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charts/chart8.xml" ContentType="application/vnd.openxmlformats-officedocument.drawingml.chart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charts/chart10.xml" ContentType="application/vnd.openxmlformats-officedocument.drawingml.chart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Default Extension="tiff" ContentType="image/tiff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charts/chart6.xml" ContentType="application/vnd.openxmlformats-officedocument.drawingml.chart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wdp" ContentType="image/vnd.ms-photo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charts/chart1.xml" ContentType="application/vnd.openxmlformats-officedocument.drawingml.chart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6" r:id="rId2"/>
  </p:sldMasterIdLst>
  <p:notesMasterIdLst>
    <p:notesMasterId r:id="rId33"/>
  </p:notesMasterIdLst>
  <p:handoutMasterIdLst>
    <p:handoutMasterId r:id="rId34"/>
  </p:handoutMasterIdLst>
  <p:sldIdLst>
    <p:sldId id="435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</p:sldIdLst>
  <p:sldSz cx="8961438" cy="6721475"/>
  <p:notesSz cx="6797675" cy="9928225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1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30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45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60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2909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061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212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userDrawn="1">
          <p15:clr>
            <a:srgbClr val="A4A3A4"/>
          </p15:clr>
        </p15:guide>
        <p15:guide id="4" pos="554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2" userDrawn="1">
          <p15:clr>
            <a:srgbClr val="A4A3A4"/>
          </p15:clr>
        </p15:guide>
        <p15:guide id="2" pos="2162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000FF"/>
    <a:srgbClr val="262626"/>
    <a:srgbClr val="A3EDFF"/>
    <a:srgbClr val="B0B0B0"/>
    <a:srgbClr val="0085A4"/>
    <a:srgbClr val="008EB0"/>
    <a:srgbClr val="525252"/>
    <a:srgbClr val="85E8FF"/>
    <a:srgbClr val="00B4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4" autoAdjust="0"/>
    <p:restoredTop sz="94675" autoAdjust="0"/>
  </p:normalViewPr>
  <p:slideViewPr>
    <p:cSldViewPr snapToGrid="0" snapToObjects="1">
      <p:cViewPr>
        <p:scale>
          <a:sx n="80" d="100"/>
          <a:sy n="80" d="100"/>
        </p:scale>
        <p:origin x="-1302" y="12"/>
      </p:cViewPr>
      <p:guideLst>
        <p:guide orient="horz"/>
        <p:guide pos="5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342" y="-96"/>
      </p:cViewPr>
      <p:guideLst>
        <p:guide orient="horz" pos="3130"/>
        <p:guide orient="horz" pos="3128"/>
        <p:guide pos="2162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4340770791075068E-2"/>
          <c:y val="0.36792452830188727"/>
          <c:w val="0.95943204868154153"/>
          <c:h val="0.2924528301886795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92D05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7522038052397279E-3"/>
                  <c:y val="-0.234714427648194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536898820424515E-4"/>
                  <c:y val="-0.2521094794607042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66661760089473E-3"/>
                  <c:y val="-0.2656033882409745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956579789065643E-4"/>
                  <c:y val="-0.2106030864656069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086298569524742E-4"/>
                  <c:y val="-0.30697918214232678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#,##0;\-#,##0;0</c:formatCode>
                <c:ptCount val="5"/>
                <c:pt idx="0">
                  <c:v>35.200000000004003</c:v>
                </c:pt>
                <c:pt idx="1">
                  <c:v>45.800000000005205</c:v>
                </c:pt>
                <c:pt idx="2">
                  <c:v>48.600000000005529</c:v>
                </c:pt>
                <c:pt idx="3">
                  <c:v>28.100000000003192</c:v>
                </c:pt>
                <c:pt idx="4">
                  <c:v>76.200000000008671</c:v>
                </c:pt>
              </c:numCache>
            </c:numRef>
          </c:val>
        </c:ser>
        <c:dLbls/>
        <c:gapWidth val="40"/>
        <c:overlap val="100"/>
        <c:axId val="130045056"/>
        <c:axId val="130046592"/>
      </c:barChart>
      <c:catAx>
        <c:axId val="130045056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30046592"/>
        <c:crossesAt val="0"/>
        <c:auto val="1"/>
        <c:lblAlgn val="ctr"/>
        <c:lblOffset val="100"/>
        <c:tickLblSkip val="1"/>
        <c:tickMarkSkip val="1"/>
      </c:catAx>
      <c:valAx>
        <c:axId val="130046592"/>
        <c:scaling>
          <c:orientation val="minMax"/>
          <c:max val="76.2"/>
          <c:min val="0"/>
        </c:scaling>
        <c:axPos val="l"/>
        <c:numFmt formatCode="#,##0;\-#,##0;0" sourceLinked="1"/>
        <c:majorTickMark val="none"/>
        <c:tickLblPos val="none"/>
        <c:spPr>
          <a:ln w="9525">
            <a:noFill/>
          </a:ln>
        </c:spPr>
        <c:crossAx val="130045056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252525252525249E-2"/>
          <c:y val="0.38372093023255827"/>
          <c:w val="0.95959595959595967"/>
          <c:h val="0.3139534883720931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FCEA1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807863498642071E-3"/>
                  <c:y val="-0.285872979994506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2.9805771199202377E-3"/>
                  <c:y val="-0.31378018563449928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2.9806334510590208E-3"/>
                  <c:y val="-0.28587297999450667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2.9806897821978043E-3"/>
                  <c:y val="-0.28819867583775877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2.7615214158596604E-3"/>
                  <c:y val="-0.260291470197766"/>
                </c:manualLayout>
              </c:layout>
              <c:dLblPos val="ct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#,##0;\-#,##0;0</c:formatCode>
                <c:ptCount val="5"/>
                <c:pt idx="0">
                  <c:v>11.000000000001252</c:v>
                </c:pt>
                <c:pt idx="1">
                  <c:v>15.000000000001705</c:v>
                </c:pt>
                <c:pt idx="2">
                  <c:v>11.000000000001252</c:v>
                </c:pt>
                <c:pt idx="3">
                  <c:v>13.000000000001478</c:v>
                </c:pt>
                <c:pt idx="4">
                  <c:v>9.0000000000010232</c:v>
                </c:pt>
              </c:numCache>
            </c:numRef>
          </c:val>
        </c:ser>
        <c:dLbls/>
        <c:gapWidth val="40"/>
        <c:overlap val="100"/>
        <c:axId val="155071616"/>
        <c:axId val="155073152"/>
      </c:barChart>
      <c:catAx>
        <c:axId val="155071616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55073152"/>
        <c:crossesAt val="0"/>
        <c:auto val="1"/>
        <c:lblAlgn val="ctr"/>
        <c:lblOffset val="100"/>
        <c:tickLblSkip val="1"/>
        <c:tickMarkSkip val="1"/>
      </c:catAx>
      <c:valAx>
        <c:axId val="155073152"/>
        <c:scaling>
          <c:orientation val="minMax"/>
          <c:max val="15"/>
          <c:min val="0"/>
        </c:scaling>
        <c:axPos val="l"/>
        <c:numFmt formatCode="#,##0;\-#,##0;0" sourceLinked="1"/>
        <c:majorTickMark val="none"/>
        <c:tickLblPos val="none"/>
        <c:spPr>
          <a:ln w="9525">
            <a:noFill/>
          </a:ln>
        </c:spPr>
        <c:crossAx val="155071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252525252525249E-2"/>
          <c:y val="0.38372093023255827"/>
          <c:w val="0.95959595959595967"/>
          <c:h val="0.3837209302325582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FC0101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2000110473410386E-3"/>
                  <c:y val="-0.348663305713239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221,5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2.9805771199202377E-3"/>
                  <c:y val="-0.23707711499725329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2.9806334510590208E-3"/>
                  <c:y val="-0.20121346250686695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3.1999144796745092E-3"/>
                  <c:y val="-0.29633846822926213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3.1999708108132931E-3"/>
                  <c:y val="-0.28078688655923834"/>
                </c:manualLayout>
              </c:layout>
              <c:dLblPos val="ct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#,##0;\-#,##0;0</c:formatCode>
                <c:ptCount val="5"/>
                <c:pt idx="0">
                  <c:v>249.00000000002831</c:v>
                </c:pt>
                <c:pt idx="1">
                  <c:v>92.000000000010473</c:v>
                </c:pt>
                <c:pt idx="2">
                  <c:v>48.000000000005457</c:v>
                </c:pt>
                <c:pt idx="3">
                  <c:v>166.00000000001884</c:v>
                </c:pt>
                <c:pt idx="4">
                  <c:v>156.00000000001774</c:v>
                </c:pt>
              </c:numCache>
            </c:numRef>
          </c:val>
        </c:ser>
        <c:dLbls/>
        <c:gapWidth val="40"/>
        <c:overlap val="100"/>
        <c:axId val="155375872"/>
        <c:axId val="155381760"/>
      </c:barChart>
      <c:catAx>
        <c:axId val="155375872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55381760"/>
        <c:crossesAt val="0"/>
        <c:auto val="1"/>
        <c:lblAlgn val="ctr"/>
        <c:lblOffset val="100"/>
        <c:tickLblSkip val="1"/>
        <c:tickMarkSkip val="1"/>
      </c:catAx>
      <c:valAx>
        <c:axId val="155381760"/>
        <c:scaling>
          <c:orientation val="minMax"/>
          <c:max val="249"/>
          <c:min val="0"/>
        </c:scaling>
        <c:axPos val="l"/>
        <c:numFmt formatCode="#,##0;\-#,##0;0" sourceLinked="1"/>
        <c:majorTickMark val="none"/>
        <c:tickLblPos val="none"/>
        <c:spPr>
          <a:ln w="9525">
            <a:noFill/>
          </a:ln>
        </c:spPr>
        <c:crossAx val="155375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252525252525249E-2"/>
          <c:y val="0.38372093023255827"/>
          <c:w val="0.95959595959595967"/>
          <c:h val="0.2906976744186046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8190074395409E-3"/>
                  <c:y val="-0.302152478941585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3.0819570750928458E-3"/>
                  <c:y val="-0.209544697628639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3.0820134062316288E-3"/>
                  <c:y val="-0.294469991759751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3.0820697373704123E-3"/>
                  <c:y val="-0.230100370811206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3.0818605074264286E-3"/>
                  <c:y val="-0.273913088262223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#,##0.0;\-#,##0.0;0</c:formatCode>
                <c:ptCount val="5"/>
                <c:pt idx="0">
                  <c:v>5.6000000000006374</c:v>
                </c:pt>
                <c:pt idx="1">
                  <c:v>2.0000000000002274</c:v>
                </c:pt>
                <c:pt idx="2">
                  <c:v>5.0000000000005684</c:v>
                </c:pt>
                <c:pt idx="3">
                  <c:v>3.0000000000003411</c:v>
                </c:pt>
                <c:pt idx="4">
                  <c:v>4.0000000000004547</c:v>
                </c:pt>
              </c:numCache>
            </c:numRef>
          </c:val>
        </c:ser>
        <c:dLbls/>
        <c:gapWidth val="40"/>
        <c:overlap val="100"/>
        <c:axId val="151489152"/>
        <c:axId val="151527808"/>
      </c:barChart>
      <c:catAx>
        <c:axId val="151489152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51527808"/>
        <c:crossesAt val="0"/>
        <c:auto val="1"/>
        <c:lblAlgn val="ctr"/>
        <c:lblOffset val="100"/>
        <c:tickLblSkip val="1"/>
        <c:tickMarkSkip val="1"/>
      </c:catAx>
      <c:valAx>
        <c:axId val="151527808"/>
        <c:scaling>
          <c:orientation val="minMax"/>
          <c:max val="5.6"/>
          <c:min val="0"/>
        </c:scaling>
        <c:axPos val="l"/>
        <c:numFmt formatCode="#,##0.0;\-#,##0.0;0" sourceLinked="1"/>
        <c:majorTickMark val="none"/>
        <c:tickLblPos val="none"/>
        <c:spPr>
          <a:ln w="9525">
            <a:noFill/>
          </a:ln>
        </c:spPr>
        <c:crossAx val="151489152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252525252525249E-2"/>
          <c:y val="0.10465116279069768"/>
          <c:w val="0.95959595959595967"/>
          <c:h val="0.3139534883720931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#,##0.0;\-#,##0.0;0</c:formatCode>
                <c:ptCount val="5"/>
                <c:pt idx="0">
                  <c:v>0.42000000000004778</c:v>
                </c:pt>
                <c:pt idx="1">
                  <c:v>11.500000000001307</c:v>
                </c:pt>
                <c:pt idx="2">
                  <c:v>0.87600000000009981</c:v>
                </c:pt>
                <c:pt idx="3">
                  <c:v>0.13000000000001477</c:v>
                </c:pt>
                <c:pt idx="4">
                  <c:v>16.700000000001893</c:v>
                </c:pt>
              </c:numCache>
            </c:numRef>
          </c:val>
        </c:ser>
        <c:dLbls/>
        <c:gapWidth val="40"/>
        <c:overlap val="100"/>
        <c:axId val="151719936"/>
        <c:axId val="151721472"/>
      </c:barChart>
      <c:catAx>
        <c:axId val="151719936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51721472"/>
        <c:crossesAt val="0"/>
        <c:auto val="1"/>
        <c:lblAlgn val="ctr"/>
        <c:lblOffset val="100"/>
        <c:tickLblSkip val="1"/>
        <c:tickMarkSkip val="1"/>
      </c:catAx>
      <c:valAx>
        <c:axId val="151721472"/>
        <c:scaling>
          <c:orientation val="minMax"/>
          <c:max val="16.7"/>
          <c:min val="0"/>
        </c:scaling>
        <c:axPos val="l"/>
        <c:numFmt formatCode="#,##0.0;\-#,##0.0;0" sourceLinked="1"/>
        <c:majorTickMark val="none"/>
        <c:tickLblPos val="none"/>
        <c:spPr>
          <a:ln w="9525">
            <a:noFill/>
          </a:ln>
        </c:spPr>
        <c:crossAx val="151719936"/>
        <c:crosses val="autoZero"/>
        <c:crossBetween val="between"/>
        <c:majorUnit val="33.4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252525252525249E-2"/>
          <c:y val="0.372093023255814"/>
          <c:w val="0.95959595959595967"/>
          <c:h val="0.3139534883720931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92D05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8190074395409E-3"/>
                  <c:y val="-0.254931188198132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-6.1132161252938459E-4"/>
                  <c:y val="-0.180059055118110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3.0820134062316288E-3"/>
                  <c:y val="-0.235220741393517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3.0820697373704123E-3"/>
                  <c:y val="-0.313780385918330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3.0818605074264286E-3"/>
                  <c:y val="-0.172542803515839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#,##0;\-#,##0;0</c:formatCode>
                <c:ptCount val="5"/>
                <c:pt idx="0" formatCode="#,##0.0;\-#,##0.0;0">
                  <c:v>2.6000000000002959</c:v>
                </c:pt>
                <c:pt idx="1">
                  <c:v>0</c:v>
                </c:pt>
                <c:pt idx="2" formatCode="#,##0.0;\-#,##0.0;0">
                  <c:v>1.9000000000002162</c:v>
                </c:pt>
                <c:pt idx="3" formatCode="#,##0.0;\-#,##0.0;0">
                  <c:v>4.1000000000004659</c:v>
                </c:pt>
                <c:pt idx="4" formatCode="#,##0.0;\-#,##0.0;0">
                  <c:v>0.50000000000005673</c:v>
                </c:pt>
              </c:numCache>
            </c:numRef>
          </c:val>
        </c:ser>
        <c:dLbls/>
        <c:gapWidth val="40"/>
        <c:overlap val="100"/>
        <c:axId val="151995904"/>
        <c:axId val="151997440"/>
      </c:barChart>
      <c:catAx>
        <c:axId val="151995904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51997440"/>
        <c:crossesAt val="0"/>
        <c:auto val="1"/>
        <c:lblAlgn val="ctr"/>
        <c:lblOffset val="100"/>
        <c:tickLblSkip val="1"/>
        <c:tickMarkSkip val="1"/>
      </c:catAx>
      <c:valAx>
        <c:axId val="151997440"/>
        <c:scaling>
          <c:orientation val="minMax"/>
          <c:max val="4.0999999999999996"/>
          <c:min val="0"/>
        </c:scaling>
        <c:axPos val="l"/>
        <c:numFmt formatCode="#,##0.0;\-#,##0.0;0" sourceLinked="1"/>
        <c:majorTickMark val="none"/>
        <c:tickLblPos val="none"/>
        <c:spPr>
          <a:ln w="9525">
            <a:noFill/>
          </a:ln>
        </c:spPr>
        <c:crossAx val="151995904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252525252525249E-2"/>
          <c:y val="0.38372093023255827"/>
          <c:w val="0.95959595959595967"/>
          <c:h val="0.2906976744186046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807863498642071E-3"/>
                  <c:y val="-0.200731550997985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2.9805771199202377E-3"/>
                  <c:y val="-0.18716446735945799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2.9806334510590208E-3"/>
                  <c:y val="-0.19039527444607221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2.9806897821978043E-3"/>
                  <c:y val="-0.19039527444607221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3.1999708108132931E-3"/>
                  <c:y val="-0.30215247894158581"/>
                </c:manualLayout>
              </c:layout>
              <c:dLblPos val="ct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#,##0;\-#,##0;0</c:formatCode>
                <c:ptCount val="5"/>
                <c:pt idx="0">
                  <c:v>58.000000000006594</c:v>
                </c:pt>
                <c:pt idx="1">
                  <c:v>43.000000000004889</c:v>
                </c:pt>
                <c:pt idx="2">
                  <c:v>38.00000000000432</c:v>
                </c:pt>
                <c:pt idx="3">
                  <c:v>38.00000000000432</c:v>
                </c:pt>
                <c:pt idx="4">
                  <c:v>225.00000000002561</c:v>
                </c:pt>
              </c:numCache>
            </c:numRef>
          </c:val>
        </c:ser>
        <c:dLbls/>
        <c:gapWidth val="40"/>
        <c:overlap val="100"/>
        <c:axId val="152185088"/>
        <c:axId val="152190976"/>
      </c:barChart>
      <c:catAx>
        <c:axId val="152185088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52190976"/>
        <c:crossesAt val="0"/>
        <c:auto val="1"/>
        <c:lblAlgn val="ctr"/>
        <c:lblOffset val="100"/>
        <c:tickLblSkip val="1"/>
        <c:tickMarkSkip val="1"/>
      </c:catAx>
      <c:valAx>
        <c:axId val="152190976"/>
        <c:scaling>
          <c:orientation val="minMax"/>
          <c:max val="225"/>
          <c:min val="0"/>
        </c:scaling>
        <c:axPos val="l"/>
        <c:numFmt formatCode="#,##0;\-#,##0;0" sourceLinked="1"/>
        <c:majorTickMark val="none"/>
        <c:tickLblPos val="none"/>
        <c:spPr>
          <a:ln w="9525">
            <a:noFill/>
          </a:ln>
        </c:spPr>
        <c:crossAx val="152185088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2784810126582282E-2"/>
          <c:y val="0.39534883720930242"/>
          <c:w val="0.96455696202531649"/>
          <c:h val="0.3139534883720931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9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FCEA10"/>
              </a:solidFill>
              <a:ln w="12699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4049124838948727E-3"/>
                  <c:y val="-0.259129652307269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7.7202821933759422E-4"/>
                  <c:y val="-0.313781215665629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2.6707895244006104E-3"/>
                  <c:y val="-0.307675791979491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2.0379052598434155E-3"/>
                  <c:y val="-0.280641480498077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46%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#,##0;\-#,##0;0</c:formatCode>
                <c:ptCount val="4"/>
                <c:pt idx="0">
                  <c:v>32.000000000003631</c:v>
                </c:pt>
                <c:pt idx="1">
                  <c:v>60.000000000006821</c:v>
                </c:pt>
                <c:pt idx="2">
                  <c:v>49.000000000005571</c:v>
                </c:pt>
                <c:pt idx="3">
                  <c:v>46.00000000000523</c:v>
                </c:pt>
              </c:numCache>
            </c:numRef>
          </c:val>
        </c:ser>
        <c:dLbls/>
        <c:gapWidth val="40"/>
        <c:overlap val="100"/>
        <c:axId val="152638208"/>
        <c:axId val="152639744"/>
      </c:barChart>
      <c:catAx>
        <c:axId val="152638208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8">
            <a:solidFill>
              <a:srgbClr val="808080"/>
            </a:solidFill>
            <a:prstDash val="solid"/>
          </a:ln>
        </c:spPr>
        <c:crossAx val="152639744"/>
        <c:crossesAt val="0"/>
        <c:auto val="1"/>
        <c:lblAlgn val="ctr"/>
        <c:lblOffset val="100"/>
        <c:tickLblSkip val="1"/>
        <c:tickMarkSkip val="1"/>
      </c:catAx>
      <c:valAx>
        <c:axId val="152639744"/>
        <c:scaling>
          <c:orientation val="minMax"/>
          <c:max val="60"/>
          <c:min val="0"/>
        </c:scaling>
        <c:axPos val="l"/>
        <c:numFmt formatCode="#,##0;\-#,##0;0" sourceLinked="1"/>
        <c:majorTickMark val="none"/>
        <c:tickLblPos val="none"/>
        <c:spPr>
          <a:ln w="9524">
            <a:noFill/>
          </a:ln>
        </c:spPr>
        <c:crossAx val="15263820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2842639593908632E-2"/>
          <c:y val="0.372093023255814"/>
          <c:w val="0.96446700507614203"/>
          <c:h val="0.2906976744186046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FCEA10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7285227753488458E-3"/>
                  <c:y val="-0.302152679225416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1.7285898452234303E-3"/>
                  <c:y val="-0.257579226561069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1.7286569150980154E-3"/>
                  <c:y val="-0.266300099569675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-1.030551657075787E-3"/>
                  <c:y val="-0.230447519913935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#,##0;\-#,##0;0</c:formatCode>
                <c:ptCount val="4"/>
                <c:pt idx="0">
                  <c:v>15.000000000001705</c:v>
                </c:pt>
                <c:pt idx="1">
                  <c:v>10.000000000001137</c:v>
                </c:pt>
                <c:pt idx="2">
                  <c:v>11.500000000001307</c:v>
                </c:pt>
                <c:pt idx="3">
                  <c:v>8.0000000000009095</c:v>
                </c:pt>
              </c:numCache>
            </c:numRef>
          </c:val>
        </c:ser>
        <c:dLbls/>
        <c:gapWidth val="40"/>
        <c:overlap val="100"/>
        <c:axId val="153500288"/>
        <c:axId val="153526656"/>
      </c:barChart>
      <c:catAx>
        <c:axId val="153500288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100">
            <a:solidFill>
              <a:srgbClr val="808080"/>
            </a:solidFill>
            <a:prstDash val="solid"/>
          </a:ln>
        </c:spPr>
        <c:crossAx val="153526656"/>
        <c:crossesAt val="0"/>
        <c:auto val="1"/>
        <c:lblAlgn val="ctr"/>
        <c:lblOffset val="100"/>
        <c:tickLblSkip val="1"/>
        <c:tickMarkSkip val="1"/>
      </c:catAx>
      <c:valAx>
        <c:axId val="153526656"/>
        <c:scaling>
          <c:orientation val="minMax"/>
          <c:max val="15"/>
          <c:min val="0"/>
        </c:scaling>
        <c:axPos val="l"/>
        <c:numFmt formatCode="#,##0;\-#,##0;0" sourceLinked="1"/>
        <c:majorTickMark val="none"/>
        <c:tickLblPos val="none"/>
        <c:spPr>
          <a:ln w="9525">
            <a:noFill/>
          </a:ln>
        </c:spPr>
        <c:crossAx val="153500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252525252525249E-2"/>
          <c:y val="0.372093023255814"/>
          <c:w val="0.95959595959595967"/>
          <c:h val="0.29069767441860467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FC0101"/>
              </a:solidFill>
              <a:ln w="12700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1.717938786335678E-3"/>
                  <c:y val="-0.269550591695660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1.7180755905297658E-3"/>
                  <c:y val="-0.302152679225416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1.7179468336411974E-3"/>
                  <c:y val="-0.24600156221388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#,##0;\-#,##0;0</c:formatCode>
                <c:ptCount val="4"/>
                <c:pt idx="0" formatCode="General">
                  <c:v>5.0000000000005684</c:v>
                </c:pt>
                <c:pt idx="1">
                  <c:v>45.700000000005204</c:v>
                </c:pt>
                <c:pt idx="2">
                  <c:v>61.400000000006976</c:v>
                </c:pt>
                <c:pt idx="3">
                  <c:v>36.000000000004093</c:v>
                </c:pt>
              </c:numCache>
            </c:numRef>
          </c:val>
        </c:ser>
        <c:dLbls/>
        <c:gapWidth val="40"/>
        <c:overlap val="100"/>
        <c:axId val="153582976"/>
        <c:axId val="153592960"/>
      </c:barChart>
      <c:catAx>
        <c:axId val="153582976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53592960"/>
        <c:crossesAt val="0"/>
        <c:auto val="1"/>
        <c:lblAlgn val="ctr"/>
        <c:lblOffset val="100"/>
        <c:tickLblSkip val="1"/>
        <c:tickMarkSkip val="1"/>
      </c:catAx>
      <c:valAx>
        <c:axId val="153592960"/>
        <c:scaling>
          <c:orientation val="minMax"/>
          <c:max val="61.4"/>
          <c:min val="0"/>
        </c:scaling>
        <c:axPos val="l"/>
        <c:numFmt formatCode="General" sourceLinked="1"/>
        <c:majorTickMark val="none"/>
        <c:tickLblPos val="none"/>
        <c:spPr>
          <a:ln w="9525">
            <a:noFill/>
          </a:ln>
        </c:spPr>
        <c:crossAx val="153582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5252525252525249E-2"/>
          <c:y val="0.38372093023255827"/>
          <c:w val="0.95959595959595967"/>
          <c:h val="0.3139534883720931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7">
              <a:solidFill>
                <a:srgbClr val="FFFFFF"/>
              </a:solidFill>
              <a:prstDash val="solid"/>
            </a:ln>
          </c:spPr>
          <c:dPt>
            <c:idx val="0"/>
            <c:spPr>
              <a:solidFill>
                <a:srgbClr val="FCEA10"/>
              </a:solidFill>
              <a:ln w="12697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807863498642071E-3"/>
                  <c:y val="-0.307545779161325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2.9805771199202377E-3"/>
                  <c:y val="-0.31539046763413298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2.9806334510590208E-3"/>
                  <c:y val="-0.31349947353964491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2.9806897821978043E-3"/>
                  <c:y val="-0.31756217382347568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2.9807461133365873E-3"/>
                  <c:y val="-0.31378018563449928"/>
                </c:manualLayout>
              </c:layout>
              <c:dLblPos val="ctr"/>
              <c:showVal val="1"/>
            </c:dLbl>
            <c:spPr>
              <a:noFill/>
              <a:ln w="2539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#,##0;\-#,##0;0</c:formatCode>
                <c:ptCount val="5"/>
                <c:pt idx="0">
                  <c:v>74.000000000008413</c:v>
                </c:pt>
                <c:pt idx="1">
                  <c:v>76.00000000000864</c:v>
                </c:pt>
                <c:pt idx="2">
                  <c:v>77.000000000008754</c:v>
                </c:pt>
                <c:pt idx="3">
                  <c:v>81.000000000009209</c:v>
                </c:pt>
                <c:pt idx="4">
                  <c:v>83.000000000009422</c:v>
                </c:pt>
              </c:numCache>
            </c:numRef>
          </c:val>
        </c:ser>
        <c:dLbls/>
        <c:gapWidth val="40"/>
        <c:overlap val="100"/>
        <c:axId val="154312064"/>
        <c:axId val="154313856"/>
      </c:barChart>
      <c:catAx>
        <c:axId val="154312064"/>
        <c:scaling>
          <c:orientation val="minMax"/>
        </c:scaling>
        <c:axPos val="b"/>
        <c:numFmt formatCode="General" sourceLinked="1"/>
        <c:majorTickMark val="none"/>
        <c:tickLblPos val="none"/>
        <c:spPr>
          <a:ln w="38092">
            <a:solidFill>
              <a:srgbClr val="808080"/>
            </a:solidFill>
            <a:prstDash val="solid"/>
          </a:ln>
        </c:spPr>
        <c:crossAx val="154313856"/>
        <c:crossesAt val="0"/>
        <c:auto val="1"/>
        <c:lblAlgn val="ctr"/>
        <c:lblOffset val="100"/>
        <c:tickLblSkip val="1"/>
        <c:tickMarkSkip val="1"/>
      </c:catAx>
      <c:valAx>
        <c:axId val="154313856"/>
        <c:scaling>
          <c:orientation val="minMax"/>
          <c:max val="83"/>
          <c:min val="0"/>
        </c:scaling>
        <c:axPos val="l"/>
        <c:numFmt formatCode="#,##0;\-#,##0;0" sourceLinked="1"/>
        <c:majorTickMark val="none"/>
        <c:tickLblPos val="none"/>
        <c:spPr>
          <a:ln w="9523">
            <a:noFill/>
          </a:ln>
        </c:spPr>
        <c:crossAx val="15431206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7363" y="622300"/>
            <a:ext cx="5826125" cy="437038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2069" y="5334835"/>
            <a:ext cx="5859959" cy="12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40847" y="9547830"/>
            <a:ext cx="191168" cy="1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31960" y="110766"/>
            <a:ext cx="66" cy="12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63" indent="-11587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06" indent="-18095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6993" indent="-125400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867" indent="-114288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245423" y="9547830"/>
            <a:ext cx="86598" cy="184696"/>
          </a:xfrm>
          <a:ln/>
        </p:spPr>
        <p:txBody>
          <a:bodyPr/>
          <a:lstStyle/>
          <a:p>
            <a:fld id="{E6D4557F-E2AA-4CFA-9B70-93297FCD7251}" type="slidenum">
              <a:rPr lang="ru-RU"/>
              <a:pPr/>
              <a:t>0</a:t>
            </a:fld>
            <a:endParaRPr lang="ru-RU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390023" y="110771"/>
            <a:ext cx="1215630" cy="123131"/>
          </a:xfrm>
          <a:ln/>
        </p:spPr>
        <p:txBody>
          <a:bodyPr/>
          <a:lstStyle/>
          <a:p>
            <a:r>
              <a:rPr lang="ru-RU" dirty="0"/>
              <a:t>MSW-AAA123-20120518-</a:t>
            </a: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485" y="5334841"/>
            <a:ext cx="5792744" cy="2546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581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72069" y="5334836"/>
            <a:ext cx="5859959" cy="2457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247803" y="9548213"/>
            <a:ext cx="84212" cy="184312"/>
          </a:xfrm>
        </p:spPr>
        <p:txBody>
          <a:bodyPr/>
          <a:lstStyle/>
          <a:p>
            <a:fld id="{5166F5B5-B0FC-40C5-B10F-7E6AA0EBDBF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0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9" y="5334838"/>
            <a:ext cx="5859959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5426" y="9547829"/>
            <a:ext cx="86598" cy="18469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24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9" y="5334838"/>
            <a:ext cx="5859959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5426" y="9547829"/>
            <a:ext cx="86598" cy="18469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98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9" y="5334838"/>
            <a:ext cx="5859959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5426" y="9547829"/>
            <a:ext cx="86598" cy="18469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08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9" y="5334838"/>
            <a:ext cx="5859959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63596" y="9548214"/>
            <a:ext cx="168423" cy="184313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92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70" y="5334844"/>
            <a:ext cx="5859959" cy="190955"/>
          </a:xfrm>
        </p:spPr>
        <p:txBody>
          <a:bodyPr/>
          <a:lstStyle/>
          <a:p>
            <a:pPr marL="419810" lvl="4" indent="0">
              <a:buNone/>
            </a:pP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158829" y="9547833"/>
            <a:ext cx="173195" cy="18469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09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microsoft.com/office/2007/relationships/hdphoto" Target="../media/hdphoto3.wdp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microsoft.com/office/2007/relationships/hdphoto" Target="../media/hdphoto2.wdp"/><Relationship Id="rId2" Type="http://schemas.openxmlformats.org/officeDocument/2006/relationships/tags" Target="../tags/tag3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microsoft.com/office/2007/relationships/hdphoto" Target="../media/hdphoto3.wdp"/><Relationship Id="rId2" Type="http://schemas.openxmlformats.org/officeDocument/2006/relationships/tags" Target="../tags/tag3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835662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916" name="think-cell Slide" r:id="rId4" imgW="360" imgH="360" progId="">
              <p:embed/>
            </p:oleObj>
          </a:graphicData>
        </a:graphic>
      </p:graphicFrame>
      <p:pic>
        <p:nvPicPr>
          <p:cNvPr id="17" name="Picture 31" descr="http://dostoprim.almaty.kz/upload/images/Medey_08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ltGray">
          <a:xfrm>
            <a:off x="0" y="0"/>
            <a:ext cx="8961438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/>
          </p:cNvSpPr>
          <p:nvPr userDrawn="1"/>
        </p:nvSpPr>
        <p:spPr bwMode="ltGray">
          <a:xfrm>
            <a:off x="-1" y="1924049"/>
            <a:ext cx="8961439" cy="4797425"/>
          </a:xfrm>
          <a:prstGeom prst="rect">
            <a:avLst/>
          </a:prstGeom>
          <a:solidFill>
            <a:srgbClr val="2683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ltGray">
          <a:xfrm>
            <a:off x="-1" y="1724025"/>
            <a:ext cx="8958263" cy="200025"/>
          </a:xfrm>
          <a:prstGeom prst="rect">
            <a:avLst/>
          </a:prstGeom>
          <a:solidFill>
            <a:srgbClr val="69D0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20" name="Picture 14" descr="http://upload.wikimedia.org/wikipedia/commons/thumb/9/93/Coat_of_arms_of_Almaty.svg/1024px-Coat_of_arms_of_Almaty.sv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751" y="158751"/>
            <a:ext cx="11112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182564" y="2007324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smtClean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182563" y="2162899"/>
            <a:ext cx="32060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solidFill>
                  <a:schemeClr val="bg1"/>
                </a:solidFill>
                <a:latin typeface="+mn-lt"/>
              </a:rPr>
              <a:t>Last Modified 10/6/2015 2:07 PM Central Asia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182564" y="2320063"/>
            <a:ext cx="28212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solidFill>
                  <a:schemeClr val="bg1"/>
                </a:solidFill>
                <a:latin typeface="+mn-lt"/>
              </a:rPr>
              <a:t>Printed 10/6/2015 2:02 PM Central Asia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158751" y="2737055"/>
            <a:ext cx="7368890" cy="4977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8751" y="4282989"/>
            <a:ext cx="7368890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doc id"/>
          <p:cNvSpPr>
            <a:spLocks noChangeArrowheads="1"/>
          </p:cNvSpPr>
          <p:nvPr userDrawn="1"/>
        </p:nvSpPr>
        <p:spPr bwMode="auto">
          <a:xfrm>
            <a:off x="8122711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baseline="0" noProof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158751" y="5546645"/>
            <a:ext cx="5121275" cy="941387"/>
            <a:chOff x="537729" y="5199063"/>
            <a:chExt cx="5121275" cy="941387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0" baseline="0" noProof="0" smtClean="0">
                  <a:solidFill>
                    <a:schemeClr val="bg1"/>
                  </a:solidFill>
                  <a:latin typeface="+mn-lt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467351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0" baseline="0" noProof="0" dirty="0" smtClean="0">
                  <a:solidFill>
                    <a:schemeClr val="bg1"/>
                  </a:solidFill>
                  <a:latin typeface="+mn-lt"/>
                </a:rPr>
                <a:t>Date</a:t>
              </a:r>
            </a:p>
          </p:txBody>
        </p:sp>
        <p:sp>
          <p:nvSpPr>
            <p:cNvPr id="16" name="McK Disclaimer"/>
            <p:cNvSpPr>
              <a:spLocks noChangeArrowheads="1"/>
            </p:cNvSpPr>
            <p:nvPr/>
          </p:nvSpPr>
          <p:spPr bwMode="auto">
            <a:xfrm>
              <a:off x="537729" y="6017339"/>
              <a:ext cx="512127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b="0" baseline="0" noProof="0" dirty="0">
                  <a:solidFill>
                    <a:schemeClr val="bg1"/>
                  </a:solidFill>
                  <a:latin typeface="+mn-lt"/>
                </a:rPr>
                <a:t>CONFIDENTIAL AND </a:t>
              </a:r>
              <a:r>
                <a:rPr lang="en-US" sz="800" b="0" baseline="0" noProof="0" dirty="0" smtClean="0">
                  <a:solidFill>
                    <a:schemeClr val="bg1"/>
                  </a:solidFill>
                  <a:latin typeface="+mn-lt"/>
                </a:rPr>
                <a:t>PROPRIETARY</a:t>
              </a:r>
              <a:endParaRPr lang="en-US" sz="800" b="0" baseline="0" noProof="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1" name="Picture 16" descr="C:\Users\Krishnakumar Krish\Desktop\DO NOT DELETE\2015\May\28\KZ0013\image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3" y="2411410"/>
            <a:ext cx="3995738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3451893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993" name="think-cell Slide" r:id="rId4" imgW="360" imgH="360" progId="">
              <p:embed/>
            </p:oleObj>
          </a:graphicData>
        </a:graphic>
      </p:graphicFrame>
      <p:pic>
        <p:nvPicPr>
          <p:cNvPr id="22" name="Picture 31" descr="http://dostoprim.almaty.kz/upload/images/Medey_08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ltGray">
          <a:xfrm>
            <a:off x="0" y="0"/>
            <a:ext cx="8961438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/>
          </p:cNvSpPr>
          <p:nvPr userDrawn="1"/>
        </p:nvSpPr>
        <p:spPr bwMode="ltGray">
          <a:xfrm>
            <a:off x="-1" y="1924049"/>
            <a:ext cx="8961439" cy="4797425"/>
          </a:xfrm>
          <a:prstGeom prst="rect">
            <a:avLst/>
          </a:prstGeom>
          <a:solidFill>
            <a:srgbClr val="2683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ltGray">
          <a:xfrm>
            <a:off x="-1" y="1724025"/>
            <a:ext cx="8958263" cy="200025"/>
          </a:xfrm>
          <a:prstGeom prst="rect">
            <a:avLst/>
          </a:prstGeom>
          <a:solidFill>
            <a:srgbClr val="69D0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20" name="Picture 14" descr="http://upload.wikimedia.org/wikipedia/commons/thumb/9/93/Coat_of_arms_of_Almaty.svg/1024px-Coat_of_arms_of_Almaty.sv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751" y="158751"/>
            <a:ext cx="11112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182564" y="2007324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smtClean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182563" y="2162899"/>
            <a:ext cx="32060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solidFill>
                  <a:schemeClr val="bg1"/>
                </a:solidFill>
                <a:latin typeface="+mn-lt"/>
              </a:rPr>
              <a:t>Last Modified 10/6/2015 2:07 PM Central Asia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182564" y="2320063"/>
            <a:ext cx="28212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solidFill>
                  <a:schemeClr val="bg1"/>
                </a:solidFill>
                <a:latin typeface="+mn-lt"/>
              </a:rPr>
              <a:t>Printed 10/6/2015 2:02 PM Central Asia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158751" y="2737055"/>
            <a:ext cx="7368890" cy="4977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8751" y="4282989"/>
            <a:ext cx="7368890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doc id"/>
          <p:cNvSpPr>
            <a:spLocks noChangeArrowheads="1"/>
          </p:cNvSpPr>
          <p:nvPr userDrawn="1"/>
        </p:nvSpPr>
        <p:spPr bwMode="auto">
          <a:xfrm>
            <a:off x="8122711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baseline="0" noProof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158751" y="5546645"/>
            <a:ext cx="5121275" cy="941387"/>
            <a:chOff x="537729" y="5199063"/>
            <a:chExt cx="5121275" cy="941387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0" baseline="0" noProof="0" smtClean="0">
                  <a:solidFill>
                    <a:schemeClr val="bg1"/>
                  </a:solidFill>
                  <a:latin typeface="+mn-lt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467351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0" baseline="0" noProof="0" dirty="0" smtClean="0">
                  <a:solidFill>
                    <a:schemeClr val="bg1"/>
                  </a:solidFill>
                  <a:latin typeface="+mn-lt"/>
                </a:rPr>
                <a:t>Date</a:t>
              </a:r>
            </a:p>
          </p:txBody>
        </p:sp>
        <p:sp>
          <p:nvSpPr>
            <p:cNvPr id="16" name="McK Disclaimer"/>
            <p:cNvSpPr>
              <a:spLocks noChangeArrowheads="1"/>
            </p:cNvSpPr>
            <p:nvPr/>
          </p:nvSpPr>
          <p:spPr bwMode="auto">
            <a:xfrm>
              <a:off x="537729" y="6017339"/>
              <a:ext cx="512127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b="0" baseline="0" noProof="0" dirty="0">
                  <a:solidFill>
                    <a:schemeClr val="bg1"/>
                  </a:solidFill>
                  <a:latin typeface="+mn-lt"/>
                </a:rPr>
                <a:t>CONFIDENTIAL AND </a:t>
              </a:r>
              <a:r>
                <a:rPr lang="en-US" sz="800" b="0" baseline="0" noProof="0" dirty="0" smtClean="0">
                  <a:solidFill>
                    <a:schemeClr val="bg1"/>
                  </a:solidFill>
                  <a:latin typeface="+mn-lt"/>
                </a:rPr>
                <a:t>PROPRIETARY</a:t>
              </a:r>
              <a:endParaRPr lang="en-US" sz="800" b="0" baseline="0" noProof="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1" name="Picture 16" descr="C:\Users\Krishnakumar Krish\Desktop\DO NOT DELETE\2015\May\28\KZ0013\image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3" y="2411410"/>
            <a:ext cx="3995738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683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852873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017" name="think-cell Slide" r:id="rId4" imgW="360" imgH="360" progId="">
              <p:embed/>
            </p:oleObj>
          </a:graphicData>
        </a:graphic>
      </p:graphicFrame>
      <p:pic>
        <p:nvPicPr>
          <p:cNvPr id="23" name="Picture 28" descr="http://sdu.edu.kz/img/centers/ir/almaty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ltGray">
          <a:xfrm>
            <a:off x="0" y="12700"/>
            <a:ext cx="8961439" cy="17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/>
          </p:cNvSpPr>
          <p:nvPr userDrawn="1"/>
        </p:nvSpPr>
        <p:spPr bwMode="ltGray">
          <a:xfrm>
            <a:off x="-1" y="1924049"/>
            <a:ext cx="8961439" cy="4797425"/>
          </a:xfrm>
          <a:prstGeom prst="rect">
            <a:avLst/>
          </a:prstGeom>
          <a:solidFill>
            <a:srgbClr val="2683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ltGray">
          <a:xfrm>
            <a:off x="-1" y="1724025"/>
            <a:ext cx="8958263" cy="200025"/>
          </a:xfrm>
          <a:prstGeom prst="rect">
            <a:avLst/>
          </a:prstGeom>
          <a:solidFill>
            <a:srgbClr val="69D0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20" name="Picture 14" descr="http://upload.wikimedia.org/wikipedia/commons/thumb/9/93/Coat_of_arms_of_Almaty.svg/1024px-Coat_of_arms_of_Almaty.sv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751" y="158751"/>
            <a:ext cx="11112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182564" y="2007324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smtClean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182563" y="2162899"/>
            <a:ext cx="32060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solidFill>
                  <a:schemeClr val="bg1"/>
                </a:solidFill>
                <a:latin typeface="+mn-lt"/>
              </a:rPr>
              <a:t>Last Modified 10/6/2015 2:07 PM Central Asia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182564" y="2320063"/>
            <a:ext cx="28212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solidFill>
                  <a:schemeClr val="bg1"/>
                </a:solidFill>
                <a:latin typeface="+mn-lt"/>
              </a:rPr>
              <a:t>Printed 10/6/2015 2:02 PM Central Asia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158751" y="2737055"/>
            <a:ext cx="7368890" cy="4977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8751" y="4282989"/>
            <a:ext cx="7368890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doc id"/>
          <p:cNvSpPr>
            <a:spLocks noChangeArrowheads="1"/>
          </p:cNvSpPr>
          <p:nvPr userDrawn="1"/>
        </p:nvSpPr>
        <p:spPr bwMode="auto">
          <a:xfrm>
            <a:off x="8122711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baseline="0" noProof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158751" y="5546645"/>
            <a:ext cx="5121275" cy="941387"/>
            <a:chOff x="537729" y="5199063"/>
            <a:chExt cx="5121275" cy="941387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0" baseline="0" noProof="0" smtClean="0">
                  <a:solidFill>
                    <a:schemeClr val="bg1"/>
                  </a:solidFill>
                  <a:latin typeface="+mn-lt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467351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0" baseline="0" noProof="0" dirty="0" smtClean="0">
                  <a:solidFill>
                    <a:schemeClr val="bg1"/>
                  </a:solidFill>
                  <a:latin typeface="+mn-lt"/>
                </a:rPr>
                <a:t>Date</a:t>
              </a:r>
            </a:p>
          </p:txBody>
        </p:sp>
        <p:sp>
          <p:nvSpPr>
            <p:cNvPr id="16" name="McK Disclaimer"/>
            <p:cNvSpPr>
              <a:spLocks noChangeArrowheads="1"/>
            </p:cNvSpPr>
            <p:nvPr/>
          </p:nvSpPr>
          <p:spPr bwMode="auto">
            <a:xfrm>
              <a:off x="537729" y="6017339"/>
              <a:ext cx="512127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b="0" baseline="0" noProof="0" dirty="0">
                  <a:solidFill>
                    <a:schemeClr val="bg1"/>
                  </a:solidFill>
                  <a:latin typeface="+mn-lt"/>
                </a:rPr>
                <a:t>CONFIDENTIAL AND </a:t>
              </a:r>
              <a:r>
                <a:rPr lang="en-US" sz="800" b="0" baseline="0" noProof="0" dirty="0" smtClean="0">
                  <a:solidFill>
                    <a:schemeClr val="bg1"/>
                  </a:solidFill>
                  <a:latin typeface="+mn-lt"/>
                </a:rPr>
                <a:t>PROPRIETARY</a:t>
              </a:r>
              <a:endParaRPr lang="en-US" sz="800" b="0" baseline="0" noProof="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1" name="Picture 16" descr="C:\Users\Krishnakumar Krish\Desktop\DO NOT DELETE\2015\May\28\KZ0013\image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3" y="2411410"/>
            <a:ext cx="3995738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0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1452" y="230188"/>
            <a:ext cx="789288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2975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53285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1426" name="think-cell Slide" r:id="rId4" imgW="360" imgH="360" progId="">
              <p:embed/>
            </p:oleObj>
          </a:graphicData>
        </a:graphic>
      </p:graphicFrame>
      <p:pic>
        <p:nvPicPr>
          <p:cNvPr id="17" name="Picture 31" descr="http://dostoprim.almaty.kz/upload/images/Medey_08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ltGray">
          <a:xfrm>
            <a:off x="0" y="0"/>
            <a:ext cx="8961438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/>
          </p:cNvSpPr>
          <p:nvPr userDrawn="1"/>
        </p:nvSpPr>
        <p:spPr bwMode="ltGray">
          <a:xfrm>
            <a:off x="-1" y="1924049"/>
            <a:ext cx="8961439" cy="4797425"/>
          </a:xfrm>
          <a:prstGeom prst="rect">
            <a:avLst/>
          </a:prstGeom>
          <a:solidFill>
            <a:srgbClr val="2683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ltGray">
          <a:xfrm>
            <a:off x="-1" y="1724025"/>
            <a:ext cx="8958263" cy="200025"/>
          </a:xfrm>
          <a:prstGeom prst="rect">
            <a:avLst/>
          </a:prstGeom>
          <a:solidFill>
            <a:srgbClr val="69D0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pic>
        <p:nvPicPr>
          <p:cNvPr id="20" name="Picture 14" descr="http://upload.wikimedia.org/wikipedia/commons/thumb/9/93/Coat_of_arms_of_Almaty.svg/1024px-Coat_of_arms_of_Almaty.sv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751" y="158751"/>
            <a:ext cx="11112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182564" y="2007324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FFFFFF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182563" y="2162899"/>
            <a:ext cx="32060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FFFFFF"/>
                </a:solidFill>
                <a:latin typeface="Arial"/>
              </a:rPr>
              <a:t>Last Modified 10/6/2015 2:07 PM Central Asia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182564" y="2320063"/>
            <a:ext cx="28212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FFFFFF"/>
                </a:solidFill>
                <a:latin typeface="Arial"/>
              </a:rPr>
              <a:t>Printed 10/6/2015 2:02 PM Central Asia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158751" y="2737055"/>
            <a:ext cx="7368890" cy="4977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8751" y="4282989"/>
            <a:ext cx="7368890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doc id"/>
          <p:cNvSpPr>
            <a:spLocks noChangeArrowheads="1"/>
          </p:cNvSpPr>
          <p:nvPr userDrawn="1"/>
        </p:nvSpPr>
        <p:spPr bwMode="auto">
          <a:xfrm>
            <a:off x="8122711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158751" y="5546645"/>
            <a:ext cx="5121275" cy="941387"/>
            <a:chOff x="537729" y="5199063"/>
            <a:chExt cx="5121275" cy="941387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467351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6" name="McK Disclaimer"/>
            <p:cNvSpPr>
              <a:spLocks noChangeArrowheads="1"/>
            </p:cNvSpPr>
            <p:nvPr/>
          </p:nvSpPr>
          <p:spPr bwMode="auto">
            <a:xfrm>
              <a:off x="537729" y="6017339"/>
              <a:ext cx="512127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dirty="0">
                  <a:solidFill>
                    <a:srgbClr val="FFFFFF"/>
                  </a:solidFill>
                  <a:latin typeface="Arial"/>
                </a:rPr>
                <a:t>CONFIDENTIAL AND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</a:rPr>
                <a:t>PROPRIETARY</a:t>
              </a:r>
              <a:endParaRPr lang="en-US" sz="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1" name="Picture 16" descr="C:\Users\Krishnakumar Krish\Desktop\DO NOT DELETE\2015\May\28\KZ0013\image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3" y="2411410"/>
            <a:ext cx="3995738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28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8247074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2450" name="think-cell Slide" r:id="rId4" imgW="360" imgH="360" progId="">
              <p:embed/>
            </p:oleObj>
          </a:graphicData>
        </a:graphic>
      </p:graphicFrame>
      <p:pic>
        <p:nvPicPr>
          <p:cNvPr id="22" name="Picture 31" descr="http://dostoprim.almaty.kz/upload/images/Medey_08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ltGray">
          <a:xfrm>
            <a:off x="0" y="0"/>
            <a:ext cx="8961438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/>
          </p:cNvSpPr>
          <p:nvPr userDrawn="1"/>
        </p:nvSpPr>
        <p:spPr bwMode="ltGray">
          <a:xfrm>
            <a:off x="-1" y="1924049"/>
            <a:ext cx="8961439" cy="4797425"/>
          </a:xfrm>
          <a:prstGeom prst="rect">
            <a:avLst/>
          </a:prstGeom>
          <a:solidFill>
            <a:srgbClr val="2683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ltGray">
          <a:xfrm>
            <a:off x="-1" y="1724025"/>
            <a:ext cx="8958263" cy="200025"/>
          </a:xfrm>
          <a:prstGeom prst="rect">
            <a:avLst/>
          </a:prstGeom>
          <a:solidFill>
            <a:srgbClr val="69D0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pic>
        <p:nvPicPr>
          <p:cNvPr id="20" name="Picture 14" descr="http://upload.wikimedia.org/wikipedia/commons/thumb/9/93/Coat_of_arms_of_Almaty.svg/1024px-Coat_of_arms_of_Almaty.sv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751" y="158751"/>
            <a:ext cx="11112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182564" y="2007324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FFFFFF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182563" y="2162899"/>
            <a:ext cx="32060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FFFFFF"/>
                </a:solidFill>
                <a:latin typeface="Arial"/>
              </a:rPr>
              <a:t>Last Modified 10/6/2015 2:07 PM Central Asia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182564" y="2320063"/>
            <a:ext cx="28212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FFFFFF"/>
                </a:solidFill>
                <a:latin typeface="Arial"/>
              </a:rPr>
              <a:t>Printed 10/6/2015 2:02 PM Central Asia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158751" y="2737055"/>
            <a:ext cx="7368890" cy="4977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8751" y="4282989"/>
            <a:ext cx="7368890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doc id"/>
          <p:cNvSpPr>
            <a:spLocks noChangeArrowheads="1"/>
          </p:cNvSpPr>
          <p:nvPr userDrawn="1"/>
        </p:nvSpPr>
        <p:spPr bwMode="auto">
          <a:xfrm>
            <a:off x="8122711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158751" y="5546645"/>
            <a:ext cx="5121275" cy="941387"/>
            <a:chOff x="537729" y="5199063"/>
            <a:chExt cx="5121275" cy="941387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467351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6" name="McK Disclaimer"/>
            <p:cNvSpPr>
              <a:spLocks noChangeArrowheads="1"/>
            </p:cNvSpPr>
            <p:nvPr/>
          </p:nvSpPr>
          <p:spPr bwMode="auto">
            <a:xfrm>
              <a:off x="537729" y="6017339"/>
              <a:ext cx="512127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dirty="0">
                  <a:solidFill>
                    <a:srgbClr val="FFFFFF"/>
                  </a:solidFill>
                  <a:latin typeface="Arial"/>
                </a:rPr>
                <a:t>CONFIDENTIAL AND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</a:rPr>
                <a:t>PROPRIETARY</a:t>
              </a:r>
              <a:endParaRPr lang="en-US" sz="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1" name="Picture 16" descr="C:\Users\Krishnakumar Krish\Desktop\DO NOT DELETE\2015\May\28\KZ0013\image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3" y="2411410"/>
            <a:ext cx="3995738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74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1084676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3474" name="think-cell Slide" r:id="rId4" imgW="360" imgH="360" progId="">
              <p:embed/>
            </p:oleObj>
          </a:graphicData>
        </a:graphic>
      </p:graphicFrame>
      <p:pic>
        <p:nvPicPr>
          <p:cNvPr id="23" name="Picture 28" descr="http://sdu.edu.kz/img/centers/ir/almaty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ltGray">
          <a:xfrm>
            <a:off x="0" y="12700"/>
            <a:ext cx="8961439" cy="17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/>
          </p:cNvSpPr>
          <p:nvPr userDrawn="1"/>
        </p:nvSpPr>
        <p:spPr bwMode="ltGray">
          <a:xfrm>
            <a:off x="-1" y="1924049"/>
            <a:ext cx="8961439" cy="4797425"/>
          </a:xfrm>
          <a:prstGeom prst="rect">
            <a:avLst/>
          </a:prstGeom>
          <a:solidFill>
            <a:srgbClr val="2683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ltGray">
          <a:xfrm>
            <a:off x="-1" y="1724025"/>
            <a:ext cx="8958263" cy="200025"/>
          </a:xfrm>
          <a:prstGeom prst="rect">
            <a:avLst/>
          </a:prstGeom>
          <a:solidFill>
            <a:srgbClr val="69D0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pic>
        <p:nvPicPr>
          <p:cNvPr id="20" name="Picture 14" descr="http://upload.wikimedia.org/wikipedia/commons/thumb/9/93/Coat_of_arms_of_Almaty.svg/1024px-Coat_of_arms_of_Almaty.sv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751" y="158751"/>
            <a:ext cx="111125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182564" y="2007324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smtClean="0">
                <a:solidFill>
                  <a:srgbClr val="FFFFFF"/>
                </a:solidFill>
                <a:latin typeface="Arial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182563" y="2162899"/>
            <a:ext cx="32060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FFFFFF"/>
                </a:solidFill>
                <a:latin typeface="Arial"/>
              </a:rPr>
              <a:t>Last Modified 10/6/2015 2:07 PM Central Asia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182564" y="2320063"/>
            <a:ext cx="282128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FFFFFF"/>
                </a:solidFill>
                <a:latin typeface="Arial"/>
              </a:rPr>
              <a:t>Printed 10/6/2015 2:02 PM Central Asia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158751" y="2737055"/>
            <a:ext cx="7368890" cy="4977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8751" y="4282989"/>
            <a:ext cx="7368890" cy="215444"/>
          </a:xfrm>
        </p:spPr>
        <p:txBody>
          <a:bodyPr wrap="square">
            <a:spAutoFit/>
          </a:bodyPr>
          <a:lstStyle>
            <a:lvl1pPr>
              <a:defRPr sz="14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doc id"/>
          <p:cNvSpPr>
            <a:spLocks noChangeArrowheads="1"/>
          </p:cNvSpPr>
          <p:nvPr userDrawn="1"/>
        </p:nvSpPr>
        <p:spPr bwMode="auto">
          <a:xfrm>
            <a:off x="8122711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3" name="McK Title Elements" hidden="1"/>
          <p:cNvGrpSpPr/>
          <p:nvPr userDrawn="1"/>
        </p:nvGrpSpPr>
        <p:grpSpPr bwMode="auto">
          <a:xfrm>
            <a:off x="158751" y="5546645"/>
            <a:ext cx="5121275" cy="941387"/>
            <a:chOff x="537729" y="5199063"/>
            <a:chExt cx="5121275" cy="941387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5199063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solidFill>
                    <a:srgbClr val="FFFFFF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5467351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6" name="McK Disclaimer"/>
            <p:cNvSpPr>
              <a:spLocks noChangeArrowheads="1"/>
            </p:cNvSpPr>
            <p:nvPr/>
          </p:nvSpPr>
          <p:spPr bwMode="auto">
            <a:xfrm>
              <a:off x="537729" y="6017339"/>
              <a:ext cx="512127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dirty="0">
                  <a:solidFill>
                    <a:srgbClr val="FFFFFF"/>
                  </a:solidFill>
                  <a:latin typeface="Arial"/>
                </a:rPr>
                <a:t>CONFIDENTIAL AND </a:t>
              </a:r>
              <a:r>
                <a:rPr lang="en-US" sz="800" dirty="0" smtClean="0">
                  <a:solidFill>
                    <a:srgbClr val="FFFFFF"/>
                  </a:solidFill>
                  <a:latin typeface="Arial"/>
                </a:rPr>
                <a:t>PROPRIETARY</a:t>
              </a:r>
              <a:endParaRPr lang="en-US" sz="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1" name="Picture 16" descr="C:\Users\Krishnakumar Krish\Desktop\DO NOT DELETE\2015\May\28\KZ0013\image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3" y="2411410"/>
            <a:ext cx="3995738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75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1452" y="230188"/>
            <a:ext cx="789288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2019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6.xml"/><Relationship Id="rId5" Type="http://schemas.openxmlformats.org/officeDocument/2006/relationships/theme" Target="../theme/theme1.xml"/><Relationship Id="rId15" Type="http://schemas.openxmlformats.org/officeDocument/2006/relationships/tags" Target="../tags/tag10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slideLayout" Target="../slideLayouts/slideLayout7.xml"/><Relationship Id="rId21" Type="http://schemas.openxmlformats.org/officeDocument/2006/relationships/tags" Target="../tags/tag35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1" Type="http://schemas.openxmlformats.org/officeDocument/2006/relationships/slideLayout" Target="../slideLayouts/slideLayout5.xml"/><Relationship Id="rId6" Type="http://schemas.openxmlformats.org/officeDocument/2006/relationships/vmlDrawing" Target="../drawings/vmlDrawing5.vml"/><Relationship Id="rId11" Type="http://schemas.openxmlformats.org/officeDocument/2006/relationships/tags" Target="../tags/tag25.xml"/><Relationship Id="rId5" Type="http://schemas.openxmlformats.org/officeDocument/2006/relationships/theme" Target="../theme/theme2.xml"/><Relationship Id="rId15" Type="http://schemas.openxmlformats.org/officeDocument/2006/relationships/tags" Target="../tags/tag29.xml"/><Relationship Id="rId23" Type="http://schemas.openxmlformats.org/officeDocument/2006/relationships/oleObject" Target="../embeddings/oleObject5.bin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37657057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978" name="think-cell Slide" r:id="rId23" imgW="360" imgH="36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7450966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18379" y="1940592"/>
            <a:ext cx="214642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smtClean="0">
                <a:latin typeface="+mn-lt"/>
                <a:ea typeface="+mn-ea"/>
              </a:rPr>
              <a:t>Last Modified 10/6/2015 2:07 PM Central Asia Standard Time</a:t>
            </a:r>
            <a:endParaRPr lang="en-US" baseline="0" noProof="0" smtClean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47420" y="4114418"/>
            <a:ext cx="188833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smtClean="0">
                <a:latin typeface="+mn-lt"/>
                <a:ea typeface="+mn-ea"/>
              </a:rPr>
              <a:t>Printed 10/6/2015 2:02 PM Central Asia Standard Time</a:t>
            </a:r>
            <a:endParaRPr lang="en-US" baseline="0" noProof="0" smtClean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96318" y="251967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1452" y="230188"/>
            <a:ext cx="789288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1451" y="1746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8317" y="531814"/>
            <a:ext cx="78928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296318" y="1955958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26400" y="697428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18425" y="697427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723094" y="697427"/>
            <a:ext cx="1066894" cy="212366"/>
            <a:chOff x="7673881" y="285750"/>
            <a:chExt cx="1066894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7959558" y="697427"/>
            <a:ext cx="830430" cy="1306516"/>
            <a:chOff x="7769225" y="2105025"/>
            <a:chExt cx="8304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" name="Slide Number Placeholder 1"/>
          <p:cNvSpPr txBox="1">
            <a:spLocks/>
          </p:cNvSpPr>
          <p:nvPr/>
        </p:nvSpPr>
        <p:spPr bwMode="auto">
          <a:xfrm>
            <a:off x="8632894" y="648822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42C328C1-A84F-4A39-A664-DBA00541A8C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1" name="SlideBottomBar"/>
          <p:cNvSpPr>
            <a:spLocks noChangeArrowheads="1"/>
          </p:cNvSpPr>
          <p:nvPr/>
        </p:nvSpPr>
        <p:spPr bwMode="auto">
          <a:xfrm>
            <a:off x="1" y="6362738"/>
            <a:ext cx="8958263" cy="45720"/>
          </a:xfrm>
          <a:prstGeom prst="rect">
            <a:avLst/>
          </a:prstGeom>
          <a:solidFill>
            <a:srgbClr val="2683A4"/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  <p:sp>
        <p:nvSpPr>
          <p:cNvPr id="62" name="Rectangle 61"/>
          <p:cNvSpPr>
            <a:spLocks/>
          </p:cNvSpPr>
          <p:nvPr/>
        </p:nvSpPr>
        <p:spPr bwMode="auto">
          <a:xfrm>
            <a:off x="1" y="6293816"/>
            <a:ext cx="8958263" cy="45720"/>
          </a:xfrm>
          <a:prstGeom prst="rect">
            <a:avLst/>
          </a:prstGeom>
          <a:solidFill>
            <a:srgbClr val="69D0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58" name="McK Slide Elements" hidden="1"/>
          <p:cNvGrpSpPr>
            <a:grpSpLocks/>
          </p:cNvGrpSpPr>
          <p:nvPr/>
        </p:nvGrpSpPr>
        <p:grpSpPr bwMode="auto">
          <a:xfrm>
            <a:off x="168317" y="6089663"/>
            <a:ext cx="8621671" cy="552451"/>
            <a:chOff x="73" y="3804"/>
            <a:chExt cx="5593" cy="348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3" y="3804"/>
              <a:ext cx="559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>
                <a:tabLst/>
              </a:pPr>
              <a:r>
                <a:rPr lang="en-US" sz="1000" baseline="0" noProof="0" dirty="0" smtClean="0">
                  <a:solidFill>
                    <a:srgbClr val="000000"/>
                  </a:solidFill>
                  <a:latin typeface="+mn-lt"/>
                </a:rPr>
                <a:t>Source: Source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xmlns="" val="29635555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0402" name="think-cell Slide" r:id="rId23" imgW="360" imgH="360" progId="">
              <p:embed/>
            </p:oleObj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7450966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18379" y="1940592"/>
            <a:ext cx="214642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Last Modified 10/6/2015 2:07 PM Central Asia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47420" y="4114418"/>
            <a:ext cx="188833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</a:rPr>
              <a:t>Printed 10/6/2015 2:02 PM Central Asia Standard Time</a:t>
            </a:r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96318" y="251967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1452" y="230188"/>
            <a:ext cx="789288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1451" y="1746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8317" y="531814"/>
            <a:ext cx="78928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296318" y="1955958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26400" y="697428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18425" y="697427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723094" y="697427"/>
            <a:ext cx="1066894" cy="212366"/>
            <a:chOff x="7673881" y="285750"/>
            <a:chExt cx="1066894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004E7A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7959558" y="697427"/>
            <a:ext cx="830430" cy="1306516"/>
            <a:chOff x="7769225" y="2105025"/>
            <a:chExt cx="8304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4E7A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7" name="Slide Number Placeholder 1"/>
          <p:cNvSpPr txBox="1">
            <a:spLocks/>
          </p:cNvSpPr>
          <p:nvPr/>
        </p:nvSpPr>
        <p:spPr bwMode="auto">
          <a:xfrm>
            <a:off x="8632894" y="648822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1" name="SlideBottomBar"/>
          <p:cNvSpPr>
            <a:spLocks noChangeArrowheads="1"/>
          </p:cNvSpPr>
          <p:nvPr/>
        </p:nvSpPr>
        <p:spPr bwMode="auto">
          <a:xfrm>
            <a:off x="1" y="6362738"/>
            <a:ext cx="8958263" cy="45720"/>
          </a:xfrm>
          <a:prstGeom prst="rect">
            <a:avLst/>
          </a:prstGeom>
          <a:solidFill>
            <a:srgbClr val="2683A4"/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Rectangle 61"/>
          <p:cNvSpPr>
            <a:spLocks/>
          </p:cNvSpPr>
          <p:nvPr/>
        </p:nvSpPr>
        <p:spPr bwMode="auto">
          <a:xfrm>
            <a:off x="1" y="6293816"/>
            <a:ext cx="8958263" cy="45720"/>
          </a:xfrm>
          <a:prstGeom prst="rect">
            <a:avLst/>
          </a:prstGeom>
          <a:solidFill>
            <a:srgbClr val="69D0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grpSp>
        <p:nvGrpSpPr>
          <p:cNvPr id="58" name="McK Slide Elements" hidden="1"/>
          <p:cNvGrpSpPr>
            <a:grpSpLocks/>
          </p:cNvGrpSpPr>
          <p:nvPr/>
        </p:nvGrpSpPr>
        <p:grpSpPr bwMode="auto">
          <a:xfrm>
            <a:off x="168317" y="6089663"/>
            <a:ext cx="8621671" cy="552451"/>
            <a:chOff x="73" y="3804"/>
            <a:chExt cx="5593" cy="348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3" y="3804"/>
              <a:ext cx="559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0">
              <a:spAutoFit/>
            </a:bodyPr>
            <a:lstStyle/>
            <a:p>
              <a:pPr marL="469900" indent="-469900" defTabSz="895255"/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856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3.jpeg"/><Relationship Id="rId2" Type="http://schemas.openxmlformats.org/officeDocument/2006/relationships/tags" Target="../tags/tag185.xml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vmlDrawing" Target="../drawings/vmlDrawing20.vml"/><Relationship Id="rId6" Type="http://schemas.openxmlformats.org/officeDocument/2006/relationships/tags" Target="../tags/tag189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88.xml"/><Relationship Id="rId15" Type="http://schemas.openxmlformats.org/officeDocument/2006/relationships/image" Target="../media/image31.jpeg"/><Relationship Id="rId10" Type="http://schemas.openxmlformats.org/officeDocument/2006/relationships/tags" Target="../tags/tag193.xml"/><Relationship Id="rId19" Type="http://schemas.openxmlformats.org/officeDocument/2006/relationships/image" Target="../media/image35.jpe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oleObject" Target="../embeddings/oleObject28.bin"/><Relationship Id="rId3" Type="http://schemas.openxmlformats.org/officeDocument/2006/relationships/tags" Target="../tags/tag197.xml"/><Relationship Id="rId21" Type="http://schemas.openxmlformats.org/officeDocument/2006/relationships/tags" Target="../tags/tag215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1" Type="http://schemas.openxmlformats.org/officeDocument/2006/relationships/vmlDrawing" Target="../drawings/vmlDrawing23.v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24.v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5" Type="http://schemas.openxmlformats.org/officeDocument/2006/relationships/image" Target="../media/image38.png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23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30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oleObject" Target="../embeddings/oleObject31.bin"/><Relationship Id="rId2" Type="http://schemas.openxmlformats.org/officeDocument/2006/relationships/tags" Target="../tags/tag235.xml"/><Relationship Id="rId1" Type="http://schemas.openxmlformats.org/officeDocument/2006/relationships/vmlDrawing" Target="../drawings/vmlDrawing26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eg"/><Relationship Id="rId2" Type="http://schemas.openxmlformats.org/officeDocument/2006/relationships/tags" Target="../tags/tag4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3" Type="http://schemas.openxmlformats.org/officeDocument/2006/relationships/tags" Target="../tags/tag247.xml"/><Relationship Id="rId7" Type="http://schemas.openxmlformats.org/officeDocument/2006/relationships/image" Target="../media/image41.png"/><Relationship Id="rId12" Type="http://schemas.microsoft.com/office/2007/relationships/hdphoto" Target="../media/hdphoto5.wdp"/><Relationship Id="rId2" Type="http://schemas.openxmlformats.org/officeDocument/2006/relationships/tags" Target="../tags/tag246.xml"/><Relationship Id="rId16" Type="http://schemas.openxmlformats.org/officeDocument/2006/relationships/image" Target="../media/image47.jpe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34.bin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4.wdp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35.bin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53.xml"/><Relationship Id="rId7" Type="http://schemas.openxmlformats.org/officeDocument/2006/relationships/image" Target="../media/image11.png"/><Relationship Id="rId2" Type="http://schemas.openxmlformats.org/officeDocument/2006/relationships/tags" Target="../tags/tag25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8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56.xml"/><Relationship Id="rId7" Type="http://schemas.openxmlformats.org/officeDocument/2006/relationships/image" Target="../media/image11.png"/><Relationship Id="rId2" Type="http://schemas.openxmlformats.org/officeDocument/2006/relationships/tags" Target="../tags/tag255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9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59.xml"/><Relationship Id="rId7" Type="http://schemas.openxmlformats.org/officeDocument/2006/relationships/image" Target="../media/image11.png"/><Relationship Id="rId2" Type="http://schemas.openxmlformats.org/officeDocument/2006/relationships/tags" Target="../tags/tag258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0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262.xml"/><Relationship Id="rId7" Type="http://schemas.openxmlformats.org/officeDocument/2006/relationships/image" Target="../media/image11.png"/><Relationship Id="rId2" Type="http://schemas.openxmlformats.org/officeDocument/2006/relationships/tags" Target="../tags/tag26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1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7" Type="http://schemas.openxmlformats.org/officeDocument/2006/relationships/image" Target="../media/image11.png"/><Relationship Id="rId2" Type="http://schemas.openxmlformats.org/officeDocument/2006/relationships/tags" Target="../tags/tag264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2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3.xml"/><Relationship Id="rId7" Type="http://schemas.openxmlformats.org/officeDocument/2006/relationships/oleObject" Target="../embeddings/oleObject11.bin"/><Relationship Id="rId2" Type="http://schemas.openxmlformats.org/officeDocument/2006/relationships/tags" Target="../tags/tag42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7.jpeg"/><Relationship Id="rId4" Type="http://schemas.openxmlformats.org/officeDocument/2006/relationships/tags" Target="../tags/tag44.xml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8.xml"/><Relationship Id="rId7" Type="http://schemas.openxmlformats.org/officeDocument/2006/relationships/image" Target="../media/image11.png"/><Relationship Id="rId2" Type="http://schemas.openxmlformats.org/officeDocument/2006/relationships/tags" Target="../tags/tag26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3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tags" Target="../tags/tag82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42" Type="http://schemas.openxmlformats.org/officeDocument/2006/relationships/tags" Target="../tags/tag85.xml"/><Relationship Id="rId47" Type="http://schemas.openxmlformats.org/officeDocument/2006/relationships/slideLayout" Target="../slideLayouts/slideLayout4.xml"/><Relationship Id="rId50" Type="http://schemas.openxmlformats.org/officeDocument/2006/relationships/chart" Target="../charts/chart1.xml"/><Relationship Id="rId55" Type="http://schemas.openxmlformats.org/officeDocument/2006/relationships/image" Target="../media/image19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tags" Target="../tags/tag81.xml"/><Relationship Id="rId46" Type="http://schemas.openxmlformats.org/officeDocument/2006/relationships/tags" Target="../tags/tag89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41" Type="http://schemas.openxmlformats.org/officeDocument/2006/relationships/tags" Target="../tags/tag84.xml"/><Relationship Id="rId54" Type="http://schemas.openxmlformats.org/officeDocument/2006/relationships/chart" Target="../charts/chart5.xml"/><Relationship Id="rId1" Type="http://schemas.openxmlformats.org/officeDocument/2006/relationships/vmlDrawing" Target="../drawings/vmlDrawing12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40" Type="http://schemas.openxmlformats.org/officeDocument/2006/relationships/tags" Target="../tags/tag83.xml"/><Relationship Id="rId45" Type="http://schemas.openxmlformats.org/officeDocument/2006/relationships/tags" Target="../tags/tag88.xml"/><Relationship Id="rId53" Type="http://schemas.openxmlformats.org/officeDocument/2006/relationships/chart" Target="../charts/chart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49" Type="http://schemas.openxmlformats.org/officeDocument/2006/relationships/oleObject" Target="../embeddings/oleObject12.bin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4" Type="http://schemas.openxmlformats.org/officeDocument/2006/relationships/tags" Target="../tags/tag87.xml"/><Relationship Id="rId52" Type="http://schemas.openxmlformats.org/officeDocument/2006/relationships/chart" Target="../charts/chart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43" Type="http://schemas.openxmlformats.org/officeDocument/2006/relationships/tags" Target="../tags/tag86.xml"/><Relationship Id="rId48" Type="http://schemas.openxmlformats.org/officeDocument/2006/relationships/notesSlide" Target="../notesSlides/notesSlide3.xml"/><Relationship Id="rId8" Type="http://schemas.openxmlformats.org/officeDocument/2006/relationships/tags" Target="../tags/tag51.xml"/><Relationship Id="rId51" Type="http://schemas.openxmlformats.org/officeDocument/2006/relationships/chart" Target="../charts/chart2.xml"/><Relationship Id="rId3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26" Type="http://schemas.openxmlformats.org/officeDocument/2006/relationships/tags" Target="../tags/tag114.xml"/><Relationship Id="rId39" Type="http://schemas.openxmlformats.org/officeDocument/2006/relationships/tags" Target="../tags/tag127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34" Type="http://schemas.openxmlformats.org/officeDocument/2006/relationships/tags" Target="../tags/tag122.xml"/><Relationship Id="rId42" Type="http://schemas.openxmlformats.org/officeDocument/2006/relationships/slideLayout" Target="../slideLayouts/slideLayout4.xml"/><Relationship Id="rId47" Type="http://schemas.openxmlformats.org/officeDocument/2006/relationships/oleObject" Target="../embeddings/oleObject15.bin"/><Relationship Id="rId50" Type="http://schemas.openxmlformats.org/officeDocument/2006/relationships/oleObject" Target="../embeddings/oleObject16.bin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46" Type="http://schemas.openxmlformats.org/officeDocument/2006/relationships/oleObject" Target="../embeddings/oleObject14.bin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29" Type="http://schemas.openxmlformats.org/officeDocument/2006/relationships/tags" Target="../tags/tag117.xml"/><Relationship Id="rId41" Type="http://schemas.openxmlformats.org/officeDocument/2006/relationships/tags" Target="../tags/tag129.xml"/><Relationship Id="rId1" Type="http://schemas.openxmlformats.org/officeDocument/2006/relationships/vmlDrawing" Target="../drawings/vmlDrawing13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tags" Target="../tags/tag112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40" Type="http://schemas.openxmlformats.org/officeDocument/2006/relationships/tags" Target="../tags/tag128.xml"/><Relationship Id="rId45" Type="http://schemas.openxmlformats.org/officeDocument/2006/relationships/chart" Target="../charts/chart6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49" Type="http://schemas.openxmlformats.org/officeDocument/2006/relationships/chart" Target="../charts/chart8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31" Type="http://schemas.openxmlformats.org/officeDocument/2006/relationships/tags" Target="../tags/tag119.xml"/><Relationship Id="rId44" Type="http://schemas.openxmlformats.org/officeDocument/2006/relationships/oleObject" Target="../embeddings/oleObject13.bin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notesSlide" Target="../notesSlides/notesSlide4.xml"/><Relationship Id="rId48" Type="http://schemas.openxmlformats.org/officeDocument/2006/relationships/chart" Target="../charts/chart7.xml"/><Relationship Id="rId8" Type="http://schemas.openxmlformats.org/officeDocument/2006/relationships/tags" Target="../tags/tag96.xml"/><Relationship Id="rId5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9" Type="http://schemas.openxmlformats.org/officeDocument/2006/relationships/tags" Target="../tags/tag167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34" Type="http://schemas.openxmlformats.org/officeDocument/2006/relationships/tags" Target="../tags/tag162.xml"/><Relationship Id="rId42" Type="http://schemas.openxmlformats.org/officeDocument/2006/relationships/tags" Target="../tags/tag170.xml"/><Relationship Id="rId47" Type="http://schemas.openxmlformats.org/officeDocument/2006/relationships/image" Target="../media/image19.png"/><Relationship Id="rId50" Type="http://schemas.openxmlformats.org/officeDocument/2006/relationships/chart" Target="../charts/chart10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tags" Target="../tags/tag161.xml"/><Relationship Id="rId38" Type="http://schemas.openxmlformats.org/officeDocument/2006/relationships/tags" Target="../tags/tag166.xml"/><Relationship Id="rId46" Type="http://schemas.openxmlformats.org/officeDocument/2006/relationships/oleObject" Target="../embeddings/oleObject17.bin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tags" Target="../tags/tag157.xml"/><Relationship Id="rId41" Type="http://schemas.openxmlformats.org/officeDocument/2006/relationships/tags" Target="../tags/tag169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tags" Target="../tags/tag160.xml"/><Relationship Id="rId37" Type="http://schemas.openxmlformats.org/officeDocument/2006/relationships/tags" Target="../tags/tag165.xml"/><Relationship Id="rId40" Type="http://schemas.openxmlformats.org/officeDocument/2006/relationships/tags" Target="../tags/tag168.xml"/><Relationship Id="rId45" Type="http://schemas.openxmlformats.org/officeDocument/2006/relationships/notesSlide" Target="../notesSlides/notesSlide5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tags" Target="../tags/tag156.xml"/><Relationship Id="rId36" Type="http://schemas.openxmlformats.org/officeDocument/2006/relationships/tags" Target="../tags/tag164.xml"/><Relationship Id="rId49" Type="http://schemas.openxmlformats.org/officeDocument/2006/relationships/oleObject" Target="../embeddings/oleObject18.bin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tags" Target="../tags/tag159.xml"/><Relationship Id="rId44" Type="http://schemas.openxmlformats.org/officeDocument/2006/relationships/slideLayout" Target="../slideLayouts/slideLayout4.xml"/><Relationship Id="rId52" Type="http://schemas.openxmlformats.org/officeDocument/2006/relationships/chart" Target="../charts/chart11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tags" Target="../tags/tag158.xml"/><Relationship Id="rId35" Type="http://schemas.openxmlformats.org/officeDocument/2006/relationships/tags" Target="../tags/tag163.xml"/><Relationship Id="rId43" Type="http://schemas.openxmlformats.org/officeDocument/2006/relationships/tags" Target="../tags/tag171.xml"/><Relationship Id="rId48" Type="http://schemas.openxmlformats.org/officeDocument/2006/relationships/chart" Target="../charts/chart9.xml"/><Relationship Id="rId8" Type="http://schemas.openxmlformats.org/officeDocument/2006/relationships/tags" Target="../tags/tag136.xml"/><Relationship Id="rId51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jpeg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3395904" y="2144406"/>
            <a:ext cx="1704622" cy="1603022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3442968" y="2506133"/>
            <a:ext cx="1919254" cy="1816628"/>
          </a:xfrm>
          <a:prstGeom prst="flowChartConnector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30653" y="1986844"/>
            <a:ext cx="8961439" cy="4481690"/>
          </a:xfrm>
          <a:prstGeom prst="rect">
            <a:avLst/>
          </a:prstGeom>
          <a:solidFill>
            <a:srgbClr val="2683A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8448" name="Picture 16" descr="C:\Users\Krishnakumar Krish\Desktop\DO NOT DELETE\2015\May\28\KZ0013\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3" y="2833510"/>
            <a:ext cx="3995738" cy="36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0354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7737535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5504" name="think-cell Slide" r:id="rId6" imgW="0" imgH="0" progId="">
              <p:embed/>
            </p:oleObj>
          </a:graphicData>
        </a:graphic>
      </p:graphicFrame>
      <p:sp>
        <p:nvSpPr>
          <p:cNvPr id="5" name="Rectangle 4"/>
          <p:cNvSpPr>
            <a:spLocks/>
          </p:cNvSpPr>
          <p:nvPr/>
        </p:nvSpPr>
        <p:spPr>
          <a:xfrm>
            <a:off x="-1" y="1698858"/>
            <a:ext cx="8958263" cy="200025"/>
          </a:xfrm>
          <a:prstGeom prst="rect">
            <a:avLst/>
          </a:prstGeom>
          <a:solidFill>
            <a:srgbClr val="69D0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8443" name="Picture 11" descr="C:\Users\Krishnakumar Krish\Desktop\DO NOT DELETE\2015\May\28\KZ0013\KZ001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8961438" cy="18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675" y="2639432"/>
            <a:ext cx="3273778" cy="11079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/>
              <a:t>ПРОЕКТ </a:t>
            </a:r>
            <a:br>
              <a:rPr lang="ru-RU" sz="2400" dirty="0" smtClean="0"/>
            </a:br>
            <a:r>
              <a:rPr lang="ru-RU" sz="2400" dirty="0" smtClean="0"/>
              <a:t>Программы развития </a:t>
            </a:r>
            <a:br>
              <a:rPr lang="ru-RU" sz="2400" dirty="0" smtClean="0"/>
            </a:br>
            <a:r>
              <a:rPr lang="ru-RU" sz="2400" dirty="0" smtClean="0"/>
              <a:t>«Алматы – 2020»</a:t>
            </a:r>
            <a:endParaRPr lang="ru-RU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69190" y="2731765"/>
            <a:ext cx="32737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3200" b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kk-KZ" sz="2200" dirty="0" smtClean="0"/>
              <a:t>«Алматы – 2020» </a:t>
            </a:r>
          </a:p>
          <a:p>
            <a:pPr algn="ctr"/>
            <a:r>
              <a:rPr lang="kk-KZ" sz="2200" dirty="0" smtClean="0"/>
              <a:t>Даму бағдарламасының</a:t>
            </a:r>
          </a:p>
          <a:p>
            <a:pPr algn="ctr"/>
            <a:r>
              <a:rPr lang="kk-KZ" sz="2200" dirty="0" smtClean="0"/>
              <a:t>ЖОБАСЫ  </a:t>
            </a:r>
            <a:endParaRPr lang="ru-RU" sz="2200" dirty="0"/>
          </a:p>
        </p:txBody>
      </p:sp>
      <p:pic>
        <p:nvPicPr>
          <p:cNvPr id="185485" name="Picture 141" descr="F:\Almaty_gerb_201408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300" y="2544391"/>
            <a:ext cx="1390409" cy="13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40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926"/>
            <a:ext cx="8958263" cy="668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216633202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3795" name="think-cell Slide" r:id="rId5" imgW="360" imgH="360" progId="">
              <p:embed/>
            </p:oleObj>
          </a:graphicData>
        </a:graphic>
      </p:graphicFrame>
      <p:sp>
        <p:nvSpPr>
          <p:cNvPr id="56" name="AutoShape 250"/>
          <p:cNvSpPr>
            <a:spLocks noChangeArrowheads="1"/>
          </p:cNvSpPr>
          <p:nvPr/>
        </p:nvSpPr>
        <p:spPr bwMode="auto">
          <a:xfrm>
            <a:off x="765781" y="386512"/>
            <a:ext cx="7848188" cy="5161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2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</a:rPr>
              <a:t>ВИДЕНИЕ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354842" y="1398997"/>
            <a:ext cx="8357643" cy="373948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rgbClr val="004E7A"/>
              </a:buClr>
            </a:pPr>
            <a:r>
              <a:rPr lang="ru-RU" sz="2800" b="1" i="1" dirty="0" smtClean="0">
                <a:solidFill>
                  <a:schemeClr val="bg1"/>
                </a:solidFill>
              </a:rPr>
              <a:t>Алматы</a:t>
            </a:r>
            <a:r>
              <a:rPr lang="ru-RU" sz="2800" b="1" i="1" dirty="0">
                <a:solidFill>
                  <a:schemeClr val="bg1"/>
                </a:solidFill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4E7A"/>
              </a:buClr>
            </a:pPr>
            <a:r>
              <a:rPr lang="ru-RU" sz="2800" b="1" i="1" dirty="0" smtClean="0">
                <a:solidFill>
                  <a:schemeClr val="bg1"/>
                </a:solidFill>
              </a:rPr>
              <a:t>С</a:t>
            </a:r>
            <a:r>
              <a:rPr lang="ru-RU" sz="2400" b="1" i="1" dirty="0" smtClean="0">
                <a:solidFill>
                  <a:schemeClr val="bg1"/>
                </a:solidFill>
              </a:rPr>
              <a:t>овременный </a:t>
            </a:r>
            <a:r>
              <a:rPr lang="ru-RU" sz="2400" b="1" i="1" dirty="0">
                <a:solidFill>
                  <a:schemeClr val="bg1"/>
                </a:solidFill>
              </a:rPr>
              <a:t>город международного уровня</a:t>
            </a:r>
            <a:r>
              <a:rPr lang="ru-RU" sz="2400" i="1" dirty="0">
                <a:solidFill>
                  <a:schemeClr val="bg1"/>
                </a:solidFill>
              </a:rPr>
              <a:t>,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комфортный для </a:t>
            </a:r>
            <a:r>
              <a:rPr lang="ru-RU" sz="2400" b="1" i="1" dirty="0">
                <a:solidFill>
                  <a:schemeClr val="bg1"/>
                </a:solidFill>
              </a:rPr>
              <a:t>жизни и работы горожан, являющийся центром притяжения туристов,  грузопотоков, инновационного бизнеса  и капитала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4E7A"/>
              </a:buClr>
            </a:pPr>
            <a:endParaRPr lang="en-US" sz="2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8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4819" name="think-cell Slide" r:id="rId9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8235948" cy="369332"/>
          </a:xfrm>
        </p:spPr>
        <p:txBody>
          <a:bodyPr/>
          <a:lstStyle/>
          <a:p>
            <a:pPr algn="ctr"/>
            <a:r>
              <a:rPr lang="ru-RU" sz="2400" dirty="0"/>
              <a:t>    </a:t>
            </a:r>
            <a:r>
              <a:rPr lang="en-US" sz="2400" dirty="0"/>
              <a:t>5 </a:t>
            </a:r>
            <a:r>
              <a:rPr lang="ru-RU" sz="2400" dirty="0"/>
              <a:t>принципов реализации Программы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26731" y="1072135"/>
            <a:ext cx="6100748" cy="4279569"/>
            <a:chOff x="1426032" y="874784"/>
            <a:chExt cx="6100748" cy="4279569"/>
          </a:xfrm>
        </p:grpSpPr>
        <p:grpSp>
          <p:nvGrpSpPr>
            <p:cNvPr id="4" name="Group 3"/>
            <p:cNvGrpSpPr/>
            <p:nvPr/>
          </p:nvGrpSpPr>
          <p:grpSpPr>
            <a:xfrm>
              <a:off x="1426731" y="874784"/>
              <a:ext cx="6100049" cy="684838"/>
              <a:chOff x="1426731" y="1322398"/>
              <a:chExt cx="6100049" cy="684838"/>
            </a:xfrm>
          </p:grpSpPr>
          <p:sp>
            <p:nvSpPr>
              <p:cNvPr id="17" name="Rectangle 6"/>
              <p:cNvSpPr txBox="1">
                <a:spLocks/>
              </p:cNvSpPr>
              <p:nvPr/>
            </p:nvSpPr>
            <p:spPr bwMode="gray">
              <a:xfrm>
                <a:off x="1561174" y="1322398"/>
                <a:ext cx="5965606" cy="68483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252000" tIns="72000" rIns="72000" bIns="72000" anchor="ctr">
                <a:noAutofit/>
              </a:bodyPr>
              <a:lstStyle>
                <a:defPPr>
                  <a:defRPr lang="en-US"/>
                </a:defPPr>
                <a:lvl1pPr>
                  <a:defRPr sz="1400"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0" dirty="0">
                    <a:solidFill>
                      <a:srgbClr val="000000"/>
                    </a:solidFill>
                  </a:rPr>
                  <a:t>Забота о каждом человеке</a:t>
                </a:r>
                <a:endParaRPr lang="en-US" sz="1600" b="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426731" y="1519746"/>
                <a:ext cx="287536" cy="290143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b="1" dirty="0">
                    <a:solidFill>
                      <a:srgbClr val="FFFFFF"/>
                    </a:solidFill>
                  </a:rPr>
                  <a:t>1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426731" y="1773467"/>
              <a:ext cx="6100049" cy="684838"/>
              <a:chOff x="1426731" y="2109177"/>
              <a:chExt cx="6100049" cy="684838"/>
            </a:xfrm>
          </p:grpSpPr>
          <p:sp>
            <p:nvSpPr>
              <p:cNvPr id="21" name="Rectangle 6"/>
              <p:cNvSpPr txBox="1">
                <a:spLocks/>
              </p:cNvSpPr>
              <p:nvPr/>
            </p:nvSpPr>
            <p:spPr bwMode="gray">
              <a:xfrm>
                <a:off x="1561174" y="2109177"/>
                <a:ext cx="5965606" cy="68483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252000" tIns="72000" rIns="72000" bIns="72000" anchor="ctr">
                <a:noAutofit/>
              </a:bodyPr>
              <a:lstStyle>
                <a:defPPr>
                  <a:defRPr lang="en-US"/>
                </a:defPPr>
                <a:lvl1pPr>
                  <a:defRPr sz="1400"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0" dirty="0">
                    <a:solidFill>
                      <a:srgbClr val="000000"/>
                    </a:solidFill>
                  </a:rPr>
                  <a:t>Принятие эффективных экономичных решений на основе передовых практик </a:t>
                </a:r>
                <a:endParaRPr lang="en-US" sz="1600" b="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426731" y="2306525"/>
                <a:ext cx="287536" cy="290143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b="1" dirty="0">
                    <a:solidFill>
                      <a:srgbClr val="FFFFFF"/>
                    </a:solidFill>
                  </a:rPr>
                  <a:t>2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426731" y="2672150"/>
              <a:ext cx="6100049" cy="684838"/>
              <a:chOff x="1426731" y="2895956"/>
              <a:chExt cx="6100049" cy="684838"/>
            </a:xfrm>
          </p:grpSpPr>
          <p:sp>
            <p:nvSpPr>
              <p:cNvPr id="15" name="Rectangle 6"/>
              <p:cNvSpPr txBox="1">
                <a:spLocks/>
              </p:cNvSpPr>
              <p:nvPr/>
            </p:nvSpPr>
            <p:spPr bwMode="gray">
              <a:xfrm>
                <a:off x="1561174" y="2895956"/>
                <a:ext cx="5965606" cy="68483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252000" tIns="72000" rIns="72000" bIns="72000" anchor="ctr">
                <a:noAutofit/>
              </a:bodyPr>
              <a:lstStyle>
                <a:defPPr>
                  <a:defRPr lang="en-US"/>
                </a:defPPr>
                <a:lvl1pPr>
                  <a:defRPr sz="1400"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0" dirty="0">
                    <a:solidFill>
                      <a:srgbClr val="000000"/>
                    </a:solidFill>
                  </a:rPr>
                  <a:t>Стимулирование бизнеса как драйвера экономики</a:t>
                </a:r>
                <a:endParaRPr lang="en-US" sz="1600" b="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426731" y="3093304"/>
                <a:ext cx="287536" cy="290143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b="1" dirty="0">
                    <a:solidFill>
                      <a:srgbClr val="FFFFFF"/>
                    </a:solidFill>
                  </a:rPr>
                  <a:t>3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426731" y="3570833"/>
              <a:ext cx="6100049" cy="684838"/>
              <a:chOff x="1426731" y="3682735"/>
              <a:chExt cx="6100049" cy="684838"/>
            </a:xfrm>
          </p:grpSpPr>
          <p:sp>
            <p:nvSpPr>
              <p:cNvPr id="19" name="Rectangle 6"/>
              <p:cNvSpPr txBox="1">
                <a:spLocks/>
              </p:cNvSpPr>
              <p:nvPr/>
            </p:nvSpPr>
            <p:spPr bwMode="gray">
              <a:xfrm>
                <a:off x="1561174" y="3682735"/>
                <a:ext cx="5965606" cy="68483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252000" tIns="72000" rIns="72000" bIns="72000" anchor="ctr">
                <a:noAutofit/>
              </a:bodyPr>
              <a:lstStyle>
                <a:defPPr>
                  <a:defRPr lang="en-US"/>
                </a:defPPr>
                <a:lvl1pPr>
                  <a:defRPr sz="1400"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0" dirty="0">
                    <a:solidFill>
                      <a:srgbClr val="000000"/>
                    </a:solidFill>
                  </a:rPr>
                  <a:t>Максимальное вовлечение гражданского общества</a:t>
                </a:r>
                <a:endParaRPr lang="en-US" sz="1600" b="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426731" y="3880083"/>
                <a:ext cx="287536" cy="290143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b="1" dirty="0">
                    <a:solidFill>
                      <a:srgbClr val="FFFFFF"/>
                    </a:solidFill>
                  </a:rPr>
                  <a:t>4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426032" y="4469515"/>
              <a:ext cx="6100748" cy="684838"/>
              <a:chOff x="1426032" y="4469515"/>
              <a:chExt cx="6100748" cy="684838"/>
            </a:xfrm>
          </p:grpSpPr>
          <p:sp>
            <p:nvSpPr>
              <p:cNvPr id="20" name="Rectangle 6"/>
              <p:cNvSpPr txBox="1">
                <a:spLocks/>
              </p:cNvSpPr>
              <p:nvPr/>
            </p:nvSpPr>
            <p:spPr bwMode="gray">
              <a:xfrm>
                <a:off x="1561174" y="4469515"/>
                <a:ext cx="5965606" cy="68483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252000" tIns="72000" rIns="72000" bIns="72000" anchor="ctr">
                <a:noAutofit/>
              </a:bodyPr>
              <a:lstStyle>
                <a:defPPr>
                  <a:defRPr lang="en-US"/>
                </a:defPPr>
                <a:lvl1pPr>
                  <a:defRPr sz="1400"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0" dirty="0">
                    <a:solidFill>
                      <a:srgbClr val="000000"/>
                    </a:solidFill>
                  </a:rPr>
                  <a:t>Подотчетность и открытость местных органов</a:t>
                </a:r>
                <a:endParaRPr lang="en-US" sz="1600" b="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26032" y="4666863"/>
                <a:ext cx="287536" cy="290143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3810" tIns="0" rIns="381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b="1" dirty="0">
                    <a:solidFill>
                      <a:srgbClr val="FFFFFF"/>
                    </a:solidFill>
                  </a:rPr>
                  <a:t>5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160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07960755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5843" name="think-cell Slide" r:id="rId12" imgW="360" imgH="360" progId="">
              <p:embed/>
            </p:oleObj>
          </a:graphicData>
        </a:graphic>
      </p:graphicFrame>
      <p:sp>
        <p:nvSpPr>
          <p:cNvPr id="52" name="Rectangle 51"/>
          <p:cNvSpPr>
            <a:spLocks/>
          </p:cNvSpPr>
          <p:nvPr/>
        </p:nvSpPr>
        <p:spPr>
          <a:xfrm>
            <a:off x="282287" y="1143127"/>
            <a:ext cx="8447917" cy="505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 err="1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4482642" y="1416458"/>
            <a:ext cx="4058874" cy="1328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43955" tIns="71977" rIns="71977" bIns="7197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000000"/>
                </a:solidFill>
                <a:cs typeface="Arial" panose="020B0604020202020204" pitchFamily="34" charset="0"/>
              </a:rPr>
              <a:t>Экономически устойчивый город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Устойчивый рост традиционных секторов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Прорывное развитие новых секторов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4482643" y="2866818"/>
            <a:ext cx="4086228" cy="1314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43955" tIns="71977" rIns="71977" bIns="71977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000000"/>
                </a:solidFill>
              </a:rPr>
              <a:t>Город для бизнеса и частного капитала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2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Удобство ведения бизнеса      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Радикальное снижение коррупции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Развитие ГЧП и прозрачная приватизация         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0" name="AutoShape 250"/>
          <p:cNvSpPr>
            <a:spLocks noChangeArrowheads="1"/>
          </p:cNvSpPr>
          <p:nvPr/>
        </p:nvSpPr>
        <p:spPr bwMode="auto">
          <a:xfrm>
            <a:off x="711580" y="359044"/>
            <a:ext cx="7848188" cy="3262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2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CC3"/>
                </a:solidFill>
              </a:rPr>
              <a:t> 7 ПРИОРИТЕТОВ РАЗВИТИЯ ГОРОДА ДО 2020 ГОДА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500871" y="2889267"/>
            <a:ext cx="3506421" cy="1314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43955" tIns="71977" rIns="71977" bIns="7197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000000"/>
                </a:solidFill>
                <a:cs typeface="Arial" panose="020B0604020202020204" pitchFamily="34" charset="0"/>
              </a:rPr>
              <a:t>Безопасный город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Общественная безопасность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Предупреждение природных          катаклизмов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Умный город (</a:t>
            </a:r>
            <a:r>
              <a:rPr lang="en-US" sz="1200" dirty="0">
                <a:solidFill>
                  <a:srgbClr val="000000"/>
                </a:solidFill>
              </a:rPr>
              <a:t>Smart city)</a:t>
            </a:r>
          </a:p>
        </p:txBody>
      </p:sp>
      <p:sp>
        <p:nvSpPr>
          <p:cNvPr id="70" name="Hexagon 69"/>
          <p:cNvSpPr>
            <a:spLocks/>
          </p:cNvSpPr>
          <p:nvPr/>
        </p:nvSpPr>
        <p:spPr>
          <a:xfrm>
            <a:off x="3498290" y="3221975"/>
            <a:ext cx="662169" cy="603869"/>
          </a:xfrm>
          <a:prstGeom prst="hexagon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4506249" y="4340607"/>
            <a:ext cx="4076657" cy="1283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43955" tIns="71977" rIns="71977" bIns="7197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000000"/>
                </a:solidFill>
                <a:cs typeface="Arial" panose="020B0604020202020204" pitchFamily="34" charset="0"/>
              </a:rPr>
              <a:t>Интегрированный город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Значительное повышение стандартов жизни присоединенных территорий с учетом            принципа </a:t>
            </a:r>
            <a:r>
              <a:rPr lang="ru-RU" sz="1200" dirty="0" err="1">
                <a:solidFill>
                  <a:srgbClr val="000000"/>
                </a:solidFill>
              </a:rPr>
              <a:t>полицентричности</a:t>
            </a:r>
            <a:endParaRPr lang="ru-RU" sz="12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Интегрированность с </a:t>
            </a:r>
            <a:r>
              <a:rPr lang="ru-RU" sz="1200" dirty="0" err="1">
                <a:solidFill>
                  <a:srgbClr val="000000"/>
                </a:solidFill>
              </a:rPr>
              <a:t>алматинской</a:t>
            </a:r>
            <a:r>
              <a:rPr lang="ru-RU" sz="1200" dirty="0">
                <a:solidFill>
                  <a:srgbClr val="000000"/>
                </a:solidFill>
              </a:rPr>
              <a:t> агломерацией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Активное международное позиционирование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502645" y="1416455"/>
            <a:ext cx="3504647" cy="132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43955" tIns="71977" rIns="71977" bIns="7197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000000"/>
                </a:solidFill>
                <a:cs typeface="Arial" panose="020B0604020202020204" pitchFamily="34" charset="0"/>
              </a:rPr>
              <a:t>Комфортный город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2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Качественные дороги и транспорт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Чистая окружающая среда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Надежная инфраструктура ЖКХ</a:t>
            </a:r>
          </a:p>
          <a:p>
            <a:pPr marL="1588" lvl="1" indent="0">
              <a:buClr>
                <a:srgbClr val="004E7A"/>
              </a:buClr>
              <a:buNone/>
            </a:pPr>
            <a:endParaRPr lang="ru-RU" sz="12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71" name="Hexagon 70"/>
          <p:cNvSpPr>
            <a:spLocks/>
          </p:cNvSpPr>
          <p:nvPr/>
        </p:nvSpPr>
        <p:spPr>
          <a:xfrm>
            <a:off x="3485710" y="1718072"/>
            <a:ext cx="662169" cy="603869"/>
          </a:xfrm>
          <a:prstGeom prst="hexagon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90" name="TextBox 6"/>
          <p:cNvSpPr txBox="1"/>
          <p:nvPr>
            <p:custDataLst>
              <p:tags r:id="rId3"/>
            </p:custDataLst>
          </p:nvPr>
        </p:nvSpPr>
        <p:spPr>
          <a:xfrm>
            <a:off x="410431" y="1953502"/>
            <a:ext cx="184428" cy="184428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3807" tIns="0" rIns="380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3" name="TextBox 6"/>
          <p:cNvSpPr txBox="1"/>
          <p:nvPr>
            <p:custDataLst>
              <p:tags r:id="rId4"/>
            </p:custDataLst>
          </p:nvPr>
        </p:nvSpPr>
        <p:spPr>
          <a:xfrm>
            <a:off x="408657" y="3486126"/>
            <a:ext cx="184428" cy="184428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3807" tIns="0" rIns="380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9" name="Hexagon 78"/>
          <p:cNvSpPr>
            <a:spLocks/>
          </p:cNvSpPr>
          <p:nvPr/>
        </p:nvSpPr>
        <p:spPr>
          <a:xfrm>
            <a:off x="8090458" y="4482347"/>
            <a:ext cx="662169" cy="603869"/>
          </a:xfrm>
          <a:prstGeom prst="hexagon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80" name="Hexagon 79"/>
          <p:cNvSpPr>
            <a:spLocks/>
          </p:cNvSpPr>
          <p:nvPr/>
        </p:nvSpPr>
        <p:spPr>
          <a:xfrm>
            <a:off x="8090457" y="2080690"/>
            <a:ext cx="662169" cy="527946"/>
          </a:xfrm>
          <a:prstGeom prst="hexagon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506198" y="4340607"/>
            <a:ext cx="3501097" cy="1283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43955" tIns="71977" rIns="71977" bIns="71977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000000"/>
                </a:solidFill>
              </a:rPr>
              <a:t>Социально-ориентированный город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000000"/>
                </a:solidFill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Доступ к качественному образованию, здравоохранению и другим            социальным услугам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Развитие культуры, спорта и языков</a:t>
            </a:r>
          </a:p>
        </p:txBody>
      </p:sp>
      <p:sp>
        <p:nvSpPr>
          <p:cNvPr id="75" name="Hexagon 74"/>
          <p:cNvSpPr>
            <a:spLocks/>
          </p:cNvSpPr>
          <p:nvPr/>
        </p:nvSpPr>
        <p:spPr>
          <a:xfrm>
            <a:off x="8068038" y="3311089"/>
            <a:ext cx="662169" cy="603869"/>
          </a:xfrm>
          <a:prstGeom prst="hexagon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91" name="TextBox 6"/>
          <p:cNvSpPr txBox="1"/>
          <p:nvPr>
            <p:custDataLst>
              <p:tags r:id="rId5"/>
            </p:custDataLst>
          </p:nvPr>
        </p:nvSpPr>
        <p:spPr>
          <a:xfrm>
            <a:off x="4387291" y="1964040"/>
            <a:ext cx="184428" cy="184428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3807" tIns="0" rIns="380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FFFFFF"/>
                </a:solidFill>
              </a:rPr>
              <a:t>4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2" name="TextBox 6"/>
          <p:cNvSpPr txBox="1"/>
          <p:nvPr>
            <p:custDataLst>
              <p:tags r:id="rId6"/>
            </p:custDataLst>
          </p:nvPr>
        </p:nvSpPr>
        <p:spPr>
          <a:xfrm>
            <a:off x="4414034" y="3393912"/>
            <a:ext cx="184428" cy="184428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3807" tIns="0" rIns="380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FFFFFF"/>
                </a:solidFill>
              </a:rPr>
              <a:t>5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5" name="TextBox 6"/>
          <p:cNvSpPr txBox="1"/>
          <p:nvPr>
            <p:custDataLst>
              <p:tags r:id="rId7"/>
            </p:custDataLst>
          </p:nvPr>
        </p:nvSpPr>
        <p:spPr>
          <a:xfrm>
            <a:off x="4390431" y="4901785"/>
            <a:ext cx="184428" cy="184428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3807" tIns="0" rIns="380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FFFFFF"/>
                </a:solidFill>
              </a:rPr>
              <a:t>6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2809164" y="5844865"/>
            <a:ext cx="2765206" cy="330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43955" tIns="71977" rIns="71977" bIns="71977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000000"/>
                </a:solidFill>
                <a:cs typeface="Arial" panose="020B0604020202020204" pitchFamily="34" charset="0"/>
              </a:rPr>
              <a:t>Город активных граждан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3" name="Hexagon 82"/>
          <p:cNvSpPr>
            <a:spLocks/>
          </p:cNvSpPr>
          <p:nvPr/>
        </p:nvSpPr>
        <p:spPr>
          <a:xfrm>
            <a:off x="5574370" y="5735106"/>
            <a:ext cx="662169" cy="525994"/>
          </a:xfrm>
          <a:prstGeom prst="hexagon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96" name="TextBox 6"/>
          <p:cNvSpPr txBox="1"/>
          <p:nvPr>
            <p:custDataLst>
              <p:tags r:id="rId8"/>
            </p:custDataLst>
          </p:nvPr>
        </p:nvSpPr>
        <p:spPr>
          <a:xfrm>
            <a:off x="2602348" y="5911940"/>
            <a:ext cx="184428" cy="184428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3807" tIns="0" rIns="380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FFFFFF"/>
                </a:solidFill>
              </a:rPr>
              <a:t>7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2" name="Hexagon 71"/>
          <p:cNvSpPr>
            <a:spLocks/>
          </p:cNvSpPr>
          <p:nvPr/>
        </p:nvSpPr>
        <p:spPr>
          <a:xfrm>
            <a:off x="8090458" y="1452388"/>
            <a:ext cx="662169" cy="603869"/>
          </a:xfrm>
          <a:prstGeom prst="hexagon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73" name="Hexagon 72"/>
          <p:cNvSpPr>
            <a:spLocks/>
          </p:cNvSpPr>
          <p:nvPr/>
        </p:nvSpPr>
        <p:spPr>
          <a:xfrm>
            <a:off x="3569348" y="4784278"/>
            <a:ext cx="662169" cy="603869"/>
          </a:xfrm>
          <a:prstGeom prst="hexagon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94" name="TextBox 6"/>
          <p:cNvSpPr txBox="1"/>
          <p:nvPr>
            <p:custDataLst>
              <p:tags r:id="rId9"/>
            </p:custDataLst>
          </p:nvPr>
        </p:nvSpPr>
        <p:spPr>
          <a:xfrm>
            <a:off x="426279" y="4911284"/>
            <a:ext cx="184428" cy="184428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vert="horz" wrap="square" lIns="3807" tIns="0" rIns="380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b="1" dirty="0">
                <a:solidFill>
                  <a:srgbClr val="FFFFFF"/>
                </a:solidFill>
              </a:rPr>
              <a:t>3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8" name="Isosceles Tri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2845092" y="840817"/>
            <a:ext cx="3090672" cy="251382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91410" tIns="45705" rIns="91410" bIns="4570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2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6867" name="think-cell Slide" r:id="rId5" imgW="360" imgH="360" progId="">
              <p:embed/>
            </p:oleObj>
          </a:graphicData>
        </a:graphic>
      </p:graphicFrame>
      <p:grpSp>
        <p:nvGrpSpPr>
          <p:cNvPr id="38" name="ACET 1"/>
          <p:cNvGrpSpPr>
            <a:grpSpLocks/>
          </p:cNvGrpSpPr>
          <p:nvPr/>
        </p:nvGrpSpPr>
        <p:grpSpPr bwMode="auto">
          <a:xfrm>
            <a:off x="7048351" y="1135262"/>
            <a:ext cx="1656000" cy="173038"/>
            <a:chOff x="915" y="708"/>
            <a:chExt cx="2686" cy="109"/>
          </a:xfrm>
        </p:grpSpPr>
        <p:cxnSp>
          <p:nvCxnSpPr>
            <p:cNvPr id="39" name="AutoShape 249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915" y="817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7CC3"/>
                  </a:solidFill>
                </a:rPr>
                <a:t>Аналог/обоснование</a:t>
              </a: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7892882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Индикаторы развития города к 2020 </a:t>
            </a:r>
            <a:r>
              <a:rPr lang="ru-RU" dirty="0" smtClean="0"/>
              <a:t>году</a:t>
            </a:r>
            <a:endParaRPr lang="ru-RU" dirty="0"/>
          </a:p>
        </p:txBody>
      </p:sp>
      <p:sp>
        <p:nvSpPr>
          <p:cNvPr id="30" name="5. Source"/>
          <p:cNvSpPr>
            <a:spLocks noChangeArrowheads="1"/>
          </p:cNvSpPr>
          <p:nvPr/>
        </p:nvSpPr>
        <p:spPr bwMode="auto">
          <a:xfrm>
            <a:off x="171403" y="6488126"/>
            <a:ext cx="83010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dirty="0">
                <a:solidFill>
                  <a:srgbClr val="000000"/>
                </a:solidFill>
              </a:rPr>
              <a:t>ИСТОЧНИК: стратегия 2050</a:t>
            </a:r>
            <a:r>
              <a:rPr lang="en-US" sz="1000" dirty="0">
                <a:solidFill>
                  <a:srgbClr val="000000"/>
                </a:solidFill>
              </a:rPr>
              <a:t>;</a:t>
            </a:r>
            <a:r>
              <a:rPr lang="ru-RU" sz="1000" dirty="0">
                <a:solidFill>
                  <a:srgbClr val="000000"/>
                </a:solidFill>
              </a:rPr>
              <a:t> департамент статистики Алматы</a:t>
            </a:r>
            <a:r>
              <a:rPr lang="en-US" sz="1000" dirty="0">
                <a:solidFill>
                  <a:srgbClr val="000000"/>
                </a:solidFill>
              </a:rPr>
              <a:t>;</a:t>
            </a:r>
            <a:r>
              <a:rPr lang="ru-RU" sz="1000" dirty="0">
                <a:solidFill>
                  <a:srgbClr val="000000"/>
                </a:solidFill>
              </a:rPr>
              <a:t> обзор прессы</a:t>
            </a:r>
            <a:r>
              <a:rPr lang="en-US" sz="1000" dirty="0">
                <a:solidFill>
                  <a:srgbClr val="000000"/>
                </a:solidFill>
              </a:rPr>
              <a:t>;</a:t>
            </a:r>
            <a:r>
              <a:rPr lang="ru-RU" sz="1000" dirty="0">
                <a:solidFill>
                  <a:srgbClr val="000000"/>
                </a:solidFill>
              </a:rPr>
              <a:t> анализ рабочей группы</a:t>
            </a:r>
          </a:p>
        </p:txBody>
      </p:sp>
      <p:sp>
        <p:nvSpPr>
          <p:cNvPr id="191" name="McK 4. Footnote"/>
          <p:cNvSpPr txBox="1">
            <a:spLocks noChangeArrowheads="1"/>
          </p:cNvSpPr>
          <p:nvPr/>
        </p:nvSpPr>
        <p:spPr bwMode="auto">
          <a:xfrm>
            <a:off x="168320" y="6160976"/>
            <a:ext cx="862167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1</a:t>
            </a:r>
            <a:r>
              <a:rPr lang="ru-RU" sz="900" dirty="0">
                <a:solidFill>
                  <a:srgbClr val="000000"/>
                </a:solidFill>
              </a:rPr>
              <a:t> На примере оксида азота	2 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ru-RU" sz="900" dirty="0">
                <a:solidFill>
                  <a:srgbClr val="000000"/>
                </a:solidFill>
              </a:rPr>
              <a:t>Канализация	           </a:t>
            </a:r>
            <a:r>
              <a:rPr lang="en-US" sz="900" dirty="0">
                <a:solidFill>
                  <a:srgbClr val="000000"/>
                </a:solidFill>
              </a:rPr>
              <a:t>3 </a:t>
            </a:r>
            <a:r>
              <a:rPr lang="ru-RU" sz="900" dirty="0">
                <a:solidFill>
                  <a:srgbClr val="000000"/>
                </a:solidFill>
              </a:rPr>
              <a:t>Водоотведение</a:t>
            </a:r>
          </a:p>
        </p:txBody>
      </p:sp>
      <p:cxnSp>
        <p:nvCxnSpPr>
          <p:cNvPr id="34" name="AutoShape 249"/>
          <p:cNvCxnSpPr>
            <a:cxnSpLocks noChangeShapeType="1"/>
          </p:cNvCxnSpPr>
          <p:nvPr/>
        </p:nvCxnSpPr>
        <p:spPr bwMode="auto">
          <a:xfrm>
            <a:off x="5174304" y="1308873"/>
            <a:ext cx="1761791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AutoShape 250"/>
          <p:cNvSpPr>
            <a:spLocks noChangeArrowheads="1"/>
          </p:cNvSpPr>
          <p:nvPr/>
        </p:nvSpPr>
        <p:spPr bwMode="auto">
          <a:xfrm>
            <a:off x="5174303" y="993422"/>
            <a:ext cx="1761791" cy="17303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2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7CC3"/>
                </a:solidFill>
              </a:rPr>
              <a:t>Значения </a:t>
            </a:r>
          </a:p>
        </p:txBody>
      </p:sp>
      <p:grpSp>
        <p:nvGrpSpPr>
          <p:cNvPr id="43" name="ACET 1"/>
          <p:cNvGrpSpPr>
            <a:grpSpLocks/>
          </p:cNvGrpSpPr>
          <p:nvPr/>
        </p:nvGrpSpPr>
        <p:grpSpPr bwMode="auto">
          <a:xfrm>
            <a:off x="6026971" y="1135262"/>
            <a:ext cx="864000" cy="173038"/>
            <a:chOff x="810" y="708"/>
            <a:chExt cx="2686" cy="109"/>
          </a:xfrm>
        </p:grpSpPr>
        <p:cxnSp>
          <p:nvCxnSpPr>
            <p:cNvPr id="44" name="AutoShape 249"/>
            <p:cNvCxnSpPr>
              <a:cxnSpLocks noChangeShapeType="1"/>
              <a:stCxn id="45" idx="4"/>
              <a:endCxn id="45" idx="6"/>
            </p:cNvCxnSpPr>
            <p:nvPr/>
          </p:nvCxnSpPr>
          <p:spPr bwMode="auto">
            <a:xfrm>
              <a:off x="810" y="817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AutoShape 250"/>
            <p:cNvSpPr>
              <a:spLocks noChangeArrowheads="1"/>
            </p:cNvSpPr>
            <p:nvPr/>
          </p:nvSpPr>
          <p:spPr bwMode="auto">
            <a:xfrm>
              <a:off x="810" y="708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7CC3"/>
                  </a:solidFill>
                </a:rPr>
                <a:t>2020</a:t>
              </a:r>
              <a:r>
                <a:rPr lang="ru-RU" sz="1000" b="1" dirty="0">
                  <a:solidFill>
                    <a:srgbClr val="007CC3"/>
                  </a:solidFill>
                </a:rPr>
                <a:t> г.</a:t>
              </a:r>
            </a:p>
          </p:txBody>
        </p:sp>
      </p:grpSp>
      <p:grpSp>
        <p:nvGrpSpPr>
          <p:cNvPr id="46" name="ACET 1"/>
          <p:cNvGrpSpPr>
            <a:grpSpLocks/>
          </p:cNvGrpSpPr>
          <p:nvPr/>
        </p:nvGrpSpPr>
        <p:grpSpPr bwMode="auto">
          <a:xfrm>
            <a:off x="5162954" y="1141613"/>
            <a:ext cx="774186" cy="173038"/>
            <a:chOff x="915" y="712"/>
            <a:chExt cx="2686" cy="109"/>
          </a:xfrm>
        </p:grpSpPr>
        <p:cxnSp>
          <p:nvCxnSpPr>
            <p:cNvPr id="47" name="AutoShape 249"/>
            <p:cNvCxnSpPr>
              <a:cxnSpLocks noChangeShapeType="1"/>
              <a:stCxn id="48" idx="4"/>
              <a:endCxn id="48" idx="6"/>
            </p:cNvCxnSpPr>
            <p:nvPr/>
          </p:nvCxnSpPr>
          <p:spPr bwMode="auto">
            <a:xfrm>
              <a:off x="915" y="821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AutoShape 250"/>
            <p:cNvSpPr>
              <a:spLocks noChangeArrowheads="1"/>
            </p:cNvSpPr>
            <p:nvPr/>
          </p:nvSpPr>
          <p:spPr bwMode="auto">
            <a:xfrm>
              <a:off x="915" y="712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7CC3"/>
                  </a:solidFill>
                </a:rPr>
                <a:t>20</a:t>
              </a:r>
              <a:r>
                <a:rPr lang="en-US" sz="1000" b="1" dirty="0">
                  <a:solidFill>
                    <a:srgbClr val="007CC3"/>
                  </a:solidFill>
                </a:rPr>
                <a:t>15</a:t>
              </a:r>
              <a:r>
                <a:rPr lang="ru-RU" sz="1000" b="1" dirty="0">
                  <a:solidFill>
                    <a:srgbClr val="007CC3"/>
                  </a:solidFill>
                </a:rPr>
                <a:t> г.</a:t>
              </a:r>
            </a:p>
          </p:txBody>
        </p:sp>
      </p:grpSp>
      <p:cxnSp>
        <p:nvCxnSpPr>
          <p:cNvPr id="199" name="Straight Connector 198"/>
          <p:cNvCxnSpPr>
            <a:cxnSpLocks/>
          </p:cNvCxnSpPr>
          <p:nvPr/>
        </p:nvCxnSpPr>
        <p:spPr>
          <a:xfrm>
            <a:off x="1655069" y="1524404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/>
        </p:nvCxnSpPr>
        <p:spPr>
          <a:xfrm>
            <a:off x="1655068" y="1723383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cxnSpLocks/>
          </p:cNvCxnSpPr>
          <p:nvPr/>
        </p:nvCxnSpPr>
        <p:spPr>
          <a:xfrm>
            <a:off x="1666419" y="2037788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cxnSpLocks/>
          </p:cNvCxnSpPr>
          <p:nvPr/>
        </p:nvCxnSpPr>
        <p:spPr>
          <a:xfrm>
            <a:off x="1655069" y="2207927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cxnSpLocks/>
          </p:cNvCxnSpPr>
          <p:nvPr/>
        </p:nvCxnSpPr>
        <p:spPr>
          <a:xfrm>
            <a:off x="1655069" y="2416568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cxnSpLocks/>
          </p:cNvCxnSpPr>
          <p:nvPr/>
        </p:nvCxnSpPr>
        <p:spPr>
          <a:xfrm>
            <a:off x="1644892" y="2569205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cxnSpLocks/>
          </p:cNvCxnSpPr>
          <p:nvPr/>
        </p:nvCxnSpPr>
        <p:spPr>
          <a:xfrm>
            <a:off x="1688582" y="2747589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cxnSpLocks/>
          </p:cNvCxnSpPr>
          <p:nvPr/>
        </p:nvCxnSpPr>
        <p:spPr>
          <a:xfrm>
            <a:off x="1655065" y="2911555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cxnSpLocks/>
          </p:cNvCxnSpPr>
          <p:nvPr/>
        </p:nvCxnSpPr>
        <p:spPr>
          <a:xfrm>
            <a:off x="1655069" y="3075049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cxnSpLocks/>
          </p:cNvCxnSpPr>
          <p:nvPr/>
        </p:nvCxnSpPr>
        <p:spPr>
          <a:xfrm>
            <a:off x="1655069" y="3238351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cxnSpLocks/>
          </p:cNvCxnSpPr>
          <p:nvPr/>
        </p:nvCxnSpPr>
        <p:spPr>
          <a:xfrm>
            <a:off x="1655069" y="3408456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cxnSpLocks/>
          </p:cNvCxnSpPr>
          <p:nvPr/>
        </p:nvCxnSpPr>
        <p:spPr>
          <a:xfrm>
            <a:off x="1666418" y="3575048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cxnSpLocks/>
          </p:cNvCxnSpPr>
          <p:nvPr/>
        </p:nvCxnSpPr>
        <p:spPr>
          <a:xfrm>
            <a:off x="1644893" y="3754450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cxnSpLocks/>
          </p:cNvCxnSpPr>
          <p:nvPr/>
        </p:nvCxnSpPr>
        <p:spPr>
          <a:xfrm>
            <a:off x="1655064" y="4154055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cxnSpLocks/>
          </p:cNvCxnSpPr>
          <p:nvPr/>
        </p:nvCxnSpPr>
        <p:spPr>
          <a:xfrm>
            <a:off x="1666417" y="4342967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</p:cNvCxnSpPr>
          <p:nvPr/>
        </p:nvCxnSpPr>
        <p:spPr>
          <a:xfrm>
            <a:off x="1644891" y="4512993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ACET 1"/>
          <p:cNvGrpSpPr>
            <a:grpSpLocks/>
          </p:cNvGrpSpPr>
          <p:nvPr/>
        </p:nvGrpSpPr>
        <p:grpSpPr bwMode="auto">
          <a:xfrm>
            <a:off x="1573056" y="1120978"/>
            <a:ext cx="3456000" cy="173038"/>
            <a:chOff x="907" y="699"/>
            <a:chExt cx="2686" cy="109"/>
          </a:xfrm>
        </p:grpSpPr>
        <p:cxnSp>
          <p:nvCxnSpPr>
            <p:cNvPr id="41" name="AutoShape 249"/>
            <p:cNvCxnSpPr>
              <a:cxnSpLocks noChangeShapeType="1"/>
              <a:stCxn id="42" idx="4"/>
              <a:endCxn id="42" idx="6"/>
            </p:cNvCxnSpPr>
            <p:nvPr/>
          </p:nvCxnSpPr>
          <p:spPr bwMode="auto">
            <a:xfrm>
              <a:off x="907" y="808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AutoShape 250"/>
            <p:cNvSpPr>
              <a:spLocks noChangeArrowheads="1"/>
            </p:cNvSpPr>
            <p:nvPr/>
          </p:nvSpPr>
          <p:spPr bwMode="auto">
            <a:xfrm>
              <a:off x="907" y="699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7CC3"/>
                  </a:solidFill>
                </a:rPr>
                <a:t>Показатели</a:t>
              </a:r>
            </a:p>
          </p:txBody>
        </p:sp>
      </p:grpSp>
      <p:sp>
        <p:nvSpPr>
          <p:cNvPr id="87" name="TextBox 86"/>
          <p:cNvSpPr txBox="1">
            <a:spLocks/>
          </p:cNvSpPr>
          <p:nvPr/>
        </p:nvSpPr>
        <p:spPr>
          <a:xfrm>
            <a:off x="1562005" y="5283871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Плотности и длине дорог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8" name="TextBox 87"/>
          <p:cNvSpPr txBox="1">
            <a:spLocks/>
          </p:cNvSpPr>
          <p:nvPr/>
        </p:nvSpPr>
        <p:spPr>
          <a:xfrm>
            <a:off x="1583349" y="5437759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Обеспеченности водой и водоотведением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9" name="TextBox 88"/>
          <p:cNvSpPr txBox="1">
            <a:spLocks/>
          </p:cNvSpPr>
          <p:nvPr/>
        </p:nvSpPr>
        <p:spPr>
          <a:xfrm>
            <a:off x="1562005" y="5666067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Обеспеченности газом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>
            <a:spLocks/>
          </p:cNvSpPr>
          <p:nvPr/>
        </p:nvSpPr>
        <p:spPr>
          <a:xfrm>
            <a:off x="1562005" y="5819955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Обеспеченности детскими садами и школами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6" name="TextBox 105"/>
          <p:cNvSpPr txBox="1">
            <a:spLocks/>
          </p:cNvSpPr>
          <p:nvPr/>
        </p:nvSpPr>
        <p:spPr>
          <a:xfrm>
            <a:off x="5146108" y="5206929"/>
            <a:ext cx="17617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Требует определения после инвентаризации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40" name="Group 239"/>
          <p:cNvGrpSpPr>
            <a:grpSpLocks/>
          </p:cNvGrpSpPr>
          <p:nvPr/>
        </p:nvGrpSpPr>
        <p:grpSpPr>
          <a:xfrm>
            <a:off x="1562005" y="5158640"/>
            <a:ext cx="3466672" cy="989518"/>
            <a:chOff x="1572677" y="5004663"/>
            <a:chExt cx="3466672" cy="989518"/>
          </a:xfrm>
        </p:grpSpPr>
        <p:sp>
          <p:nvSpPr>
            <p:cNvPr id="86" name="TextBox 85"/>
            <p:cNvSpPr txBox="1">
              <a:spLocks/>
            </p:cNvSpPr>
            <p:nvPr/>
          </p:nvSpPr>
          <p:spPr>
            <a:xfrm>
              <a:off x="1572677" y="5004663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Разрыв между присоединенными территориями по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>
              <a:spLocks/>
            </p:cNvSpPr>
            <p:nvPr/>
          </p:nvSpPr>
          <p:spPr>
            <a:xfrm>
              <a:off x="1583349" y="5840293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Обеспеченности учреждениями здравоохранения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561825" y="4150134"/>
            <a:ext cx="7098835" cy="189293"/>
            <a:chOff x="1583349" y="4201420"/>
            <a:chExt cx="7098835" cy="189293"/>
          </a:xfrm>
        </p:grpSpPr>
        <p:sp>
          <p:nvSpPr>
            <p:cNvPr id="79" name="Rectangle 20"/>
            <p:cNvSpPr txBox="1">
              <a:spLocks/>
            </p:cNvSpPr>
            <p:nvPr/>
          </p:nvSpPr>
          <p:spPr>
            <a:xfrm>
              <a:off x="7026184" y="4201420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 Берлин</a:t>
              </a:r>
            </a:p>
          </p:txBody>
        </p:sp>
        <p:sp>
          <p:nvSpPr>
            <p:cNvPr id="101" name="TextBox 100"/>
            <p:cNvSpPr txBox="1">
              <a:spLocks/>
            </p:cNvSpPr>
            <p:nvPr/>
          </p:nvSpPr>
          <p:spPr>
            <a:xfrm>
              <a:off x="6038044" y="4214163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93" name="TextBox 92"/>
            <p:cNvSpPr txBox="1">
              <a:spLocks/>
            </p:cNvSpPr>
            <p:nvPr/>
          </p:nvSpPr>
          <p:spPr>
            <a:xfrm>
              <a:off x="5152776" y="4228006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221,5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>
              <a:spLocks/>
            </p:cNvSpPr>
            <p:nvPr/>
          </p:nvSpPr>
          <p:spPr>
            <a:xfrm>
              <a:off x="1583349" y="4236825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Уровень грабежей на 100 000 чел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572677" y="4344560"/>
            <a:ext cx="7131674" cy="168433"/>
            <a:chOff x="1572677" y="4389009"/>
            <a:chExt cx="7131674" cy="168433"/>
          </a:xfrm>
        </p:grpSpPr>
        <p:sp>
          <p:nvSpPr>
            <p:cNvPr id="80" name="Rectangle 20"/>
            <p:cNvSpPr txBox="1">
              <a:spLocks/>
            </p:cNvSpPr>
            <p:nvPr/>
          </p:nvSpPr>
          <p:spPr>
            <a:xfrm>
              <a:off x="7048351" y="4391434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Берлин</a:t>
              </a:r>
            </a:p>
          </p:txBody>
        </p:sp>
        <p:sp>
          <p:nvSpPr>
            <p:cNvPr id="104" name="TextBox 103"/>
            <p:cNvSpPr txBox="1">
              <a:spLocks/>
            </p:cNvSpPr>
            <p:nvPr/>
          </p:nvSpPr>
          <p:spPr>
            <a:xfrm>
              <a:off x="6060743" y="4389009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94" name="TextBox 93"/>
            <p:cNvSpPr txBox="1">
              <a:spLocks/>
            </p:cNvSpPr>
            <p:nvPr/>
          </p:nvSpPr>
          <p:spPr>
            <a:xfrm>
              <a:off x="5152776" y="4403554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5</a:t>
              </a:r>
              <a:r>
                <a:rPr lang="ru-RU" sz="1000" dirty="0">
                  <a:solidFill>
                    <a:srgbClr val="000000"/>
                  </a:solidFill>
                </a:rPr>
                <a:t>,6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83"/>
            <p:cNvSpPr txBox="1">
              <a:spLocks/>
            </p:cNvSpPr>
            <p:nvPr/>
          </p:nvSpPr>
          <p:spPr>
            <a:xfrm>
              <a:off x="1572677" y="4401129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Число убийств на 100 000 чел.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9" name="Group 238"/>
          <p:cNvGrpSpPr>
            <a:grpSpLocks/>
          </p:cNvGrpSpPr>
          <p:nvPr/>
        </p:nvGrpSpPr>
        <p:grpSpPr>
          <a:xfrm>
            <a:off x="1562005" y="3992319"/>
            <a:ext cx="7154014" cy="695180"/>
            <a:chOff x="1562005" y="3992319"/>
            <a:chExt cx="7154014" cy="695180"/>
          </a:xfrm>
        </p:grpSpPr>
        <p:grpSp>
          <p:nvGrpSpPr>
            <p:cNvPr id="176" name="Group 175"/>
            <p:cNvGrpSpPr/>
            <p:nvPr/>
          </p:nvGrpSpPr>
          <p:grpSpPr>
            <a:xfrm>
              <a:off x="1583349" y="4515003"/>
              <a:ext cx="7098834" cy="172496"/>
              <a:chOff x="1583349" y="4552612"/>
              <a:chExt cx="7098834" cy="172496"/>
            </a:xfrm>
          </p:grpSpPr>
          <p:sp>
            <p:nvSpPr>
              <p:cNvPr id="81" name="Rectangle 20"/>
              <p:cNvSpPr txBox="1">
                <a:spLocks/>
              </p:cNvSpPr>
              <p:nvPr/>
            </p:nvSpPr>
            <p:spPr>
              <a:xfrm>
                <a:off x="7026183" y="4571220"/>
                <a:ext cx="165600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 Сокращен в 2 раза</a:t>
                </a:r>
              </a:p>
            </p:txBody>
          </p:sp>
          <p:sp>
            <p:nvSpPr>
              <p:cNvPr id="105" name="TextBox 104"/>
              <p:cNvSpPr txBox="1">
                <a:spLocks/>
              </p:cNvSpPr>
              <p:nvPr/>
            </p:nvSpPr>
            <p:spPr>
              <a:xfrm>
                <a:off x="6049394" y="4559931"/>
                <a:ext cx="86400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5,9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TextBox 94"/>
              <p:cNvSpPr txBox="1">
                <a:spLocks/>
              </p:cNvSpPr>
              <p:nvPr/>
            </p:nvSpPr>
            <p:spPr>
              <a:xfrm>
                <a:off x="5142608" y="4559931"/>
                <a:ext cx="77418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19,2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TextBox 84"/>
              <p:cNvSpPr txBox="1">
                <a:spLocks/>
              </p:cNvSpPr>
              <p:nvPr/>
            </p:nvSpPr>
            <p:spPr>
              <a:xfrm>
                <a:off x="1583349" y="4552612"/>
                <a:ext cx="345600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Число погибших в дорожно-транспортных происшествиях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1562005" y="3992319"/>
              <a:ext cx="7154014" cy="161736"/>
              <a:chOff x="1562005" y="4050448"/>
              <a:chExt cx="7154014" cy="161736"/>
            </a:xfrm>
          </p:grpSpPr>
          <p:sp>
            <p:nvSpPr>
              <p:cNvPr id="78" name="Rectangle 20"/>
              <p:cNvSpPr txBox="1">
                <a:spLocks/>
              </p:cNvSpPr>
              <p:nvPr/>
            </p:nvSpPr>
            <p:spPr>
              <a:xfrm>
                <a:off x="7060019" y="4058296"/>
                <a:ext cx="165600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en-US" sz="1000" dirty="0">
                    <a:solidFill>
                      <a:srgbClr val="000000"/>
                    </a:solidFill>
                  </a:rPr>
                  <a:t>…</a:t>
                </a:r>
                <a:endParaRPr lang="ru-RU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TextBox 130"/>
              <p:cNvSpPr txBox="1">
                <a:spLocks/>
              </p:cNvSpPr>
              <p:nvPr/>
            </p:nvSpPr>
            <p:spPr>
              <a:xfrm>
                <a:off x="6049394" y="4050448"/>
                <a:ext cx="86400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6</a:t>
                </a:r>
                <a:r>
                  <a:rPr lang="en-US" sz="1000" dirty="0">
                    <a:solidFill>
                      <a:srgbClr val="000000"/>
                    </a:solidFill>
                  </a:rPr>
                  <a:t>0%</a:t>
                </a:r>
              </a:p>
            </p:txBody>
          </p:sp>
          <p:sp>
            <p:nvSpPr>
              <p:cNvPr id="92" name="TextBox 91"/>
              <p:cNvSpPr txBox="1">
                <a:spLocks/>
              </p:cNvSpPr>
              <p:nvPr/>
            </p:nvSpPr>
            <p:spPr>
              <a:xfrm>
                <a:off x="5142608" y="4058296"/>
                <a:ext cx="77418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56%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TextBox 81"/>
              <p:cNvSpPr txBox="1">
                <a:spLocks/>
              </p:cNvSpPr>
              <p:nvPr/>
            </p:nvSpPr>
            <p:spPr>
              <a:xfrm>
                <a:off x="1562005" y="4054372"/>
                <a:ext cx="345600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Уровень доверия полиции (требует определения)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572677" y="1559099"/>
            <a:ext cx="7131674" cy="164284"/>
            <a:chOff x="1572677" y="1552259"/>
            <a:chExt cx="7131674" cy="164284"/>
          </a:xfrm>
        </p:grpSpPr>
        <p:sp>
          <p:nvSpPr>
            <p:cNvPr id="66" name="Rectangle 20"/>
            <p:cNvSpPr txBox="1">
              <a:spLocks/>
            </p:cNvSpPr>
            <p:nvPr/>
          </p:nvSpPr>
          <p:spPr>
            <a:xfrm>
              <a:off x="7048351" y="1552259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Варшава</a:t>
              </a:r>
            </a:p>
          </p:txBody>
        </p:sp>
        <p:sp>
          <p:nvSpPr>
            <p:cNvPr id="133" name="TextBox 132"/>
            <p:cNvSpPr txBox="1">
              <a:spLocks/>
            </p:cNvSpPr>
            <p:nvPr/>
          </p:nvSpPr>
          <p:spPr>
            <a:xfrm>
              <a:off x="6043896" y="1552259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kk-KZ" sz="1000" dirty="0" smtClean="0">
                  <a:solidFill>
                    <a:srgbClr val="000000"/>
                  </a:solidFill>
                </a:rPr>
                <a:t>50</a:t>
              </a:r>
              <a:r>
                <a:rPr lang="en-US" sz="1000" dirty="0" smtClean="0">
                  <a:solidFill>
                    <a:srgbClr val="000000"/>
                  </a:solidFill>
                </a:rPr>
                <a:t>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7" name="TextBox 146"/>
            <p:cNvSpPr txBox="1">
              <a:spLocks/>
            </p:cNvSpPr>
            <p:nvPr/>
          </p:nvSpPr>
          <p:spPr>
            <a:xfrm>
              <a:off x="5119479" y="1562655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32%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112"/>
            <p:cNvSpPr txBox="1">
              <a:spLocks/>
            </p:cNvSpPr>
            <p:nvPr/>
          </p:nvSpPr>
          <p:spPr>
            <a:xfrm>
              <a:off x="1572677" y="1562655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Удельный вес общественного транспорта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1583352" y="1730064"/>
            <a:ext cx="7121002" cy="461612"/>
            <a:chOff x="1583349" y="1716384"/>
            <a:chExt cx="7121002" cy="461612"/>
          </a:xfrm>
        </p:grpSpPr>
        <p:sp>
          <p:nvSpPr>
            <p:cNvPr id="67" name="Rectangle 20"/>
            <p:cNvSpPr txBox="1">
              <a:spLocks/>
            </p:cNvSpPr>
            <p:nvPr/>
          </p:nvSpPr>
          <p:spPr>
            <a:xfrm>
              <a:off x="7048351" y="1732990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Цель РК к 2030</a:t>
              </a:r>
            </a:p>
          </p:txBody>
        </p:sp>
        <p:sp>
          <p:nvSpPr>
            <p:cNvPr id="134" name="TextBox 133"/>
            <p:cNvSpPr txBox="1">
              <a:spLocks/>
            </p:cNvSpPr>
            <p:nvPr/>
          </p:nvSpPr>
          <p:spPr>
            <a:xfrm>
              <a:off x="6043896" y="1716384"/>
              <a:ext cx="864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0,3 тут/млн. долл. США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8" name="TextBox 147"/>
            <p:cNvSpPr txBox="1">
              <a:spLocks/>
            </p:cNvSpPr>
            <p:nvPr/>
          </p:nvSpPr>
          <p:spPr>
            <a:xfrm>
              <a:off x="5162954" y="2024108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>
                  <a:solidFill>
                    <a:srgbClr val="000000"/>
                  </a:solidFill>
                </a:rPr>
                <a:t>…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Box 113"/>
            <p:cNvSpPr txBox="1">
              <a:spLocks/>
            </p:cNvSpPr>
            <p:nvPr/>
          </p:nvSpPr>
          <p:spPr>
            <a:xfrm>
              <a:off x="1583349" y="1732990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Энергоемкость ВРП города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583349" y="2037841"/>
            <a:ext cx="7133260" cy="175874"/>
            <a:chOff x="1583349" y="2017321"/>
            <a:chExt cx="7133260" cy="175874"/>
          </a:xfrm>
        </p:grpSpPr>
        <p:sp>
          <p:nvSpPr>
            <p:cNvPr id="68" name="Rectangle 20"/>
            <p:cNvSpPr txBox="1">
              <a:spLocks/>
            </p:cNvSpPr>
            <p:nvPr/>
          </p:nvSpPr>
          <p:spPr>
            <a:xfrm>
              <a:off x="7060609" y="2039307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Варшава</a:t>
              </a:r>
            </a:p>
          </p:txBody>
        </p:sp>
        <p:sp>
          <p:nvSpPr>
            <p:cNvPr id="135" name="TextBox 134"/>
            <p:cNvSpPr txBox="1">
              <a:spLocks/>
            </p:cNvSpPr>
            <p:nvPr/>
          </p:nvSpPr>
          <p:spPr>
            <a:xfrm>
              <a:off x="6043896" y="2029819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36 мкг/</a:t>
              </a:r>
              <a:r>
                <a:rPr lang="en-US" sz="1000" dirty="0">
                  <a:solidFill>
                    <a:srgbClr val="000000"/>
                  </a:solidFill>
                </a:rPr>
                <a:t>m</a:t>
              </a:r>
              <a:r>
                <a:rPr lang="en-US" sz="1000" baseline="30000" dirty="0">
                  <a:solidFill>
                    <a:srgbClr val="000000"/>
                  </a:solidFill>
                </a:rPr>
                <a:t>3</a:t>
              </a:r>
              <a:endParaRPr lang="en-US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49" name="TextBox 148"/>
            <p:cNvSpPr txBox="1">
              <a:spLocks/>
            </p:cNvSpPr>
            <p:nvPr/>
          </p:nvSpPr>
          <p:spPr>
            <a:xfrm>
              <a:off x="5142608" y="2039307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140 мкг/</a:t>
              </a:r>
              <a:r>
                <a:rPr lang="en-US" sz="1000" dirty="0">
                  <a:solidFill>
                    <a:srgbClr val="000000"/>
                  </a:solidFill>
                </a:rPr>
                <a:t>m</a:t>
              </a:r>
              <a:r>
                <a:rPr lang="en-US" sz="1000" baseline="30000" dirty="0">
                  <a:solidFill>
                    <a:srgbClr val="000000"/>
                  </a:solidFill>
                </a:rPr>
                <a:t>3</a:t>
              </a:r>
              <a:endParaRPr lang="en-US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15" name="TextBox 114"/>
            <p:cNvSpPr txBox="1">
              <a:spLocks/>
            </p:cNvSpPr>
            <p:nvPr/>
          </p:nvSpPr>
          <p:spPr>
            <a:xfrm>
              <a:off x="1583349" y="2017321"/>
              <a:ext cx="3484245" cy="153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Уровень загрязненности атмосферы</a:t>
              </a:r>
              <a:r>
                <a:rPr lang="ru-RU" sz="1000" baseline="30000" dirty="0">
                  <a:solidFill>
                    <a:srgbClr val="000000"/>
                  </a:solidFill>
                </a:rPr>
                <a:t>1</a:t>
              </a:r>
              <a:endParaRPr lang="en-US" baseline="30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583352" y="2196638"/>
            <a:ext cx="7121002" cy="173859"/>
            <a:chOff x="1583349" y="2169278"/>
            <a:chExt cx="7121002" cy="173859"/>
          </a:xfrm>
        </p:grpSpPr>
        <p:sp>
          <p:nvSpPr>
            <p:cNvPr id="69" name="Rectangle 20"/>
            <p:cNvSpPr txBox="1">
              <a:spLocks/>
            </p:cNvSpPr>
            <p:nvPr/>
          </p:nvSpPr>
          <p:spPr>
            <a:xfrm>
              <a:off x="7048351" y="2186355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Сеул</a:t>
              </a:r>
            </a:p>
          </p:txBody>
        </p:sp>
        <p:sp>
          <p:nvSpPr>
            <p:cNvPr id="136" name="TextBox 135"/>
            <p:cNvSpPr txBox="1">
              <a:spLocks/>
            </p:cNvSpPr>
            <p:nvPr/>
          </p:nvSpPr>
          <p:spPr>
            <a:xfrm>
              <a:off x="6055198" y="2189249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40%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0" name="TextBox 149"/>
            <p:cNvSpPr txBox="1">
              <a:spLocks/>
            </p:cNvSpPr>
            <p:nvPr/>
          </p:nvSpPr>
          <p:spPr>
            <a:xfrm>
              <a:off x="5184807" y="2180567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 smtClean="0">
                  <a:solidFill>
                    <a:srgbClr val="000000"/>
                  </a:solidFill>
                </a:rPr>
                <a:t>&lt;5%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TextBox 115"/>
            <p:cNvSpPr txBox="1">
              <a:spLocks/>
            </p:cNvSpPr>
            <p:nvPr/>
          </p:nvSpPr>
          <p:spPr>
            <a:xfrm>
              <a:off x="1583349" y="2169278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Уровень переработки отходов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572677" y="2415150"/>
            <a:ext cx="7131674" cy="167267"/>
            <a:chOff x="1572677" y="2380947"/>
            <a:chExt cx="7131674" cy="167267"/>
          </a:xfrm>
        </p:grpSpPr>
        <p:sp>
          <p:nvSpPr>
            <p:cNvPr id="70" name="Rectangle 20"/>
            <p:cNvSpPr txBox="1">
              <a:spLocks/>
            </p:cNvSpPr>
            <p:nvPr/>
          </p:nvSpPr>
          <p:spPr>
            <a:xfrm>
              <a:off x="7048351" y="2381117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рост</a:t>
              </a:r>
            </a:p>
          </p:txBody>
        </p:sp>
        <p:sp>
          <p:nvSpPr>
            <p:cNvPr id="137" name="TextBox 136"/>
            <p:cNvSpPr txBox="1">
              <a:spLocks/>
            </p:cNvSpPr>
            <p:nvPr/>
          </p:nvSpPr>
          <p:spPr>
            <a:xfrm>
              <a:off x="6049394" y="2394326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рост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1" name="TextBox 150"/>
            <p:cNvSpPr txBox="1">
              <a:spLocks/>
            </p:cNvSpPr>
            <p:nvPr/>
          </p:nvSpPr>
          <p:spPr>
            <a:xfrm>
              <a:off x="5162949" y="2380947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25 м</a:t>
              </a:r>
              <a:r>
                <a:rPr lang="ru-RU" sz="1000" baseline="30000" dirty="0">
                  <a:solidFill>
                    <a:srgbClr val="000000"/>
                  </a:solidFill>
                </a:rPr>
                <a:t>2</a:t>
              </a:r>
              <a:r>
                <a:rPr lang="ru-RU" sz="1000" dirty="0">
                  <a:solidFill>
                    <a:srgbClr val="000000"/>
                  </a:solidFill>
                </a:rPr>
                <a:t>/чел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TextBox 116"/>
            <p:cNvSpPr txBox="1">
              <a:spLocks/>
            </p:cNvSpPr>
            <p:nvPr/>
          </p:nvSpPr>
          <p:spPr>
            <a:xfrm>
              <a:off x="1572677" y="2380947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Обеспеченность населения жильем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592101" y="2569208"/>
            <a:ext cx="7112250" cy="167097"/>
            <a:chOff x="1592101" y="2528165"/>
            <a:chExt cx="7112250" cy="167097"/>
          </a:xfrm>
        </p:grpSpPr>
        <p:sp>
          <p:nvSpPr>
            <p:cNvPr id="71" name="Rectangle 20"/>
            <p:cNvSpPr txBox="1">
              <a:spLocks/>
            </p:cNvSpPr>
            <p:nvPr/>
          </p:nvSpPr>
          <p:spPr>
            <a:xfrm>
              <a:off x="7048351" y="2529602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ЕС</a:t>
              </a:r>
            </a:p>
          </p:txBody>
        </p:sp>
        <p:sp>
          <p:nvSpPr>
            <p:cNvPr id="138" name="TextBox 137"/>
            <p:cNvSpPr txBox="1">
              <a:spLocks/>
            </p:cNvSpPr>
            <p:nvPr/>
          </p:nvSpPr>
          <p:spPr>
            <a:xfrm>
              <a:off x="6038044" y="2528165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 smtClean="0">
                  <a:solidFill>
                    <a:srgbClr val="000000"/>
                  </a:solidFill>
                </a:rPr>
                <a:t>86%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2" name="TextBox 151"/>
            <p:cNvSpPr txBox="1">
              <a:spLocks/>
            </p:cNvSpPr>
            <p:nvPr/>
          </p:nvSpPr>
          <p:spPr>
            <a:xfrm>
              <a:off x="5164466" y="2541374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72%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8" name="TextBox 117"/>
            <p:cNvSpPr txBox="1">
              <a:spLocks/>
            </p:cNvSpPr>
            <p:nvPr/>
          </p:nvSpPr>
          <p:spPr>
            <a:xfrm>
              <a:off x="1592101" y="2529134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Уровень благоустроенности коммунальными услугами</a:t>
              </a:r>
              <a:r>
                <a:rPr lang="ru-RU" sz="1000" baseline="30000" dirty="0">
                  <a:solidFill>
                    <a:srgbClr val="000000"/>
                  </a:solidFill>
                </a:rPr>
                <a:t>2</a:t>
              </a:r>
              <a:endParaRPr lang="en-US" baseline="30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562005" y="2747592"/>
            <a:ext cx="7142346" cy="173589"/>
            <a:chOff x="1562005" y="2699709"/>
            <a:chExt cx="7142346" cy="173589"/>
          </a:xfrm>
        </p:grpSpPr>
        <p:sp>
          <p:nvSpPr>
            <p:cNvPr id="72" name="Rectangle 20"/>
            <p:cNvSpPr txBox="1">
              <a:spLocks/>
            </p:cNvSpPr>
            <p:nvPr/>
          </p:nvSpPr>
          <p:spPr>
            <a:xfrm>
              <a:off x="7048351" y="2699709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Повернуть траекторию</a:t>
              </a:r>
              <a:r>
                <a:rPr lang="en-US" sz="1000" dirty="0">
                  <a:solidFill>
                    <a:srgbClr val="000000"/>
                  </a:solidFill>
                </a:rPr>
                <a:t> +2%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139" name="TextBox 138"/>
            <p:cNvSpPr txBox="1">
              <a:spLocks/>
            </p:cNvSpPr>
            <p:nvPr/>
          </p:nvSpPr>
          <p:spPr>
            <a:xfrm>
              <a:off x="6060743" y="2699709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54%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3" name="TextBox 152"/>
            <p:cNvSpPr txBox="1">
              <a:spLocks/>
            </p:cNvSpPr>
            <p:nvPr/>
          </p:nvSpPr>
          <p:spPr>
            <a:xfrm>
              <a:off x="5152777" y="2699709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63%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9" name="TextBox 118"/>
            <p:cNvSpPr txBox="1">
              <a:spLocks/>
            </p:cNvSpPr>
            <p:nvPr/>
          </p:nvSpPr>
          <p:spPr>
            <a:xfrm>
              <a:off x="1562005" y="2719410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Степень износа коммунальных объектов</a:t>
              </a:r>
              <a:r>
                <a:rPr lang="ru-RU" sz="1000" baseline="30000" dirty="0">
                  <a:solidFill>
                    <a:srgbClr val="000000"/>
                  </a:solidFill>
                </a:rPr>
                <a:t>3</a:t>
              </a:r>
              <a:endParaRPr lang="en-US" baseline="30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583352" y="2907973"/>
            <a:ext cx="7121002" cy="158039"/>
            <a:chOff x="1583349" y="3007139"/>
            <a:chExt cx="7121002" cy="158039"/>
          </a:xfrm>
        </p:grpSpPr>
        <p:sp>
          <p:nvSpPr>
            <p:cNvPr id="73" name="Rectangle 20"/>
            <p:cNvSpPr txBox="1">
              <a:spLocks/>
            </p:cNvSpPr>
            <p:nvPr/>
          </p:nvSpPr>
          <p:spPr>
            <a:xfrm>
              <a:off x="7048351" y="3007139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Варшава</a:t>
              </a:r>
            </a:p>
          </p:txBody>
        </p:sp>
        <p:sp>
          <p:nvSpPr>
            <p:cNvPr id="140" name="TextBox 139"/>
            <p:cNvSpPr txBox="1">
              <a:spLocks/>
            </p:cNvSpPr>
            <p:nvPr/>
          </p:nvSpPr>
          <p:spPr>
            <a:xfrm>
              <a:off x="6049393" y="3009800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77 лет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4" name="TextBox 153"/>
            <p:cNvSpPr txBox="1">
              <a:spLocks/>
            </p:cNvSpPr>
            <p:nvPr/>
          </p:nvSpPr>
          <p:spPr>
            <a:xfrm>
              <a:off x="5152777" y="3010724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74 </a:t>
              </a:r>
              <a:r>
                <a:rPr lang="ru-RU" sz="1000" dirty="0" smtClean="0">
                  <a:solidFill>
                    <a:srgbClr val="000000"/>
                  </a:solidFill>
                </a:rPr>
                <a:t>года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0" name="TextBox 119"/>
            <p:cNvSpPr txBox="1">
              <a:spLocks/>
            </p:cNvSpPr>
            <p:nvPr/>
          </p:nvSpPr>
          <p:spPr>
            <a:xfrm>
              <a:off x="1583349" y="3011290"/>
              <a:ext cx="34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Продолжительность жизни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521564" y="3075049"/>
            <a:ext cx="7160625" cy="175335"/>
            <a:chOff x="1521561" y="3167378"/>
            <a:chExt cx="7160625" cy="175335"/>
          </a:xfrm>
        </p:grpSpPr>
        <p:sp>
          <p:nvSpPr>
            <p:cNvPr id="74" name="Rectangle 20"/>
            <p:cNvSpPr txBox="1">
              <a:spLocks/>
            </p:cNvSpPr>
            <p:nvPr/>
          </p:nvSpPr>
          <p:spPr>
            <a:xfrm>
              <a:off x="7026186" y="3167378"/>
              <a:ext cx="1656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 Торонто</a:t>
              </a:r>
            </a:p>
          </p:txBody>
        </p:sp>
        <p:sp>
          <p:nvSpPr>
            <p:cNvPr id="141" name="TextBox 140"/>
            <p:cNvSpPr txBox="1">
              <a:spLocks/>
            </p:cNvSpPr>
            <p:nvPr/>
          </p:nvSpPr>
          <p:spPr>
            <a:xfrm>
              <a:off x="6043896" y="3167378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6,7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5" name="TextBox 154"/>
            <p:cNvSpPr txBox="1">
              <a:spLocks/>
            </p:cNvSpPr>
            <p:nvPr/>
          </p:nvSpPr>
          <p:spPr>
            <a:xfrm>
              <a:off x="5146105" y="3167378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>
                  <a:solidFill>
                    <a:srgbClr val="000000"/>
                  </a:solidFill>
                </a:rPr>
                <a:t>8</a:t>
              </a:r>
              <a:r>
                <a:rPr lang="ru-RU" sz="1000" dirty="0">
                  <a:solidFill>
                    <a:srgbClr val="000000"/>
                  </a:solidFill>
                </a:rPr>
                <a:t>,0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1" name="TextBox 120"/>
            <p:cNvSpPr txBox="1">
              <a:spLocks/>
            </p:cNvSpPr>
            <p:nvPr/>
          </p:nvSpPr>
          <p:spPr>
            <a:xfrm>
              <a:off x="1521561" y="3186973"/>
              <a:ext cx="3517788" cy="155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  Младенческая смертность на 1000 родившихся живыми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572680" y="3244313"/>
            <a:ext cx="7439026" cy="313989"/>
            <a:chOff x="1572950" y="3329799"/>
            <a:chExt cx="7248578" cy="313989"/>
          </a:xfrm>
        </p:grpSpPr>
        <p:sp>
          <p:nvSpPr>
            <p:cNvPr id="75" name="Rectangle 20"/>
            <p:cNvSpPr txBox="1">
              <a:spLocks/>
            </p:cNvSpPr>
            <p:nvPr/>
          </p:nvSpPr>
          <p:spPr>
            <a:xfrm>
              <a:off x="6908440" y="3329799"/>
              <a:ext cx="19130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142" name="TextBox 141"/>
            <p:cNvSpPr txBox="1">
              <a:spLocks/>
            </p:cNvSpPr>
            <p:nvPr/>
          </p:nvSpPr>
          <p:spPr>
            <a:xfrm>
              <a:off x="5935057" y="3336011"/>
              <a:ext cx="864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4</a:t>
              </a:r>
              <a:r>
                <a:rPr lang="en-US" sz="1000" dirty="0">
                  <a:solidFill>
                    <a:srgbClr val="000000"/>
                  </a:solidFill>
                </a:rPr>
                <a:t>,</a:t>
              </a:r>
              <a:r>
                <a:rPr lang="ru-RU" sz="1000" dirty="0">
                  <a:solidFill>
                    <a:srgbClr val="000000"/>
                  </a:solidFill>
                </a:rPr>
                <a:t>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6" name="TextBox 155"/>
            <p:cNvSpPr txBox="1">
              <a:spLocks/>
            </p:cNvSpPr>
            <p:nvPr/>
          </p:nvSpPr>
          <p:spPr>
            <a:xfrm>
              <a:off x="5072785" y="3332081"/>
              <a:ext cx="7741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4, 7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TextBox 121"/>
            <p:cNvSpPr txBox="1">
              <a:spLocks/>
            </p:cNvSpPr>
            <p:nvPr/>
          </p:nvSpPr>
          <p:spPr>
            <a:xfrm>
              <a:off x="1572950" y="3336011"/>
              <a:ext cx="3456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Материнская смертность</a:t>
              </a:r>
              <a:r>
                <a:rPr lang="en-US" sz="1000" dirty="0">
                  <a:solidFill>
                    <a:srgbClr val="000000"/>
                  </a:solidFill>
                </a:rPr>
                <a:t> </a:t>
              </a:r>
              <a:r>
                <a:rPr lang="ru-RU" sz="1000" dirty="0">
                  <a:solidFill>
                    <a:srgbClr val="000000"/>
                  </a:solidFill>
                </a:rPr>
                <a:t>на </a:t>
              </a:r>
              <a:r>
                <a:rPr lang="ru-RU" sz="1000" dirty="0" smtClean="0">
                  <a:solidFill>
                    <a:srgbClr val="000000"/>
                  </a:solidFill>
                </a:rPr>
                <a:t>100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ru-RU" sz="1000" dirty="0" smtClean="0">
                  <a:solidFill>
                    <a:srgbClr val="000000"/>
                  </a:solidFill>
                </a:rPr>
                <a:t>тыс</a:t>
              </a:r>
              <a:r>
                <a:rPr lang="ru-RU" sz="1000" dirty="0">
                  <a:solidFill>
                    <a:srgbClr val="000000"/>
                  </a:solidFill>
                </a:rPr>
                <a:t>. родившихся живыми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  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562005" y="3408456"/>
            <a:ext cx="7154604" cy="154290"/>
            <a:chOff x="1562005" y="3524504"/>
            <a:chExt cx="7154604" cy="142865"/>
          </a:xfrm>
        </p:grpSpPr>
        <p:sp>
          <p:nvSpPr>
            <p:cNvPr id="76" name="Rectangle 20"/>
            <p:cNvSpPr txBox="1">
              <a:spLocks/>
            </p:cNvSpPr>
            <p:nvPr/>
          </p:nvSpPr>
          <p:spPr>
            <a:xfrm>
              <a:off x="7060609" y="3524504"/>
              <a:ext cx="1656000" cy="14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ЕС</a:t>
              </a:r>
            </a:p>
          </p:txBody>
        </p:sp>
        <p:sp>
          <p:nvSpPr>
            <p:cNvPr id="143" name="TextBox 142"/>
            <p:cNvSpPr txBox="1">
              <a:spLocks/>
            </p:cNvSpPr>
            <p:nvPr/>
          </p:nvSpPr>
          <p:spPr>
            <a:xfrm>
              <a:off x="6049394" y="3524876"/>
              <a:ext cx="864000" cy="14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71</a:t>
              </a:r>
              <a:r>
                <a:rPr lang="en-US" sz="1000" dirty="0">
                  <a:solidFill>
                    <a:srgbClr val="000000"/>
                  </a:solidFill>
                </a:rPr>
                <a:t>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7" name="TextBox 156"/>
            <p:cNvSpPr txBox="1">
              <a:spLocks/>
            </p:cNvSpPr>
            <p:nvPr/>
          </p:nvSpPr>
          <p:spPr>
            <a:xfrm>
              <a:off x="5152778" y="3524870"/>
              <a:ext cx="774186" cy="14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000" dirty="0" smtClean="0">
                  <a:solidFill>
                    <a:srgbClr val="000000"/>
                  </a:solidFill>
                </a:rPr>
                <a:t>6</a:t>
              </a:r>
              <a:r>
                <a:rPr lang="kk-KZ" sz="1000" dirty="0" smtClean="0">
                  <a:solidFill>
                    <a:srgbClr val="000000"/>
                  </a:solidFill>
                </a:rPr>
                <a:t>0</a:t>
              </a:r>
              <a:r>
                <a:rPr lang="en-US" sz="1000" dirty="0" smtClean="0">
                  <a:solidFill>
                    <a:srgbClr val="000000"/>
                  </a:solidFill>
                </a:rPr>
                <a:t>%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3" name="TextBox 122"/>
            <p:cNvSpPr txBox="1">
              <a:spLocks/>
            </p:cNvSpPr>
            <p:nvPr/>
          </p:nvSpPr>
          <p:spPr>
            <a:xfrm>
              <a:off x="1562005" y="3524876"/>
              <a:ext cx="3456000" cy="14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Охват дошкольным образованием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8" name="Group 237"/>
          <p:cNvGrpSpPr>
            <a:grpSpLocks/>
          </p:cNvGrpSpPr>
          <p:nvPr/>
        </p:nvGrpSpPr>
        <p:grpSpPr>
          <a:xfrm>
            <a:off x="1572677" y="1361219"/>
            <a:ext cx="7131674" cy="2403227"/>
            <a:chOff x="1572677" y="1361216"/>
            <a:chExt cx="7131674" cy="2570134"/>
          </a:xfrm>
        </p:grpSpPr>
        <p:grpSp>
          <p:nvGrpSpPr>
            <p:cNvPr id="235" name="Group 234"/>
            <p:cNvGrpSpPr/>
            <p:nvPr/>
          </p:nvGrpSpPr>
          <p:grpSpPr>
            <a:xfrm>
              <a:off x="1583349" y="1361216"/>
              <a:ext cx="7121002" cy="173876"/>
              <a:chOff x="1583349" y="1361216"/>
              <a:chExt cx="7121002" cy="173876"/>
            </a:xfrm>
          </p:grpSpPr>
          <p:sp>
            <p:nvSpPr>
              <p:cNvPr id="65" name="Rectangle 20"/>
              <p:cNvSpPr txBox="1">
                <a:spLocks/>
              </p:cNvSpPr>
              <p:nvPr/>
            </p:nvSpPr>
            <p:spPr>
              <a:xfrm>
                <a:off x="7048351" y="1361216"/>
                <a:ext cx="1656000" cy="164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Москва</a:t>
                </a:r>
              </a:p>
            </p:txBody>
          </p:sp>
          <p:sp>
            <p:nvSpPr>
              <p:cNvPr id="132" name="TextBox 131"/>
              <p:cNvSpPr txBox="1">
                <a:spLocks/>
              </p:cNvSpPr>
              <p:nvPr/>
            </p:nvSpPr>
            <p:spPr>
              <a:xfrm>
                <a:off x="6043896" y="1361216"/>
                <a:ext cx="864000" cy="164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25 км/ч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/>
              <p:cNvSpPr txBox="1">
                <a:spLocks/>
              </p:cNvSpPr>
              <p:nvPr/>
            </p:nvSpPr>
            <p:spPr>
              <a:xfrm>
                <a:off x="5146105" y="1370516"/>
                <a:ext cx="774186" cy="164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19 км/ч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TextBox 111"/>
              <p:cNvSpPr txBox="1">
                <a:spLocks/>
              </p:cNvSpPr>
              <p:nvPr/>
            </p:nvSpPr>
            <p:spPr>
              <a:xfrm>
                <a:off x="1583349" y="1368504"/>
                <a:ext cx="3456000" cy="164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Средняя скорость движения по городу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1572677" y="3766774"/>
              <a:ext cx="5340717" cy="164576"/>
              <a:chOff x="1572677" y="3831743"/>
              <a:chExt cx="5340717" cy="164576"/>
            </a:xfrm>
          </p:grpSpPr>
          <p:sp>
            <p:nvSpPr>
              <p:cNvPr id="145" name="TextBox 144"/>
              <p:cNvSpPr txBox="1">
                <a:spLocks/>
              </p:cNvSpPr>
              <p:nvPr/>
            </p:nvSpPr>
            <p:spPr>
              <a:xfrm>
                <a:off x="6049394" y="3831743"/>
                <a:ext cx="864000" cy="164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en-US" sz="1000" dirty="0">
                    <a:solidFill>
                      <a:srgbClr val="000000"/>
                    </a:solidFill>
                  </a:rPr>
                  <a:t>8%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TextBox 158"/>
              <p:cNvSpPr txBox="1">
                <a:spLocks/>
              </p:cNvSpPr>
              <p:nvPr/>
            </p:nvSpPr>
            <p:spPr>
              <a:xfrm>
                <a:off x="5184807" y="3831743"/>
                <a:ext cx="774186" cy="164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en-US" sz="1000" dirty="0">
                    <a:solidFill>
                      <a:srgbClr val="000000"/>
                    </a:solidFill>
                  </a:rPr>
                  <a:t>2%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TextBox 124"/>
              <p:cNvSpPr txBox="1">
                <a:spLocks/>
              </p:cNvSpPr>
              <p:nvPr/>
            </p:nvSpPr>
            <p:spPr>
              <a:xfrm>
                <a:off x="1572677" y="3831743"/>
                <a:ext cx="3456000" cy="164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1000" dirty="0">
                    <a:solidFill>
                      <a:srgbClr val="000000"/>
                    </a:solidFill>
                  </a:rPr>
                  <a:t>Доля студентов из государств близлежащего региона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217" name="Straight Connector 216"/>
          <p:cNvCxnSpPr>
            <a:cxnSpLocks/>
          </p:cNvCxnSpPr>
          <p:nvPr/>
        </p:nvCxnSpPr>
        <p:spPr>
          <a:xfrm>
            <a:off x="1572680" y="5449466"/>
            <a:ext cx="3456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</p:cNvCxnSpPr>
          <p:nvPr/>
        </p:nvCxnSpPr>
        <p:spPr>
          <a:xfrm>
            <a:off x="1562005" y="5650047"/>
            <a:ext cx="3456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cxnSpLocks/>
          </p:cNvCxnSpPr>
          <p:nvPr/>
        </p:nvCxnSpPr>
        <p:spPr>
          <a:xfrm>
            <a:off x="1562005" y="5819955"/>
            <a:ext cx="3456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cxnSpLocks/>
          </p:cNvCxnSpPr>
          <p:nvPr/>
        </p:nvCxnSpPr>
        <p:spPr>
          <a:xfrm>
            <a:off x="1562005" y="5994269"/>
            <a:ext cx="3456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 txBox="1">
            <a:spLocks/>
          </p:cNvSpPr>
          <p:nvPr/>
        </p:nvSpPr>
        <p:spPr bwMode="gray">
          <a:xfrm>
            <a:off x="235747" y="1361216"/>
            <a:ext cx="1224000" cy="2572741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lIns="36564" tIns="36564" rIns="36564" bIns="36564" anchor="ctr">
            <a:no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Комфортный город</a:t>
            </a:r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1" name="Rectangle 6"/>
          <p:cNvSpPr txBox="1">
            <a:spLocks/>
          </p:cNvSpPr>
          <p:nvPr/>
        </p:nvSpPr>
        <p:spPr bwMode="gray">
          <a:xfrm>
            <a:off x="235747" y="3992319"/>
            <a:ext cx="1224000" cy="114633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lIns="36564" tIns="36564" rIns="36564" bIns="36564" anchor="ctr">
            <a:no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Безопасный город</a:t>
            </a:r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3" name="Rectangle 6"/>
          <p:cNvSpPr txBox="1">
            <a:spLocks/>
          </p:cNvSpPr>
          <p:nvPr/>
        </p:nvSpPr>
        <p:spPr bwMode="gray">
          <a:xfrm>
            <a:off x="235747" y="5158639"/>
            <a:ext cx="1224000" cy="101485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lIns="36564" tIns="36564" rIns="36564" bIns="36564" anchor="ctr">
            <a:no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Интеграция территорий города</a:t>
            </a:r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21" name="ACET 1"/>
          <p:cNvGrpSpPr>
            <a:grpSpLocks/>
          </p:cNvGrpSpPr>
          <p:nvPr/>
        </p:nvGrpSpPr>
        <p:grpSpPr bwMode="auto">
          <a:xfrm>
            <a:off x="235747" y="1121676"/>
            <a:ext cx="1224000" cy="173038"/>
            <a:chOff x="915" y="921"/>
            <a:chExt cx="2686" cy="109"/>
          </a:xfrm>
        </p:grpSpPr>
        <p:cxnSp>
          <p:nvCxnSpPr>
            <p:cNvPr id="222" name="AutoShape 249"/>
            <p:cNvCxnSpPr>
              <a:cxnSpLocks noChangeShapeType="1"/>
              <a:stCxn id="223" idx="4"/>
              <a:endCxn id="22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3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7CC3"/>
                  </a:solidFill>
                </a:rPr>
                <a:t>Приоритет</a:t>
              </a:r>
            </a:p>
          </p:txBody>
        </p:sp>
      </p:grpSp>
      <p:cxnSp>
        <p:nvCxnSpPr>
          <p:cNvPr id="212" name="Straight Connector 211"/>
          <p:cNvCxnSpPr>
            <a:cxnSpLocks/>
          </p:cNvCxnSpPr>
          <p:nvPr/>
        </p:nvCxnSpPr>
        <p:spPr>
          <a:xfrm>
            <a:off x="248005" y="3978351"/>
            <a:ext cx="846860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215"/>
          <p:cNvCxnSpPr>
            <a:cxnSpLocks/>
          </p:cNvCxnSpPr>
          <p:nvPr/>
        </p:nvCxnSpPr>
        <p:spPr>
          <a:xfrm>
            <a:off x="248005" y="5158639"/>
            <a:ext cx="846860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>
            <a:spLocks/>
          </p:cNvSpPr>
          <p:nvPr/>
        </p:nvSpPr>
        <p:spPr>
          <a:xfrm>
            <a:off x="1572680" y="4703880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Уровень информированности населения в области ЧС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2" name="TextBox 161"/>
          <p:cNvSpPr txBox="1">
            <a:spLocks/>
          </p:cNvSpPr>
          <p:nvPr/>
        </p:nvSpPr>
        <p:spPr>
          <a:xfrm>
            <a:off x="1572680" y="4850862"/>
            <a:ext cx="345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Оснащенность аварийно-спасательных  формирований техникой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63" name="Straight Connector 214"/>
          <p:cNvCxnSpPr>
            <a:cxnSpLocks/>
          </p:cNvCxnSpPr>
          <p:nvPr/>
        </p:nvCxnSpPr>
        <p:spPr>
          <a:xfrm>
            <a:off x="1644890" y="4703880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214"/>
          <p:cNvCxnSpPr>
            <a:cxnSpLocks/>
          </p:cNvCxnSpPr>
          <p:nvPr/>
        </p:nvCxnSpPr>
        <p:spPr>
          <a:xfrm>
            <a:off x="1644893" y="4863392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>
            <a:spLocks/>
          </p:cNvSpPr>
          <p:nvPr/>
        </p:nvSpPr>
        <p:spPr>
          <a:xfrm>
            <a:off x="5152774" y="4709504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100%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6" name="TextBox 165"/>
          <p:cNvSpPr txBox="1">
            <a:spLocks/>
          </p:cNvSpPr>
          <p:nvPr/>
        </p:nvSpPr>
        <p:spPr>
          <a:xfrm>
            <a:off x="6026971" y="4703880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100%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7" name="Rectangle 20"/>
          <p:cNvSpPr txBox="1">
            <a:spLocks/>
          </p:cNvSpPr>
          <p:nvPr/>
        </p:nvSpPr>
        <p:spPr>
          <a:xfrm>
            <a:off x="7060019" y="4709504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ЕС</a:t>
            </a:r>
          </a:p>
        </p:txBody>
      </p:sp>
      <p:sp>
        <p:nvSpPr>
          <p:cNvPr id="168" name="TextBox 167"/>
          <p:cNvSpPr txBox="1">
            <a:spLocks/>
          </p:cNvSpPr>
          <p:nvPr/>
        </p:nvSpPr>
        <p:spPr>
          <a:xfrm>
            <a:off x="5184807" y="4943697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43,8%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9" name="TextBox 168"/>
          <p:cNvSpPr txBox="1">
            <a:spLocks/>
          </p:cNvSpPr>
          <p:nvPr/>
        </p:nvSpPr>
        <p:spPr>
          <a:xfrm>
            <a:off x="6060743" y="4943697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44,5%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0" name="Rectangle 20"/>
          <p:cNvSpPr txBox="1">
            <a:spLocks/>
          </p:cNvSpPr>
          <p:nvPr/>
        </p:nvSpPr>
        <p:spPr>
          <a:xfrm>
            <a:off x="7060019" y="4927806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Берлин</a:t>
            </a:r>
          </a:p>
        </p:txBody>
      </p:sp>
    </p:spTree>
    <p:extLst>
      <p:ext uri="{BB962C8B-B14F-4D97-AF65-F5344CB8AC3E}">
        <p14:creationId xmlns:p14="http://schemas.microsoft.com/office/powerpoint/2010/main" xmlns="" val="36767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7891" name="think-cell Slide" r:id="rId4" imgW="360" imgH="360" progId="">
              <p:embed/>
            </p:oleObj>
          </a:graphicData>
        </a:graphic>
      </p:graphicFrame>
      <p:sp>
        <p:nvSpPr>
          <p:cNvPr id="97" name="Rectangle 96"/>
          <p:cNvSpPr>
            <a:spLocks/>
          </p:cNvSpPr>
          <p:nvPr/>
        </p:nvSpPr>
        <p:spPr>
          <a:xfrm>
            <a:off x="171400" y="1203590"/>
            <a:ext cx="8618638" cy="49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 err="1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7892882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Индикаторы развития города к 2020 году</a:t>
            </a:r>
            <a:endParaRPr lang="ru-RU" dirty="0"/>
          </a:p>
        </p:txBody>
      </p:sp>
      <p:sp>
        <p:nvSpPr>
          <p:cNvPr id="30" name="5. Source"/>
          <p:cNvSpPr>
            <a:spLocks noChangeArrowheads="1"/>
          </p:cNvSpPr>
          <p:nvPr/>
        </p:nvSpPr>
        <p:spPr bwMode="auto">
          <a:xfrm>
            <a:off x="171403" y="6488126"/>
            <a:ext cx="83010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dirty="0">
                <a:solidFill>
                  <a:srgbClr val="000000"/>
                </a:solidFill>
              </a:rPr>
              <a:t>ИСТОЧНИК: стратегия 2050</a:t>
            </a:r>
            <a:r>
              <a:rPr lang="en-US" sz="1000" dirty="0">
                <a:solidFill>
                  <a:srgbClr val="000000"/>
                </a:solidFill>
              </a:rPr>
              <a:t>;</a:t>
            </a:r>
            <a:r>
              <a:rPr lang="ru-RU" sz="1000" dirty="0">
                <a:solidFill>
                  <a:srgbClr val="000000"/>
                </a:solidFill>
              </a:rPr>
              <a:t> департамент статистики Алматы</a:t>
            </a:r>
            <a:r>
              <a:rPr lang="en-US" sz="1000" dirty="0">
                <a:solidFill>
                  <a:srgbClr val="000000"/>
                </a:solidFill>
              </a:rPr>
              <a:t>;</a:t>
            </a:r>
            <a:r>
              <a:rPr lang="ru-RU" sz="1000" dirty="0">
                <a:solidFill>
                  <a:srgbClr val="000000"/>
                </a:solidFill>
              </a:rPr>
              <a:t> обзор прессы</a:t>
            </a:r>
            <a:r>
              <a:rPr lang="en-US" sz="1000" dirty="0">
                <a:solidFill>
                  <a:srgbClr val="000000"/>
                </a:solidFill>
              </a:rPr>
              <a:t>;</a:t>
            </a:r>
            <a:r>
              <a:rPr lang="ru-RU" sz="1000" dirty="0">
                <a:solidFill>
                  <a:srgbClr val="000000"/>
                </a:solidFill>
              </a:rPr>
              <a:t> анализ рабочей группы</a:t>
            </a:r>
          </a:p>
        </p:txBody>
      </p:sp>
      <p:sp>
        <p:nvSpPr>
          <p:cNvPr id="10" name="Rectangle 6"/>
          <p:cNvSpPr txBox="1">
            <a:spLocks/>
          </p:cNvSpPr>
          <p:nvPr/>
        </p:nvSpPr>
        <p:spPr bwMode="gray">
          <a:xfrm>
            <a:off x="235747" y="1689332"/>
            <a:ext cx="1224000" cy="74628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lIns="71977" tIns="71977" rIns="71977" bIns="71977" anchor="ctr">
            <a:no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Создание условий для развития бизнеса </a:t>
            </a:r>
          </a:p>
        </p:txBody>
      </p:sp>
      <p:sp>
        <p:nvSpPr>
          <p:cNvPr id="42" name="Rectangle 6"/>
          <p:cNvSpPr txBox="1">
            <a:spLocks/>
          </p:cNvSpPr>
          <p:nvPr/>
        </p:nvSpPr>
        <p:spPr bwMode="gray">
          <a:xfrm>
            <a:off x="235747" y="4900717"/>
            <a:ext cx="1224000" cy="1207943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lIns="71977" tIns="71977" rIns="71977" bIns="71977" anchor="ctr">
            <a:no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Построение эффективного управления городом и вовлечение населения </a:t>
            </a:r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1" name="Rectangle 6"/>
          <p:cNvSpPr txBox="1">
            <a:spLocks/>
          </p:cNvSpPr>
          <p:nvPr/>
        </p:nvSpPr>
        <p:spPr bwMode="gray">
          <a:xfrm>
            <a:off x="235747" y="2479188"/>
            <a:ext cx="1224000" cy="1054058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lIns="71977" tIns="71977" rIns="71977" bIns="71977" anchor="ctr">
            <a:no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Привлечение частного капитала </a:t>
            </a:r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3" name="Rectangle 6"/>
          <p:cNvSpPr txBox="1">
            <a:spLocks/>
          </p:cNvSpPr>
          <p:nvPr/>
        </p:nvSpPr>
        <p:spPr bwMode="gray">
          <a:xfrm>
            <a:off x="235747" y="3576825"/>
            <a:ext cx="1224000" cy="128031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lIns="71977" tIns="71977" rIns="71977" bIns="71977" anchor="ctr">
            <a:no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FFFFFF"/>
                </a:solidFill>
              </a:rPr>
              <a:t>Развитие экономики в целом и приоритетных направлений </a:t>
            </a:r>
          </a:p>
        </p:txBody>
      </p:sp>
      <p:sp>
        <p:nvSpPr>
          <p:cNvPr id="158" name="TextBox 157"/>
          <p:cNvSpPr txBox="1">
            <a:spLocks/>
          </p:cNvSpPr>
          <p:nvPr/>
        </p:nvSpPr>
        <p:spPr>
          <a:xfrm>
            <a:off x="1583349" y="2830544"/>
            <a:ext cx="345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Объем негосударственных инвестиций в основной капитал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060745" y="2830541"/>
            <a:ext cx="86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354,6 млрд. тенге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6" name="TextBox 245"/>
          <p:cNvSpPr txBox="1">
            <a:spLocks/>
          </p:cNvSpPr>
          <p:nvPr/>
        </p:nvSpPr>
        <p:spPr>
          <a:xfrm>
            <a:off x="5162954" y="2830541"/>
            <a:ext cx="7741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340 млрд. тенге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0" name="TextBox 159"/>
          <p:cNvSpPr txBox="1">
            <a:spLocks/>
          </p:cNvSpPr>
          <p:nvPr/>
        </p:nvSpPr>
        <p:spPr>
          <a:xfrm>
            <a:off x="1583349" y="3181894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Количество проектов </a:t>
            </a:r>
            <a:r>
              <a:rPr lang="ru-RU" sz="1000" dirty="0" err="1">
                <a:solidFill>
                  <a:srgbClr val="000000"/>
                </a:solidFill>
              </a:rPr>
              <a:t>ГЧП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0" name="TextBox 199"/>
          <p:cNvSpPr txBox="1">
            <a:spLocks/>
          </p:cNvSpPr>
          <p:nvPr/>
        </p:nvSpPr>
        <p:spPr>
          <a:xfrm>
            <a:off x="7048350" y="3379358"/>
            <a:ext cx="19130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Программа Правительства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060745" y="3181894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&gt;10</a:t>
            </a:r>
          </a:p>
        </p:txBody>
      </p:sp>
      <p:sp>
        <p:nvSpPr>
          <p:cNvPr id="248" name="TextBox 247"/>
          <p:cNvSpPr txBox="1">
            <a:spLocks/>
          </p:cNvSpPr>
          <p:nvPr/>
        </p:nvSpPr>
        <p:spPr>
          <a:xfrm>
            <a:off x="5162954" y="3181894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80" name="TextBox 79"/>
          <p:cNvSpPr txBox="1">
            <a:spLocks/>
          </p:cNvSpPr>
          <p:nvPr/>
        </p:nvSpPr>
        <p:spPr>
          <a:xfrm>
            <a:off x="1583349" y="1886796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Индекс восприятия коррупции (требует определения)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4" name="TextBox 203"/>
          <p:cNvSpPr txBox="1">
            <a:spLocks/>
          </p:cNvSpPr>
          <p:nvPr/>
        </p:nvSpPr>
        <p:spPr>
          <a:xfrm>
            <a:off x="7048351" y="1886796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060745" y="1886796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54" name="TextBox 253"/>
          <p:cNvSpPr txBox="1">
            <a:spLocks/>
          </p:cNvSpPr>
          <p:nvPr/>
        </p:nvSpPr>
        <p:spPr>
          <a:xfrm>
            <a:off x="5162954" y="1886796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52" name="TextBox 151"/>
          <p:cNvSpPr txBox="1">
            <a:spLocks/>
          </p:cNvSpPr>
          <p:nvPr/>
        </p:nvSpPr>
        <p:spPr>
          <a:xfrm>
            <a:off x="1583349" y="2084260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Количество привлеченных ТНК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6" name="TextBox 205"/>
          <p:cNvSpPr txBox="1">
            <a:spLocks/>
          </p:cNvSpPr>
          <p:nvPr/>
        </p:nvSpPr>
        <p:spPr>
          <a:xfrm>
            <a:off x="7048351" y="2084260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Из 10 ТНК в </a:t>
            </a:r>
            <a:r>
              <a:rPr lang="ru-RU" sz="1000" dirty="0" err="1">
                <a:solidFill>
                  <a:srgbClr val="000000"/>
                </a:solidFill>
              </a:rPr>
              <a:t>РК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6060745" y="2084260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+(2-3)</a:t>
            </a:r>
          </a:p>
        </p:txBody>
      </p:sp>
      <p:sp>
        <p:nvSpPr>
          <p:cNvPr id="256" name="TextBox 255"/>
          <p:cNvSpPr txBox="1">
            <a:spLocks/>
          </p:cNvSpPr>
          <p:nvPr/>
        </p:nvSpPr>
        <p:spPr>
          <a:xfrm>
            <a:off x="5162954" y="2084260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02" name="TextBox 201"/>
          <p:cNvSpPr txBox="1">
            <a:spLocks/>
          </p:cNvSpPr>
          <p:nvPr/>
        </p:nvSpPr>
        <p:spPr>
          <a:xfrm>
            <a:off x="7048351" y="1689332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Цель РК к 2020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>
            <a:spLocks/>
          </p:cNvSpPr>
          <p:nvPr/>
        </p:nvSpPr>
        <p:spPr>
          <a:xfrm>
            <a:off x="1583349" y="1689332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Индекс удобства ведения бизнеса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060745" y="1689332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40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52" name="TextBox 251"/>
          <p:cNvSpPr txBox="1">
            <a:spLocks/>
          </p:cNvSpPr>
          <p:nvPr/>
        </p:nvSpPr>
        <p:spPr>
          <a:xfrm>
            <a:off x="5162954" y="1689332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41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4" name="TextBox 153"/>
          <p:cNvSpPr txBox="1">
            <a:spLocks/>
          </p:cNvSpPr>
          <p:nvPr/>
        </p:nvSpPr>
        <p:spPr>
          <a:xfrm>
            <a:off x="1583349" y="2281724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Количество привлеченных международных организаций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8" name="TextBox 207"/>
          <p:cNvSpPr txBox="1">
            <a:spLocks/>
          </p:cNvSpPr>
          <p:nvPr/>
        </p:nvSpPr>
        <p:spPr>
          <a:xfrm>
            <a:off x="7048351" y="2281724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WHO, </a:t>
            </a:r>
            <a:r>
              <a:rPr lang="en-US" sz="1000" dirty="0" err="1">
                <a:solidFill>
                  <a:srgbClr val="000000"/>
                </a:solidFill>
              </a:rPr>
              <a:t>UNDP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6060745" y="2281724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+(1-2)</a:t>
            </a:r>
          </a:p>
        </p:txBody>
      </p:sp>
      <p:sp>
        <p:nvSpPr>
          <p:cNvPr id="258" name="TextBox 257"/>
          <p:cNvSpPr txBox="1">
            <a:spLocks/>
          </p:cNvSpPr>
          <p:nvPr/>
        </p:nvSpPr>
        <p:spPr>
          <a:xfrm>
            <a:off x="5162954" y="2281724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66" name="TextBox 165"/>
          <p:cNvSpPr txBox="1">
            <a:spLocks/>
          </p:cNvSpPr>
          <p:nvPr/>
        </p:nvSpPr>
        <p:spPr>
          <a:xfrm>
            <a:off x="1583349" y="3956969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Производительность труда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8" name="TextBox 187"/>
          <p:cNvSpPr txBox="1">
            <a:spLocks/>
          </p:cNvSpPr>
          <p:nvPr/>
        </p:nvSpPr>
        <p:spPr>
          <a:xfrm>
            <a:off x="7048351" y="3956969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Рост выше ср. по </a:t>
            </a:r>
            <a:r>
              <a:rPr lang="ru-RU" sz="1000" dirty="0" err="1">
                <a:solidFill>
                  <a:srgbClr val="000000"/>
                </a:solidFill>
              </a:rPr>
              <a:t>РК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060745" y="3956969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Рост до 59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62" name="TextBox 261"/>
          <p:cNvSpPr txBox="1">
            <a:spLocks/>
          </p:cNvSpPr>
          <p:nvPr/>
        </p:nvSpPr>
        <p:spPr>
          <a:xfrm>
            <a:off x="5162956" y="3956969"/>
            <a:ext cx="88089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39 тыс./чел.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8" name="TextBox 167"/>
          <p:cNvSpPr txBox="1">
            <a:spLocks/>
          </p:cNvSpPr>
          <p:nvPr/>
        </p:nvSpPr>
        <p:spPr>
          <a:xfrm>
            <a:off x="1583349" y="4154433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Уровень безработицы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060745" y="4154433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5</a:t>
            </a:r>
            <a:r>
              <a:rPr lang="en-US" sz="1000" dirty="0">
                <a:solidFill>
                  <a:srgbClr val="000000"/>
                </a:solidFill>
              </a:rPr>
              <a:t>,</a:t>
            </a:r>
            <a:r>
              <a:rPr lang="ru-RU" sz="1000" dirty="0">
                <a:solidFill>
                  <a:srgbClr val="000000"/>
                </a:solidFill>
              </a:rPr>
              <a:t>0</a:t>
            </a:r>
            <a:r>
              <a:rPr lang="en-US" sz="1000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264" name="TextBox 263"/>
          <p:cNvSpPr txBox="1">
            <a:spLocks/>
          </p:cNvSpPr>
          <p:nvPr/>
        </p:nvSpPr>
        <p:spPr>
          <a:xfrm>
            <a:off x="5162954" y="4154433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5</a:t>
            </a:r>
            <a:r>
              <a:rPr lang="en-US" sz="1000" dirty="0">
                <a:solidFill>
                  <a:srgbClr val="000000"/>
                </a:solidFill>
              </a:rPr>
              <a:t>,</a:t>
            </a:r>
            <a:r>
              <a:rPr lang="ru-RU" sz="1000" dirty="0">
                <a:solidFill>
                  <a:srgbClr val="000000"/>
                </a:solidFill>
              </a:rPr>
              <a:t>6</a:t>
            </a:r>
            <a:r>
              <a:rPr lang="en-US" sz="1000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70" name="TextBox 169"/>
          <p:cNvSpPr txBox="1">
            <a:spLocks/>
          </p:cNvSpPr>
          <p:nvPr/>
        </p:nvSpPr>
        <p:spPr>
          <a:xfrm>
            <a:off x="1583349" y="4505786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Количество внутренних и внешних туристов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2" name="TextBox 191"/>
          <p:cNvSpPr txBox="1">
            <a:spLocks/>
          </p:cNvSpPr>
          <p:nvPr/>
        </p:nvSpPr>
        <p:spPr>
          <a:xfrm>
            <a:off x="7048351" y="4351897"/>
            <a:ext cx="165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Рост по аналогии с швейцарскими курортами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060745" y="4505786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1400 тыс.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66" name="TextBox 265"/>
          <p:cNvSpPr txBox="1">
            <a:spLocks/>
          </p:cNvSpPr>
          <p:nvPr/>
        </p:nvSpPr>
        <p:spPr>
          <a:xfrm>
            <a:off x="5162954" y="4505786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760 тыс.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>
            <a:spLocks/>
          </p:cNvSpPr>
          <p:nvPr/>
        </p:nvSpPr>
        <p:spPr>
          <a:xfrm>
            <a:off x="1583349" y="5098181"/>
            <a:ext cx="345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Доля </a:t>
            </a:r>
            <a:r>
              <a:rPr lang="ru-RU" sz="1000" dirty="0" err="1">
                <a:solidFill>
                  <a:srgbClr val="000000"/>
                </a:solidFill>
              </a:rPr>
              <a:t>межфункциональных</a:t>
            </a:r>
            <a:r>
              <a:rPr lang="ru-RU" sz="1000" dirty="0">
                <a:solidFill>
                  <a:srgbClr val="000000"/>
                </a:solidFill>
              </a:rPr>
              <a:t> групп и управлений, выполняющих поставленные </a:t>
            </a:r>
            <a:r>
              <a:rPr lang="ru-RU" sz="1000" dirty="0" err="1">
                <a:solidFill>
                  <a:srgbClr val="000000"/>
                </a:solidFill>
              </a:rPr>
              <a:t>акимом</a:t>
            </a:r>
            <a:r>
              <a:rPr lang="ru-RU" sz="1000" dirty="0">
                <a:solidFill>
                  <a:srgbClr val="000000"/>
                </a:solidFill>
              </a:rPr>
              <a:t> целей/</a:t>
            </a:r>
            <a:r>
              <a:rPr lang="ru-RU" sz="1000" dirty="0" err="1">
                <a:solidFill>
                  <a:srgbClr val="000000"/>
                </a:solidFill>
              </a:rPr>
              <a:t>КПЭ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060745" y="5098178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272" name="TextBox 271"/>
          <p:cNvSpPr txBox="1">
            <a:spLocks/>
          </p:cNvSpPr>
          <p:nvPr/>
        </p:nvSpPr>
        <p:spPr>
          <a:xfrm>
            <a:off x="5162954" y="5098178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6060745" y="5449531"/>
            <a:ext cx="86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&gt;40% населения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8" name="TextBox 177"/>
          <p:cNvSpPr txBox="1">
            <a:spLocks/>
          </p:cNvSpPr>
          <p:nvPr/>
        </p:nvSpPr>
        <p:spPr>
          <a:xfrm>
            <a:off x="1583349" y="5449531"/>
            <a:ext cx="345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Количество уникальных зарегистрированных </a:t>
            </a:r>
            <a:r>
              <a:rPr lang="ru-RU" sz="1000" dirty="0" err="1">
                <a:solidFill>
                  <a:srgbClr val="000000"/>
                </a:solidFill>
              </a:rPr>
              <a:t>пользова-телей</a:t>
            </a:r>
            <a:r>
              <a:rPr lang="ru-RU" sz="1000" dirty="0">
                <a:solidFill>
                  <a:srgbClr val="000000"/>
                </a:solidFill>
              </a:rPr>
              <a:t> создаваемого портала города для обратной связи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4" name="TextBox 273"/>
          <p:cNvSpPr txBox="1">
            <a:spLocks/>
          </p:cNvSpPr>
          <p:nvPr/>
        </p:nvSpPr>
        <p:spPr>
          <a:xfrm>
            <a:off x="5162954" y="5449531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74" name="TextBox 173"/>
          <p:cNvSpPr txBox="1">
            <a:spLocks/>
          </p:cNvSpPr>
          <p:nvPr/>
        </p:nvSpPr>
        <p:spPr>
          <a:xfrm>
            <a:off x="1583349" y="4900714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Количество </a:t>
            </a:r>
            <a:r>
              <a:rPr lang="ru-RU" sz="1000" dirty="0" err="1">
                <a:solidFill>
                  <a:srgbClr val="000000"/>
                </a:solidFill>
              </a:rPr>
              <a:t>межфункциональных</a:t>
            </a:r>
            <a:r>
              <a:rPr lang="ru-RU" sz="1000" dirty="0">
                <a:solidFill>
                  <a:srgbClr val="000000"/>
                </a:solidFill>
              </a:rPr>
              <a:t> групп в </a:t>
            </a:r>
            <a:r>
              <a:rPr lang="ru-RU" sz="1000" dirty="0" err="1">
                <a:solidFill>
                  <a:srgbClr val="000000"/>
                </a:solidFill>
              </a:rPr>
              <a:t>акимате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6060745" y="4900714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&gt;7</a:t>
            </a:r>
          </a:p>
        </p:txBody>
      </p:sp>
      <p:sp>
        <p:nvSpPr>
          <p:cNvPr id="270" name="TextBox 269"/>
          <p:cNvSpPr txBox="1">
            <a:spLocks/>
          </p:cNvSpPr>
          <p:nvPr/>
        </p:nvSpPr>
        <p:spPr>
          <a:xfrm>
            <a:off x="5162954" y="4900714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84" name="TextBox 183"/>
          <p:cNvSpPr txBox="1">
            <a:spLocks/>
          </p:cNvSpPr>
          <p:nvPr/>
        </p:nvSpPr>
        <p:spPr>
          <a:xfrm>
            <a:off x="1583349" y="5800883"/>
            <a:ext cx="345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Доля исправленных замечаний жителей города в установленный срок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060745" y="5800880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&gt;90%</a:t>
            </a:r>
          </a:p>
        </p:txBody>
      </p:sp>
      <p:sp>
        <p:nvSpPr>
          <p:cNvPr id="276" name="TextBox 275"/>
          <p:cNvSpPr txBox="1">
            <a:spLocks/>
          </p:cNvSpPr>
          <p:nvPr/>
        </p:nvSpPr>
        <p:spPr>
          <a:xfrm>
            <a:off x="5162954" y="5800880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296" name="Straight Connector 295"/>
          <p:cNvCxnSpPr>
            <a:cxnSpLocks/>
          </p:cNvCxnSpPr>
          <p:nvPr/>
        </p:nvCxnSpPr>
        <p:spPr>
          <a:xfrm>
            <a:off x="1688582" y="1865008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cxnSpLocks/>
          </p:cNvCxnSpPr>
          <p:nvPr/>
        </p:nvCxnSpPr>
        <p:spPr>
          <a:xfrm>
            <a:off x="1688582" y="2062472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cxnSpLocks/>
          </p:cNvCxnSpPr>
          <p:nvPr/>
        </p:nvCxnSpPr>
        <p:spPr>
          <a:xfrm>
            <a:off x="1688582" y="2259936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cxnSpLocks/>
          </p:cNvCxnSpPr>
          <p:nvPr/>
        </p:nvCxnSpPr>
        <p:spPr>
          <a:xfrm>
            <a:off x="235747" y="2457400"/>
            <a:ext cx="846860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cxnSpLocks/>
          </p:cNvCxnSpPr>
          <p:nvPr/>
        </p:nvCxnSpPr>
        <p:spPr>
          <a:xfrm>
            <a:off x="1688582" y="2808753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cxnSpLocks/>
          </p:cNvCxnSpPr>
          <p:nvPr/>
        </p:nvCxnSpPr>
        <p:spPr>
          <a:xfrm>
            <a:off x="1688585" y="3160106"/>
            <a:ext cx="54475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>
            <a:spLocks/>
          </p:cNvSpPr>
          <p:nvPr/>
        </p:nvSpPr>
        <p:spPr>
          <a:xfrm>
            <a:off x="1583349" y="2479188"/>
            <a:ext cx="345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Увеличение объема внешних инвестиций в основной капитал на 50% к 2020 году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6" name="TextBox 195"/>
          <p:cNvSpPr txBox="1">
            <a:spLocks/>
          </p:cNvSpPr>
          <p:nvPr/>
        </p:nvSpPr>
        <p:spPr>
          <a:xfrm>
            <a:off x="7048351" y="2479188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Варшава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060745" y="2479191"/>
            <a:ext cx="86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75 млрд. тенге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4" name="TextBox 243"/>
          <p:cNvSpPr txBox="1">
            <a:spLocks/>
          </p:cNvSpPr>
          <p:nvPr/>
        </p:nvSpPr>
        <p:spPr>
          <a:xfrm>
            <a:off x="5162954" y="2479188"/>
            <a:ext cx="7741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50 млрд. тенге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2" name="TextBox 161"/>
          <p:cNvSpPr txBox="1">
            <a:spLocks/>
          </p:cNvSpPr>
          <p:nvPr/>
        </p:nvSpPr>
        <p:spPr>
          <a:xfrm>
            <a:off x="1583349" y="3379358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Доля приватизированных проектов от запланированных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060745" y="3379358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250" name="TextBox 249"/>
          <p:cNvSpPr txBox="1">
            <a:spLocks/>
          </p:cNvSpPr>
          <p:nvPr/>
        </p:nvSpPr>
        <p:spPr>
          <a:xfrm>
            <a:off x="5162954" y="3379358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302" name="Straight Connector 301"/>
          <p:cNvCxnSpPr>
            <a:cxnSpLocks/>
          </p:cNvCxnSpPr>
          <p:nvPr/>
        </p:nvCxnSpPr>
        <p:spPr>
          <a:xfrm>
            <a:off x="1688582" y="3357570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cxnSpLocks/>
          </p:cNvCxnSpPr>
          <p:nvPr/>
        </p:nvCxnSpPr>
        <p:spPr>
          <a:xfrm>
            <a:off x="235747" y="3555034"/>
            <a:ext cx="846860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cxnSpLocks/>
          </p:cNvCxnSpPr>
          <p:nvPr/>
        </p:nvCxnSpPr>
        <p:spPr>
          <a:xfrm>
            <a:off x="1688582" y="3935181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cxnSpLocks/>
          </p:cNvCxnSpPr>
          <p:nvPr/>
        </p:nvCxnSpPr>
        <p:spPr>
          <a:xfrm>
            <a:off x="1688582" y="4132645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>
            <a:spLocks/>
          </p:cNvSpPr>
          <p:nvPr/>
        </p:nvSpPr>
        <p:spPr>
          <a:xfrm>
            <a:off x="1583349" y="3605616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ВРП на душу населения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6" name="TextBox 185"/>
          <p:cNvSpPr txBox="1">
            <a:spLocks/>
          </p:cNvSpPr>
          <p:nvPr/>
        </p:nvSpPr>
        <p:spPr>
          <a:xfrm>
            <a:off x="7048351" y="3576822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Москва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060745" y="3605616"/>
            <a:ext cx="86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28 тыс. долл. США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60" name="TextBox 259"/>
          <p:cNvSpPr txBox="1">
            <a:spLocks/>
          </p:cNvSpPr>
          <p:nvPr/>
        </p:nvSpPr>
        <p:spPr>
          <a:xfrm>
            <a:off x="5162954" y="3605616"/>
            <a:ext cx="7741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 smtClean="0">
                <a:solidFill>
                  <a:srgbClr val="000000"/>
                </a:solidFill>
              </a:rPr>
              <a:t>23</a:t>
            </a:r>
            <a:r>
              <a:rPr lang="ru-RU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тыс. долл. США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2" name="TextBox 171"/>
          <p:cNvSpPr txBox="1">
            <a:spLocks/>
          </p:cNvSpPr>
          <p:nvPr/>
        </p:nvSpPr>
        <p:spPr>
          <a:xfrm>
            <a:off x="1583349" y="4703250"/>
            <a:ext cx="34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Затраты на </a:t>
            </a:r>
            <a:r>
              <a:rPr lang="ru-RU" sz="1000" dirty="0" err="1">
                <a:solidFill>
                  <a:srgbClr val="000000"/>
                </a:solidFill>
              </a:rPr>
              <a:t>НИОКР</a:t>
            </a:r>
            <a:r>
              <a:rPr lang="ru-RU" sz="1000" dirty="0">
                <a:solidFill>
                  <a:srgbClr val="000000"/>
                </a:solidFill>
              </a:rPr>
              <a:t> в проценте от ВРП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4" name="TextBox 193"/>
          <p:cNvSpPr txBox="1">
            <a:spLocks/>
          </p:cNvSpPr>
          <p:nvPr/>
        </p:nvSpPr>
        <p:spPr>
          <a:xfrm>
            <a:off x="7048351" y="4703250"/>
            <a:ext cx="1656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Цель РК к 2020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060745" y="4703250"/>
            <a:ext cx="86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0,5%</a:t>
            </a:r>
          </a:p>
        </p:txBody>
      </p:sp>
      <p:sp>
        <p:nvSpPr>
          <p:cNvPr id="268" name="TextBox 267"/>
          <p:cNvSpPr txBox="1">
            <a:spLocks/>
          </p:cNvSpPr>
          <p:nvPr/>
        </p:nvSpPr>
        <p:spPr>
          <a:xfrm>
            <a:off x="5162954" y="4703250"/>
            <a:ext cx="7741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0,03%</a:t>
            </a:r>
          </a:p>
        </p:txBody>
      </p:sp>
      <p:cxnSp>
        <p:nvCxnSpPr>
          <p:cNvPr id="306" name="Straight Connector 305"/>
          <p:cNvCxnSpPr>
            <a:cxnSpLocks/>
          </p:cNvCxnSpPr>
          <p:nvPr/>
        </p:nvCxnSpPr>
        <p:spPr>
          <a:xfrm>
            <a:off x="1688582" y="4681462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cxnSpLocks/>
          </p:cNvCxnSpPr>
          <p:nvPr/>
        </p:nvCxnSpPr>
        <p:spPr>
          <a:xfrm>
            <a:off x="1688582" y="4330109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cxnSpLocks/>
          </p:cNvCxnSpPr>
          <p:nvPr/>
        </p:nvCxnSpPr>
        <p:spPr>
          <a:xfrm>
            <a:off x="235747" y="4878926"/>
            <a:ext cx="846860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cxnSpLocks/>
          </p:cNvCxnSpPr>
          <p:nvPr/>
        </p:nvCxnSpPr>
        <p:spPr>
          <a:xfrm>
            <a:off x="1688582" y="5076390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cxnSpLocks/>
          </p:cNvCxnSpPr>
          <p:nvPr/>
        </p:nvCxnSpPr>
        <p:spPr>
          <a:xfrm>
            <a:off x="1688582" y="5427743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>
            <a:cxnSpLocks/>
          </p:cNvCxnSpPr>
          <p:nvPr/>
        </p:nvCxnSpPr>
        <p:spPr>
          <a:xfrm>
            <a:off x="1688582" y="5779096"/>
            <a:ext cx="701576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" name="ACET 1"/>
          <p:cNvGrpSpPr>
            <a:grpSpLocks/>
          </p:cNvGrpSpPr>
          <p:nvPr/>
        </p:nvGrpSpPr>
        <p:grpSpPr bwMode="auto">
          <a:xfrm>
            <a:off x="7048351" y="1473401"/>
            <a:ext cx="1656000" cy="173038"/>
            <a:chOff x="915" y="921"/>
            <a:chExt cx="2686" cy="109"/>
          </a:xfrm>
        </p:grpSpPr>
        <p:cxnSp>
          <p:nvCxnSpPr>
            <p:cNvPr id="328" name="AutoShape 249"/>
            <p:cNvCxnSpPr>
              <a:cxnSpLocks noChangeShapeType="1"/>
              <a:stCxn id="329" idx="4"/>
              <a:endCxn id="32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7CC3"/>
                  </a:solidFill>
                </a:rPr>
                <a:t>Аналог/обоснование</a:t>
              </a:r>
            </a:p>
          </p:txBody>
        </p:sp>
      </p:grpSp>
      <p:cxnSp>
        <p:nvCxnSpPr>
          <p:cNvPr id="330" name="AutoShape 249"/>
          <p:cNvCxnSpPr>
            <a:cxnSpLocks noChangeShapeType="1"/>
            <a:stCxn id="331" idx="4"/>
            <a:endCxn id="331" idx="6"/>
          </p:cNvCxnSpPr>
          <p:nvPr/>
        </p:nvCxnSpPr>
        <p:spPr bwMode="auto">
          <a:xfrm>
            <a:off x="5162954" y="1422498"/>
            <a:ext cx="1761791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1" name="AutoShape 250"/>
          <p:cNvSpPr>
            <a:spLocks noChangeArrowheads="1"/>
          </p:cNvSpPr>
          <p:nvPr/>
        </p:nvSpPr>
        <p:spPr bwMode="auto">
          <a:xfrm>
            <a:off x="5162954" y="1249463"/>
            <a:ext cx="1761791" cy="17303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2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7CC3"/>
                </a:solidFill>
              </a:rPr>
              <a:t>Значения </a:t>
            </a:r>
          </a:p>
        </p:txBody>
      </p:sp>
      <p:grpSp>
        <p:nvGrpSpPr>
          <p:cNvPr id="338" name="ACET 1"/>
          <p:cNvGrpSpPr>
            <a:grpSpLocks/>
          </p:cNvGrpSpPr>
          <p:nvPr/>
        </p:nvGrpSpPr>
        <p:grpSpPr bwMode="auto">
          <a:xfrm>
            <a:off x="1583349" y="1473401"/>
            <a:ext cx="3456000" cy="173038"/>
            <a:chOff x="915" y="921"/>
            <a:chExt cx="2686" cy="109"/>
          </a:xfrm>
        </p:grpSpPr>
        <p:cxnSp>
          <p:nvCxnSpPr>
            <p:cNvPr id="339" name="AutoShape 249"/>
            <p:cNvCxnSpPr>
              <a:cxnSpLocks noChangeShapeType="1"/>
              <a:stCxn id="340" idx="4"/>
              <a:endCxn id="34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0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7CC3"/>
                  </a:solidFill>
                </a:rPr>
                <a:t>Показатели</a:t>
              </a:r>
            </a:p>
          </p:txBody>
        </p:sp>
      </p:grpSp>
      <p:grpSp>
        <p:nvGrpSpPr>
          <p:cNvPr id="341" name="ACET 1"/>
          <p:cNvGrpSpPr>
            <a:grpSpLocks/>
          </p:cNvGrpSpPr>
          <p:nvPr/>
        </p:nvGrpSpPr>
        <p:grpSpPr bwMode="auto">
          <a:xfrm>
            <a:off x="235747" y="1473401"/>
            <a:ext cx="1224000" cy="173038"/>
            <a:chOff x="915" y="921"/>
            <a:chExt cx="2686" cy="109"/>
          </a:xfrm>
        </p:grpSpPr>
        <p:cxnSp>
          <p:nvCxnSpPr>
            <p:cNvPr id="342" name="AutoShape 249"/>
            <p:cNvCxnSpPr>
              <a:cxnSpLocks noChangeShapeType="1"/>
              <a:stCxn id="343" idx="4"/>
              <a:endCxn id="34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3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7CC3"/>
                  </a:solidFill>
                </a:rPr>
                <a:t>Приоритет</a:t>
              </a:r>
            </a:p>
          </p:txBody>
        </p:sp>
      </p:grpSp>
      <p:grpSp>
        <p:nvGrpSpPr>
          <p:cNvPr id="106" name="ACET 1"/>
          <p:cNvGrpSpPr>
            <a:grpSpLocks/>
          </p:cNvGrpSpPr>
          <p:nvPr/>
        </p:nvGrpSpPr>
        <p:grpSpPr bwMode="auto">
          <a:xfrm>
            <a:off x="6060745" y="1473401"/>
            <a:ext cx="864000" cy="173038"/>
            <a:chOff x="915" y="921"/>
            <a:chExt cx="2686" cy="109"/>
          </a:xfrm>
        </p:grpSpPr>
        <p:cxnSp>
          <p:nvCxnSpPr>
            <p:cNvPr id="107" name="AutoShape 249"/>
            <p:cNvCxnSpPr>
              <a:cxnSpLocks noChangeShapeType="1"/>
              <a:stCxn id="108" idx="4"/>
              <a:endCxn id="10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007CC3"/>
                  </a:solidFill>
                </a:rPr>
                <a:t>2020</a:t>
              </a:r>
              <a:r>
                <a:rPr lang="ru-RU" sz="1000" b="1" dirty="0">
                  <a:solidFill>
                    <a:srgbClr val="007CC3"/>
                  </a:solidFill>
                </a:rPr>
                <a:t> г.</a:t>
              </a:r>
            </a:p>
          </p:txBody>
        </p:sp>
      </p:grpSp>
      <p:grpSp>
        <p:nvGrpSpPr>
          <p:cNvPr id="109" name="ACET 1"/>
          <p:cNvGrpSpPr>
            <a:grpSpLocks/>
          </p:cNvGrpSpPr>
          <p:nvPr/>
        </p:nvGrpSpPr>
        <p:grpSpPr bwMode="auto">
          <a:xfrm>
            <a:off x="5162954" y="1473401"/>
            <a:ext cx="774186" cy="173038"/>
            <a:chOff x="915" y="921"/>
            <a:chExt cx="2686" cy="109"/>
          </a:xfrm>
        </p:grpSpPr>
        <p:cxnSp>
          <p:nvCxnSpPr>
            <p:cNvPr id="110" name="AutoShape 249"/>
            <p:cNvCxnSpPr>
              <a:cxnSpLocks noChangeShapeType="1"/>
              <a:stCxn id="111" idx="4"/>
              <a:endCxn id="11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b="1" dirty="0">
                  <a:solidFill>
                    <a:srgbClr val="007CC3"/>
                  </a:solidFill>
                </a:rPr>
                <a:t>20</a:t>
              </a:r>
              <a:r>
                <a:rPr lang="en-US" sz="1000" b="1" dirty="0">
                  <a:solidFill>
                    <a:srgbClr val="007CC3"/>
                  </a:solidFill>
                </a:rPr>
                <a:t>15</a:t>
              </a:r>
              <a:r>
                <a:rPr lang="ru-RU" sz="1000" b="1" dirty="0">
                  <a:solidFill>
                    <a:srgbClr val="007CC3"/>
                  </a:solidFill>
                </a:rPr>
                <a:t>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839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422155638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8915" name="think-cell Slide" r:id="rId26" imgW="360" imgH="360" progId="">
              <p:embed/>
            </p:oleObj>
          </a:graphicData>
        </a:graphic>
      </p:graphicFrame>
      <p:sp>
        <p:nvSpPr>
          <p:cNvPr id="24" name="Rectangle 2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91"/>
            <a:ext cx="7892882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Комплекс мер по транспортному развитию </a:t>
            </a:r>
            <a:br>
              <a:rPr lang="ru-RU" dirty="0"/>
            </a:br>
            <a:endParaRPr lang="en-US" dirty="0"/>
          </a:p>
        </p:txBody>
      </p:sp>
      <p:sp>
        <p:nvSpPr>
          <p:cNvPr id="5" name="McK 5. Source"/>
          <p:cNvSpPr>
            <a:spLocks noChangeArrowheads="1"/>
          </p:cNvSpPr>
          <p:nvPr/>
        </p:nvSpPr>
        <p:spPr bwMode="auto">
          <a:xfrm>
            <a:off x="171403" y="6488126"/>
            <a:ext cx="83010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dirty="0">
                <a:solidFill>
                  <a:srgbClr val="000000"/>
                </a:solidFill>
              </a:rPr>
              <a:t>ИСТОЧНИК: программа устойчивого транспорта </a:t>
            </a:r>
            <a:r>
              <a:rPr lang="ru-RU" sz="1000" dirty="0" err="1">
                <a:solidFill>
                  <a:srgbClr val="000000"/>
                </a:solidFill>
              </a:rPr>
              <a:t>ПРООН</a:t>
            </a:r>
            <a:r>
              <a:rPr lang="ru-RU" sz="1000" dirty="0">
                <a:solidFill>
                  <a:srgbClr val="000000"/>
                </a:solidFill>
              </a:rPr>
              <a:t>; Проект отчета по </a:t>
            </a:r>
            <a:r>
              <a:rPr lang="ru-RU" sz="1000" dirty="0" err="1">
                <a:solidFill>
                  <a:srgbClr val="000000"/>
                </a:solidFill>
              </a:rPr>
              <a:t>ИТС</a:t>
            </a:r>
            <a:r>
              <a:rPr lang="ru-RU" sz="1000" dirty="0">
                <a:solidFill>
                  <a:srgbClr val="000000"/>
                </a:solidFill>
              </a:rPr>
              <a:t>; интервью с клиентом; анализ рабочей группы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08" name="McK 4. Footnote"/>
          <p:cNvSpPr txBox="1">
            <a:spLocks noChangeArrowheads="1"/>
          </p:cNvSpPr>
          <p:nvPr/>
        </p:nvSpPr>
        <p:spPr bwMode="auto">
          <a:xfrm>
            <a:off x="168320" y="6120540"/>
            <a:ext cx="862167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0000"/>
                </a:solidFill>
              </a:rPr>
              <a:t>1 Данная инициатива включена во 2-ой уровень приоритетности по причине низкого эффекта затрат на достижение поставленных целей</a:t>
            </a:r>
            <a:endParaRPr lang="en-US" sz="800" dirty="0">
              <a:solidFill>
                <a:srgbClr val="000000"/>
              </a:solidFill>
            </a:endParaRPr>
          </a:p>
        </p:txBody>
      </p:sp>
      <p:grpSp>
        <p:nvGrpSpPr>
          <p:cNvPr id="44" name="Group 11"/>
          <p:cNvGrpSpPr>
            <a:grpSpLocks/>
          </p:cNvGrpSpPr>
          <p:nvPr/>
        </p:nvGrpSpPr>
        <p:grpSpPr bwMode="auto">
          <a:xfrm>
            <a:off x="239252" y="1116016"/>
            <a:ext cx="1008000" cy="296035"/>
            <a:chOff x="915" y="860"/>
            <a:chExt cx="2686" cy="170"/>
          </a:xfrm>
        </p:grpSpPr>
        <p:cxnSp>
          <p:nvCxnSpPr>
            <p:cNvPr id="45" name="AutoShape 249"/>
            <p:cNvCxnSpPr>
              <a:cxnSpLocks noChangeShapeType="1"/>
              <a:stCxn id="46" idx="4"/>
              <a:endCxn id="4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AutoShape 250"/>
            <p:cNvSpPr>
              <a:spLocks noChangeArrowheads="1"/>
            </p:cNvSpPr>
            <p:nvPr/>
          </p:nvSpPr>
          <p:spPr bwMode="auto">
            <a:xfrm>
              <a:off x="915" y="860"/>
              <a:ext cx="2686" cy="17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Направления развития</a:t>
              </a:r>
            </a:p>
          </p:txBody>
        </p:sp>
      </p:grp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39252" y="2769552"/>
            <a:ext cx="855073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69256" y="793162"/>
            <a:ext cx="3985345" cy="135056"/>
            <a:chOff x="4804641" y="803546"/>
            <a:chExt cx="3985345" cy="135056"/>
          </a:xfrm>
        </p:grpSpPr>
        <p:sp>
          <p:nvSpPr>
            <p:cNvPr id="101" name="Rectangle 3"/>
            <p:cNvSpPr txBox="1">
              <a:spLocks/>
            </p:cNvSpPr>
            <p:nvPr/>
          </p:nvSpPr>
          <p:spPr>
            <a:xfrm>
              <a:off x="4804641" y="803546"/>
              <a:ext cx="268895" cy="135056"/>
            </a:xfrm>
            <a:prstGeom prst="ellipse">
              <a:avLst/>
            </a:prstGeom>
            <a:solidFill>
              <a:srgbClr val="A3EDFF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800" b="1" dirty="0">
                  <a:solidFill>
                    <a:srgbClr val="000000"/>
                  </a:solidFill>
                </a:rPr>
                <a:t>%</a:t>
              </a:r>
              <a:endParaRPr 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9"/>
            <p:cNvSpPr txBox="1">
              <a:spLocks/>
            </p:cNvSpPr>
            <p:nvPr/>
          </p:nvSpPr>
          <p:spPr>
            <a:xfrm>
              <a:off x="5117986" y="809519"/>
              <a:ext cx="367200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800" dirty="0">
                  <a:solidFill>
                    <a:srgbClr val="000000"/>
                  </a:solidFill>
                </a:rPr>
                <a:t>Эффект на увеличение доли общ</a:t>
              </a:r>
              <a:r>
                <a:rPr lang="en-US" sz="800" dirty="0">
                  <a:solidFill>
                    <a:srgbClr val="000000"/>
                  </a:solidFill>
                </a:rPr>
                <a:t>.</a:t>
              </a:r>
              <a:r>
                <a:rPr lang="ru-RU" sz="800" dirty="0">
                  <a:solidFill>
                    <a:srgbClr val="000000"/>
                  </a:solidFill>
                </a:rPr>
                <a:t> транспорта в пассажиропотоке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69253" y="960669"/>
            <a:ext cx="3301344" cy="135056"/>
            <a:chOff x="4804641" y="971056"/>
            <a:chExt cx="3301344" cy="135056"/>
          </a:xfrm>
        </p:grpSpPr>
        <p:sp>
          <p:nvSpPr>
            <p:cNvPr id="99" name="Rectangle 3"/>
            <p:cNvSpPr txBox="1">
              <a:spLocks/>
            </p:cNvSpPr>
            <p:nvPr/>
          </p:nvSpPr>
          <p:spPr>
            <a:xfrm>
              <a:off x="4804641" y="971056"/>
              <a:ext cx="268895" cy="135056"/>
            </a:xfrm>
            <a:prstGeom prst="ellipse">
              <a:avLst/>
            </a:prstGeom>
            <a:solidFill>
              <a:srgbClr val="008EB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800" b="1" dirty="0">
                  <a:solidFill>
                    <a:srgbClr val="FFFFFF"/>
                  </a:solidFill>
                </a:rPr>
                <a:t>%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  <p:sp>
          <p:nvSpPr>
            <p:cNvPr id="100" name="Rectangle 9"/>
            <p:cNvSpPr txBox="1">
              <a:spLocks/>
            </p:cNvSpPr>
            <p:nvPr/>
          </p:nvSpPr>
          <p:spPr>
            <a:xfrm>
              <a:off x="5117985" y="977029"/>
              <a:ext cx="298800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800" dirty="0">
                  <a:solidFill>
                    <a:srgbClr val="000000"/>
                  </a:solidFill>
                </a:rPr>
                <a:t>Эффект на увеличение средней скорости движения по городу</a:t>
              </a:r>
            </a:p>
          </p:txBody>
        </p:sp>
      </p:grpSp>
      <p:grpSp>
        <p:nvGrpSpPr>
          <p:cNvPr id="50" name="Group 11"/>
          <p:cNvGrpSpPr>
            <a:grpSpLocks/>
          </p:cNvGrpSpPr>
          <p:nvPr/>
        </p:nvGrpSpPr>
        <p:grpSpPr bwMode="auto">
          <a:xfrm>
            <a:off x="6891124" y="1257190"/>
            <a:ext cx="1898862" cy="156012"/>
            <a:chOff x="915" y="978"/>
            <a:chExt cx="1159" cy="52"/>
          </a:xfrm>
        </p:grpSpPr>
        <p:cxnSp>
          <p:nvCxnSpPr>
            <p:cNvPr id="51" name="AutoShape 249"/>
            <p:cNvCxnSpPr>
              <a:cxnSpLocks noChangeShapeType="1"/>
              <a:stCxn id="52" idx="4"/>
              <a:endCxn id="52" idx="6"/>
            </p:cNvCxnSpPr>
            <p:nvPr/>
          </p:nvCxnSpPr>
          <p:spPr bwMode="auto">
            <a:xfrm>
              <a:off x="915" y="1030"/>
              <a:ext cx="115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AutoShape 250"/>
            <p:cNvSpPr>
              <a:spLocks noChangeArrowheads="1"/>
            </p:cNvSpPr>
            <p:nvPr/>
          </p:nvSpPr>
          <p:spPr bwMode="auto">
            <a:xfrm>
              <a:off x="915" y="978"/>
              <a:ext cx="1159" cy="5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Ожидаемый эффект</a:t>
              </a: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1337495" y="1254125"/>
            <a:ext cx="4716000" cy="158948"/>
            <a:chOff x="915" y="992"/>
            <a:chExt cx="2686" cy="38"/>
          </a:xfrm>
        </p:grpSpPr>
        <p:cxnSp>
          <p:nvCxnSpPr>
            <p:cNvPr id="54" name="AutoShape 249"/>
            <p:cNvCxnSpPr>
              <a:cxnSpLocks noChangeShapeType="1"/>
              <a:stCxn id="55" idx="4"/>
              <a:endCxn id="5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AutoShape 250"/>
            <p:cNvSpPr>
              <a:spLocks noChangeArrowheads="1"/>
            </p:cNvSpPr>
            <p:nvPr/>
          </p:nvSpPr>
          <p:spPr bwMode="auto">
            <a:xfrm>
              <a:off x="915" y="992"/>
              <a:ext cx="2686" cy="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Основные инициативы</a:t>
              </a:r>
            </a:p>
          </p:txBody>
        </p:sp>
      </p:grpSp>
      <p:sp>
        <p:nvSpPr>
          <p:cNvPr id="193" name="Rectangle 7"/>
          <p:cNvSpPr txBox="1">
            <a:spLocks/>
          </p:cNvSpPr>
          <p:nvPr/>
        </p:nvSpPr>
        <p:spPr>
          <a:xfrm>
            <a:off x="1337495" y="3673869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Внедрение системы платного въезда в город</a:t>
            </a:r>
          </a:p>
        </p:txBody>
      </p:sp>
      <p:cxnSp>
        <p:nvCxnSpPr>
          <p:cNvPr id="214" name="Straight Connector 213"/>
          <p:cNvCxnSpPr>
            <a:cxnSpLocks/>
          </p:cNvCxnSpPr>
          <p:nvPr/>
        </p:nvCxnSpPr>
        <p:spPr>
          <a:xfrm>
            <a:off x="239252" y="3883118"/>
            <a:ext cx="855073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</p:cNvCxnSpPr>
          <p:nvPr/>
        </p:nvCxnSpPr>
        <p:spPr>
          <a:xfrm>
            <a:off x="239252" y="4740356"/>
            <a:ext cx="855073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cxnSpLocks/>
          </p:cNvCxnSpPr>
          <p:nvPr/>
        </p:nvCxnSpPr>
        <p:spPr>
          <a:xfrm>
            <a:off x="3270876" y="5583867"/>
            <a:ext cx="5519113" cy="14108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</p:cNvCxnSpPr>
          <p:nvPr/>
        </p:nvCxnSpPr>
        <p:spPr>
          <a:xfrm>
            <a:off x="3270876" y="5854638"/>
            <a:ext cx="5519113" cy="1130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3"/>
          <p:cNvSpPr txBox="1">
            <a:spLocks/>
          </p:cNvSpPr>
          <p:nvPr/>
        </p:nvSpPr>
        <p:spPr>
          <a:xfrm>
            <a:off x="7355683" y="3667522"/>
            <a:ext cx="302366" cy="131643"/>
          </a:xfrm>
          <a:prstGeom prst="ellipse">
            <a:avLst/>
          </a:prstGeom>
          <a:solidFill>
            <a:srgbClr val="008EB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FFFFFF"/>
                </a:solidFill>
              </a:rPr>
              <a:t>20%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02" name="Rectangle 3"/>
          <p:cNvSpPr txBox="1">
            <a:spLocks/>
          </p:cNvSpPr>
          <p:nvPr/>
        </p:nvSpPr>
        <p:spPr>
          <a:xfrm>
            <a:off x="7896862" y="5932263"/>
            <a:ext cx="900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r"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000000"/>
                </a:solidFill>
              </a:rPr>
              <a:t>20 млрд.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ru-RU" sz="900" b="1" dirty="0">
                <a:solidFill>
                  <a:srgbClr val="000000"/>
                </a:solidFill>
              </a:rPr>
              <a:t>тенге</a:t>
            </a:r>
          </a:p>
        </p:txBody>
      </p:sp>
      <p:sp>
        <p:nvSpPr>
          <p:cNvPr id="203" name="Rectangle 9"/>
          <p:cNvSpPr txBox="1">
            <a:spLocks/>
          </p:cNvSpPr>
          <p:nvPr/>
        </p:nvSpPr>
        <p:spPr>
          <a:xfrm>
            <a:off x="3270876" y="5902047"/>
            <a:ext cx="288742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Экономический эффект от увеличения скорости</a:t>
            </a:r>
          </a:p>
        </p:txBody>
      </p:sp>
      <p:sp>
        <p:nvSpPr>
          <p:cNvPr id="204" name="Rectangle 3"/>
          <p:cNvSpPr txBox="1">
            <a:spLocks/>
          </p:cNvSpPr>
          <p:nvPr/>
        </p:nvSpPr>
        <p:spPr>
          <a:xfrm>
            <a:off x="8227697" y="5376310"/>
            <a:ext cx="302366" cy="151867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8" lvl="1" indent="0" algn="ctr" defTabSz="895255" eaLnBrk="1" hangingPunct="1">
              <a:spcAft>
                <a:spcPts val="1000"/>
              </a:spcAft>
              <a:buClr>
                <a:schemeClr val="tx2"/>
              </a:buClr>
              <a:buSzPct val="125000"/>
              <a:buFont typeface="Arial" charset="0"/>
              <a:buNone/>
              <a:defRPr sz="900" b="1"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48%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2" name="Rectangle 3"/>
          <p:cNvSpPr txBox="1">
            <a:spLocks/>
          </p:cNvSpPr>
          <p:nvPr/>
        </p:nvSpPr>
        <p:spPr>
          <a:xfrm>
            <a:off x="7557623" y="5377411"/>
            <a:ext cx="302366" cy="151867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8" lvl="1" indent="0" algn="ctr" defTabSz="895255" eaLnBrk="1" hangingPunct="1">
              <a:spcAft>
                <a:spcPts val="1000"/>
              </a:spcAft>
              <a:buClr>
                <a:schemeClr val="tx2"/>
              </a:buClr>
              <a:buSzPct val="125000"/>
              <a:buFont typeface="Arial" charset="0"/>
              <a:buNone/>
              <a:defRPr sz="900" b="1"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50%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2" name="Rectangle 3"/>
          <p:cNvSpPr txBox="1">
            <a:spLocks/>
          </p:cNvSpPr>
          <p:nvPr/>
        </p:nvSpPr>
        <p:spPr>
          <a:xfrm>
            <a:off x="6891124" y="5377411"/>
            <a:ext cx="302366" cy="151867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8" lvl="1" indent="0" algn="ctr" defTabSz="895255" eaLnBrk="1" hangingPunct="1">
              <a:spcAft>
                <a:spcPts val="1000"/>
              </a:spcAft>
              <a:buClr>
                <a:schemeClr val="tx2"/>
              </a:buClr>
              <a:buSzPct val="125000"/>
              <a:buFont typeface="Arial" charset="0"/>
              <a:buNone/>
              <a:defRPr sz="900" b="1"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32%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4" name="Rectangle 7"/>
          <p:cNvSpPr txBox="1">
            <a:spLocks/>
          </p:cNvSpPr>
          <p:nvPr/>
        </p:nvSpPr>
        <p:spPr>
          <a:xfrm>
            <a:off x="3270876" y="5372797"/>
            <a:ext cx="347519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Доля общественного транспорта в пассажиропотоке, </a:t>
            </a:r>
            <a:r>
              <a:rPr lang="ru-RU" sz="900" dirty="0">
                <a:solidFill>
                  <a:srgbClr val="808080"/>
                </a:solidFill>
              </a:rPr>
              <a:t>проценты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08" name="Rectangle 3"/>
          <p:cNvSpPr txBox="1">
            <a:spLocks/>
          </p:cNvSpPr>
          <p:nvPr/>
        </p:nvSpPr>
        <p:spPr>
          <a:xfrm>
            <a:off x="8224122" y="5644277"/>
            <a:ext cx="302366" cy="151867"/>
          </a:xfrm>
          <a:prstGeom prst="ellipse">
            <a:avLst/>
          </a:prstGeom>
          <a:solidFill>
            <a:srgbClr val="008EB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8" lvl="1" indent="0" algn="ctr" defTabSz="895255" eaLnBrk="1" hangingPunct="1">
              <a:spcAft>
                <a:spcPts val="1000"/>
              </a:spcAft>
              <a:buClr>
                <a:schemeClr val="tx2"/>
              </a:buClr>
              <a:buSzPct val="125000"/>
              <a:buFont typeface="Arial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buClr>
                <a:srgbClr val="004E7A"/>
              </a:buClr>
            </a:pPr>
            <a:r>
              <a:rPr lang="ru-RU" dirty="0" smtClean="0">
                <a:solidFill>
                  <a:srgbClr val="FFFFFF"/>
                </a:solidFill>
              </a:rPr>
              <a:t>26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3" name="Rectangle 3"/>
          <p:cNvSpPr txBox="1">
            <a:spLocks/>
          </p:cNvSpPr>
          <p:nvPr/>
        </p:nvSpPr>
        <p:spPr>
          <a:xfrm>
            <a:off x="7557623" y="5645381"/>
            <a:ext cx="302366" cy="151867"/>
          </a:xfrm>
          <a:prstGeom prst="ellipse">
            <a:avLst/>
          </a:prstGeom>
          <a:solidFill>
            <a:srgbClr val="008EB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8" lvl="1" indent="0" algn="ctr" defTabSz="895255" eaLnBrk="1" hangingPunct="1">
              <a:spcAft>
                <a:spcPts val="1000"/>
              </a:spcAft>
              <a:buClr>
                <a:schemeClr val="tx2"/>
              </a:buClr>
              <a:buSzPct val="125000"/>
              <a:buFont typeface="Arial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buClr>
                <a:srgbClr val="004E7A"/>
              </a:buClr>
            </a:pPr>
            <a:r>
              <a:rPr lang="ru-RU" dirty="0" smtClean="0">
                <a:solidFill>
                  <a:srgbClr val="FFFFFF"/>
                </a:solidFill>
              </a:rPr>
              <a:t>25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" name="Rectangle 3"/>
          <p:cNvSpPr txBox="1">
            <a:spLocks/>
          </p:cNvSpPr>
          <p:nvPr/>
        </p:nvSpPr>
        <p:spPr>
          <a:xfrm>
            <a:off x="6891124" y="5645381"/>
            <a:ext cx="302366" cy="151867"/>
          </a:xfrm>
          <a:prstGeom prst="ellipse">
            <a:avLst/>
          </a:prstGeom>
          <a:solidFill>
            <a:srgbClr val="008EB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8" lvl="1" indent="0" algn="ctr" defTabSz="895255" eaLnBrk="1" hangingPunct="1">
              <a:spcAft>
                <a:spcPts val="1000"/>
              </a:spcAft>
              <a:buClr>
                <a:schemeClr val="tx2"/>
              </a:buClr>
              <a:buSzPct val="125000"/>
              <a:buFont typeface="Arial" charset="0"/>
              <a:buNone/>
              <a:defRPr sz="900" b="1" baseline="0">
                <a:solidFill>
                  <a:schemeClr val="bg1"/>
                </a:solidFill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buClr>
                <a:srgbClr val="004E7A"/>
              </a:buClr>
            </a:pPr>
            <a:r>
              <a:rPr lang="ru-RU" dirty="0" smtClean="0">
                <a:solidFill>
                  <a:srgbClr val="FFFFFF"/>
                </a:solidFill>
              </a:rPr>
              <a:t>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5" name="Rectangle 7"/>
          <p:cNvSpPr txBox="1">
            <a:spLocks/>
          </p:cNvSpPr>
          <p:nvPr/>
        </p:nvSpPr>
        <p:spPr>
          <a:xfrm>
            <a:off x="3270873" y="5650191"/>
            <a:ext cx="325611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Средняя скорость передвижения по городу в час пик</a:t>
            </a:r>
            <a:r>
              <a:rPr lang="ru-RU" sz="900" dirty="0">
                <a:solidFill>
                  <a:srgbClr val="808080"/>
                </a:solidFill>
              </a:rPr>
              <a:t>, км</a:t>
            </a:r>
            <a:r>
              <a:rPr lang="en-US" sz="900" dirty="0">
                <a:solidFill>
                  <a:srgbClr val="808080"/>
                </a:solidFill>
              </a:rPr>
              <a:t>/</a:t>
            </a:r>
            <a:r>
              <a:rPr lang="ru-RU" sz="900" dirty="0">
                <a:solidFill>
                  <a:srgbClr val="808080"/>
                </a:solidFill>
              </a:rPr>
              <a:t>час</a:t>
            </a:r>
          </a:p>
        </p:txBody>
      </p:sp>
      <p:sp>
        <p:nvSpPr>
          <p:cNvPr id="150" name="Rectangle 3"/>
          <p:cNvSpPr txBox="1">
            <a:spLocks/>
          </p:cNvSpPr>
          <p:nvPr/>
        </p:nvSpPr>
        <p:spPr>
          <a:xfrm>
            <a:off x="7357470" y="2846391"/>
            <a:ext cx="302366" cy="131643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000000"/>
                </a:solidFill>
              </a:rPr>
              <a:t>2%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6" name="Rectangle 15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11956" y="2849907"/>
            <a:ext cx="1035296" cy="9751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77" tIns="71977" rIns="71987" bIns="431864" numCol="1" rtlCol="0" anchor="ctr" anchorCtr="0" compatLnSpc="1">
            <a:prstTxWarp prst="textNoShape">
              <a:avLst/>
            </a:prstTxWarp>
            <a:noAutofit/>
          </a:bodyPr>
          <a:lstStyle>
            <a:lvl1pPr marL="0" lvl="0" indent="0" algn="l" defTabSz="895255" rtl="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algn="l" defTabSz="895255" rtl="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algn="l" defTabSz="895255" rtl="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algn="l" defTabSz="895255" rtl="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algn="l" defTabSz="895255" rtl="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algn="l" defTabSz="89525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algn="l" defTabSz="89525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algn="l" defTabSz="89525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algn="l" defTabSz="89525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Управление движением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9" name="Rectangle 20"/>
          <p:cNvSpPr txBox="1">
            <a:spLocks/>
          </p:cNvSpPr>
          <p:nvPr/>
        </p:nvSpPr>
        <p:spPr>
          <a:xfrm>
            <a:off x="7056866" y="3337425"/>
            <a:ext cx="900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Требует расчета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1" name="TextBox 140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71450" y="2849907"/>
            <a:ext cx="144000" cy="144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b="1" dirty="0">
                <a:solidFill>
                  <a:srgbClr val="FFFFFF"/>
                </a:solidFill>
              </a:rPr>
              <a:t>2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89" name="Rectangle 7"/>
          <p:cNvSpPr txBox="1">
            <a:spLocks/>
          </p:cNvSpPr>
          <p:nvPr/>
        </p:nvSpPr>
        <p:spPr>
          <a:xfrm>
            <a:off x="1337495" y="3015092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Платные уличные парковки в центре города на 24 000 мест</a:t>
            </a:r>
          </a:p>
        </p:txBody>
      </p:sp>
      <p:sp>
        <p:nvSpPr>
          <p:cNvPr id="190" name="Rectangle 7"/>
          <p:cNvSpPr txBox="1">
            <a:spLocks/>
          </p:cNvSpPr>
          <p:nvPr/>
        </p:nvSpPr>
        <p:spPr>
          <a:xfrm>
            <a:off x="1337495" y="3176259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>
                <a:solidFill>
                  <a:srgbClr val="000000"/>
                </a:solidFill>
              </a:rPr>
              <a:t>Строительство многоуровневых парковок</a:t>
            </a:r>
            <a:r>
              <a:rPr lang="en-US" sz="900">
                <a:solidFill>
                  <a:srgbClr val="000000"/>
                </a:solidFill>
              </a:rPr>
              <a:t> (10 </a:t>
            </a:r>
            <a:r>
              <a:rPr lang="ru-RU" sz="900">
                <a:solidFill>
                  <a:srgbClr val="000000"/>
                </a:solidFill>
              </a:rPr>
              <a:t>ед. по 550 мест)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91" name="Rectangle 7"/>
          <p:cNvSpPr txBox="1">
            <a:spLocks/>
          </p:cNvSpPr>
          <p:nvPr/>
        </p:nvSpPr>
        <p:spPr>
          <a:xfrm>
            <a:off x="1337495" y="3337425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Мониторинг показателей деятельности транспортной системы</a:t>
            </a:r>
          </a:p>
        </p:txBody>
      </p:sp>
      <p:sp>
        <p:nvSpPr>
          <p:cNvPr id="192" name="Rectangle 7"/>
          <p:cNvSpPr txBox="1">
            <a:spLocks/>
          </p:cNvSpPr>
          <p:nvPr/>
        </p:nvSpPr>
        <p:spPr>
          <a:xfrm>
            <a:off x="1337495" y="3498587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Внедрение интеллектуальной транспортной системы (ИТС)</a:t>
            </a:r>
          </a:p>
        </p:txBody>
      </p:sp>
      <p:sp>
        <p:nvSpPr>
          <p:cNvPr id="188" name="Rectangle 7"/>
          <p:cNvSpPr txBox="1">
            <a:spLocks/>
          </p:cNvSpPr>
          <p:nvPr/>
        </p:nvSpPr>
        <p:spPr>
          <a:xfrm>
            <a:off x="1337495" y="2830468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Строительство 3-х пересадочных узлов (автовокзалов) и перехватывающих парковок</a:t>
            </a:r>
          </a:p>
        </p:txBody>
      </p:sp>
      <p:cxnSp>
        <p:nvCxnSpPr>
          <p:cNvPr id="233" name="Straight Connector 232"/>
          <p:cNvCxnSpPr>
            <a:cxnSpLocks/>
          </p:cNvCxnSpPr>
          <p:nvPr/>
        </p:nvCxnSpPr>
        <p:spPr>
          <a:xfrm>
            <a:off x="1337498" y="3003759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cxnSpLocks/>
          </p:cNvCxnSpPr>
          <p:nvPr/>
        </p:nvCxnSpPr>
        <p:spPr>
          <a:xfrm>
            <a:off x="1337498" y="3164924"/>
            <a:ext cx="672683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cxnSpLocks/>
          </p:cNvCxnSpPr>
          <p:nvPr/>
        </p:nvCxnSpPr>
        <p:spPr>
          <a:xfrm>
            <a:off x="1337498" y="3326089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cxnSpLocks/>
          </p:cNvCxnSpPr>
          <p:nvPr/>
        </p:nvCxnSpPr>
        <p:spPr>
          <a:xfrm>
            <a:off x="1337498" y="3487254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cxnSpLocks/>
          </p:cNvCxnSpPr>
          <p:nvPr/>
        </p:nvCxnSpPr>
        <p:spPr>
          <a:xfrm>
            <a:off x="1337498" y="3648418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3"/>
          <p:cNvSpPr txBox="1">
            <a:spLocks/>
          </p:cNvSpPr>
          <p:nvPr/>
        </p:nvSpPr>
        <p:spPr>
          <a:xfrm>
            <a:off x="7357470" y="3099106"/>
            <a:ext cx="302366" cy="131643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000000"/>
                </a:solidFill>
              </a:rPr>
              <a:t>1%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74" name="Rectangle 3"/>
          <p:cNvSpPr txBox="1">
            <a:spLocks/>
          </p:cNvSpPr>
          <p:nvPr/>
        </p:nvSpPr>
        <p:spPr>
          <a:xfrm>
            <a:off x="7355683" y="3502018"/>
            <a:ext cx="302366" cy="131643"/>
          </a:xfrm>
          <a:prstGeom prst="ellipse">
            <a:avLst/>
          </a:prstGeom>
          <a:solidFill>
            <a:srgbClr val="008EB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FFFFFF"/>
                </a:solidFill>
              </a:rPr>
              <a:t>10%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46" name="Rectangle 3"/>
          <p:cNvSpPr txBox="1">
            <a:spLocks/>
          </p:cNvSpPr>
          <p:nvPr/>
        </p:nvSpPr>
        <p:spPr>
          <a:xfrm>
            <a:off x="7654500" y="3099106"/>
            <a:ext cx="302366" cy="131643"/>
          </a:xfrm>
          <a:prstGeom prst="ellipse">
            <a:avLst/>
          </a:prstGeom>
          <a:solidFill>
            <a:srgbClr val="008EB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FFFFFF"/>
                </a:solidFill>
              </a:rPr>
              <a:t>5%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9" name="Rectangle 15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11956" y="3941171"/>
            <a:ext cx="1035296" cy="7359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rtlCol="0" anchor="t" anchorCtr="0" compatLnSpc="1">
            <a:prstTxWarp prst="textNoShape">
              <a:avLst/>
            </a:prstTxWarp>
            <a:noAutofit/>
          </a:bodyPr>
          <a:lstStyle>
            <a:lvl1pPr marL="0" lvl="0" indent="0" algn="l" defTabSz="895255" rtl="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algn="l" defTabSz="895255" rtl="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algn="l" defTabSz="895255" rtl="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algn="l" defTabSz="895255" rtl="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algn="l" defTabSz="895255" rtl="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algn="l" defTabSz="89525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algn="l" defTabSz="89525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algn="l" defTabSz="89525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algn="l" defTabSz="895255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Развитие пешеходных и велосипедных дорог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58" name="TextBox 140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54198" y="3906664"/>
            <a:ext cx="144000" cy="144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b="1" dirty="0">
                <a:solidFill>
                  <a:srgbClr val="FFFFFF"/>
                </a:solidFill>
              </a:rPr>
              <a:t>3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96" name="Rectangle 7"/>
          <p:cNvSpPr txBox="1">
            <a:spLocks/>
          </p:cNvSpPr>
          <p:nvPr/>
        </p:nvSpPr>
        <p:spPr>
          <a:xfrm>
            <a:off x="1337495" y="4146550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Строительство обособленных велодорожек – 140 км</a:t>
            </a:r>
          </a:p>
        </p:txBody>
      </p:sp>
      <p:sp>
        <p:nvSpPr>
          <p:cNvPr id="197" name="Rectangle 7"/>
          <p:cNvSpPr txBox="1">
            <a:spLocks/>
          </p:cNvSpPr>
          <p:nvPr/>
        </p:nvSpPr>
        <p:spPr>
          <a:xfrm>
            <a:off x="1337495" y="4338069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Велосипедные стоянки (500 ед.)</a:t>
            </a:r>
          </a:p>
        </p:txBody>
      </p:sp>
      <p:sp>
        <p:nvSpPr>
          <p:cNvPr id="194" name="Rectangle 7"/>
          <p:cNvSpPr txBox="1">
            <a:spLocks/>
          </p:cNvSpPr>
          <p:nvPr/>
        </p:nvSpPr>
        <p:spPr>
          <a:xfrm>
            <a:off x="1337495" y="3951288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Пешеходная зона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ru-RU" sz="900" dirty="0">
                <a:solidFill>
                  <a:srgbClr val="000000"/>
                </a:solidFill>
              </a:rPr>
              <a:t>– </a:t>
            </a:r>
            <a:r>
              <a:rPr lang="en-US" sz="900" dirty="0">
                <a:solidFill>
                  <a:srgbClr val="000000"/>
                </a:solidFill>
              </a:rPr>
              <a:t>6</a:t>
            </a:r>
            <a:r>
              <a:rPr lang="ru-RU" sz="900" dirty="0">
                <a:solidFill>
                  <a:srgbClr val="000000"/>
                </a:solidFill>
              </a:rPr>
              <a:t> км (предварительно в соответствии с проектом Яна Гейла)</a:t>
            </a:r>
          </a:p>
        </p:txBody>
      </p:sp>
      <p:sp>
        <p:nvSpPr>
          <p:cNvPr id="198" name="Rectangle 7"/>
          <p:cNvSpPr txBox="1">
            <a:spLocks/>
          </p:cNvSpPr>
          <p:nvPr/>
        </p:nvSpPr>
        <p:spPr>
          <a:xfrm>
            <a:off x="1337495" y="4532316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Схема общественного </a:t>
            </a:r>
            <a:r>
              <a:rPr lang="ru-RU" sz="900" dirty="0" err="1">
                <a:solidFill>
                  <a:srgbClr val="000000"/>
                </a:solidFill>
              </a:rPr>
              <a:t>велопроката</a:t>
            </a:r>
            <a:r>
              <a:rPr lang="ru-RU" sz="900" dirty="0">
                <a:solidFill>
                  <a:srgbClr val="000000"/>
                </a:solidFill>
              </a:rPr>
              <a:t> (100 стоянок на 1 </a:t>
            </a:r>
            <a:r>
              <a:rPr lang="en-US" sz="900" dirty="0">
                <a:solidFill>
                  <a:srgbClr val="000000"/>
                </a:solidFill>
              </a:rPr>
              <a:t>2</a:t>
            </a:r>
            <a:r>
              <a:rPr lang="ru-RU" sz="900" dirty="0">
                <a:solidFill>
                  <a:srgbClr val="000000"/>
                </a:solidFill>
              </a:rPr>
              <a:t>00 велосипедов)</a:t>
            </a:r>
          </a:p>
        </p:txBody>
      </p:sp>
      <p:cxnSp>
        <p:nvCxnSpPr>
          <p:cNvPr id="139" name="Straight Connector 138"/>
          <p:cNvCxnSpPr>
            <a:cxnSpLocks/>
          </p:cNvCxnSpPr>
          <p:nvPr/>
        </p:nvCxnSpPr>
        <p:spPr>
          <a:xfrm>
            <a:off x="1337498" y="4504680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/>
          </p:cNvCxnSpPr>
          <p:nvPr/>
        </p:nvCxnSpPr>
        <p:spPr>
          <a:xfrm>
            <a:off x="1337498" y="4309958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cxnSpLocks/>
          </p:cNvCxnSpPr>
          <p:nvPr/>
        </p:nvCxnSpPr>
        <p:spPr>
          <a:xfrm>
            <a:off x="1337498" y="4115235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4"/>
          <p:cNvSpPr txBox="1">
            <a:spLocks/>
          </p:cNvSpPr>
          <p:nvPr/>
        </p:nvSpPr>
        <p:spPr>
          <a:xfrm>
            <a:off x="211955" y="1471872"/>
            <a:ext cx="1035297" cy="12396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txBody>
          <a:bodyPr vert="horz" wrap="square" lIns="71977" tIns="71987" rIns="71987" bIns="71987" rtlCol="0" anchor="t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9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Развитие общественного транспорта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4303" y="2269335"/>
            <a:ext cx="417776" cy="304056"/>
            <a:chOff x="1391626" y="2710412"/>
            <a:chExt cx="1040071" cy="928101"/>
          </a:xfrm>
          <a:solidFill>
            <a:schemeClr val="accent3"/>
          </a:solidFill>
        </p:grpSpPr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1527234" y="3491708"/>
              <a:ext cx="770100" cy="146805"/>
            </a:xfrm>
            <a:custGeom>
              <a:avLst/>
              <a:gdLst>
                <a:gd name="T0" fmla="*/ 0 w 262"/>
                <a:gd name="T1" fmla="*/ 0 h 50"/>
                <a:gd name="T2" fmla="*/ 9 w 262"/>
                <a:gd name="T3" fmla="*/ 15 h 50"/>
                <a:gd name="T4" fmla="*/ 9 w 262"/>
                <a:gd name="T5" fmla="*/ 39 h 50"/>
                <a:gd name="T6" fmla="*/ 18 w 262"/>
                <a:gd name="T7" fmla="*/ 50 h 50"/>
                <a:gd name="T8" fmla="*/ 51 w 262"/>
                <a:gd name="T9" fmla="*/ 50 h 50"/>
                <a:gd name="T10" fmla="*/ 60 w 262"/>
                <a:gd name="T11" fmla="*/ 39 h 50"/>
                <a:gd name="T12" fmla="*/ 60 w 262"/>
                <a:gd name="T13" fmla="*/ 19 h 50"/>
                <a:gd name="T14" fmla="*/ 197 w 262"/>
                <a:gd name="T15" fmla="*/ 19 h 50"/>
                <a:gd name="T16" fmla="*/ 197 w 262"/>
                <a:gd name="T17" fmla="*/ 39 h 50"/>
                <a:gd name="T18" fmla="*/ 206 w 262"/>
                <a:gd name="T19" fmla="*/ 50 h 50"/>
                <a:gd name="T20" fmla="*/ 239 w 262"/>
                <a:gd name="T21" fmla="*/ 50 h 50"/>
                <a:gd name="T22" fmla="*/ 247 w 262"/>
                <a:gd name="T23" fmla="*/ 39 h 50"/>
                <a:gd name="T24" fmla="*/ 247 w 262"/>
                <a:gd name="T25" fmla="*/ 18 h 50"/>
                <a:gd name="T26" fmla="*/ 262 w 262"/>
                <a:gd name="T27" fmla="*/ 0 h 50"/>
                <a:gd name="T28" fmla="*/ 0 w 262"/>
                <a:gd name="T2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50">
                  <a:moveTo>
                    <a:pt x="0" y="0"/>
                  </a:moveTo>
                  <a:cubicBezTo>
                    <a:pt x="1" y="6"/>
                    <a:pt x="4" y="11"/>
                    <a:pt x="9" y="1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5"/>
                    <a:pt x="13" y="50"/>
                    <a:pt x="18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6" y="50"/>
                    <a:pt x="60" y="45"/>
                    <a:pt x="60" y="3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7" y="45"/>
                    <a:pt x="201" y="50"/>
                    <a:pt x="206" y="50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43" y="50"/>
                    <a:pt x="247" y="45"/>
                    <a:pt x="247" y="39"/>
                  </a:cubicBezTo>
                  <a:cubicBezTo>
                    <a:pt x="247" y="18"/>
                    <a:pt x="247" y="18"/>
                    <a:pt x="247" y="18"/>
                  </a:cubicBezTo>
                  <a:cubicBezTo>
                    <a:pt x="255" y="15"/>
                    <a:pt x="261" y="8"/>
                    <a:pt x="26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>
                <a:solidFill>
                  <a:srgbClr val="000000"/>
                </a:solidFill>
              </a:endParaRPr>
            </a:p>
          </p:txBody>
        </p:sp>
        <p:sp>
          <p:nvSpPr>
            <p:cNvPr id="11" name="Freeform 211"/>
            <p:cNvSpPr>
              <a:spLocks noEditPoints="1"/>
            </p:cNvSpPr>
            <p:nvPr/>
          </p:nvSpPr>
          <p:spPr bwMode="auto">
            <a:xfrm>
              <a:off x="1391626" y="2710412"/>
              <a:ext cx="1040071" cy="748950"/>
            </a:xfrm>
            <a:custGeom>
              <a:avLst/>
              <a:gdLst>
                <a:gd name="T0" fmla="*/ 336 w 354"/>
                <a:gd name="T1" fmla="*/ 95 h 255"/>
                <a:gd name="T2" fmla="*/ 309 w 354"/>
                <a:gd name="T3" fmla="*/ 74 h 255"/>
                <a:gd name="T4" fmla="*/ 287 w 354"/>
                <a:gd name="T5" fmla="*/ 20 h 255"/>
                <a:gd name="T6" fmla="*/ 68 w 354"/>
                <a:gd name="T7" fmla="*/ 20 h 255"/>
                <a:gd name="T8" fmla="*/ 46 w 354"/>
                <a:gd name="T9" fmla="*/ 74 h 255"/>
                <a:gd name="T10" fmla="*/ 17 w 354"/>
                <a:gd name="T11" fmla="*/ 95 h 255"/>
                <a:gd name="T12" fmla="*/ 0 w 354"/>
                <a:gd name="T13" fmla="*/ 106 h 255"/>
                <a:gd name="T14" fmla="*/ 11 w 354"/>
                <a:gd name="T15" fmla="*/ 159 h 255"/>
                <a:gd name="T16" fmla="*/ 32 w 354"/>
                <a:gd name="T17" fmla="*/ 148 h 255"/>
                <a:gd name="T18" fmla="*/ 28 w 354"/>
                <a:gd name="T19" fmla="*/ 97 h 255"/>
                <a:gd name="T20" fmla="*/ 46 w 354"/>
                <a:gd name="T21" fmla="*/ 85 h 255"/>
                <a:gd name="T22" fmla="*/ 309 w 354"/>
                <a:gd name="T23" fmla="*/ 255 h 255"/>
                <a:gd name="T24" fmla="*/ 312 w 354"/>
                <a:gd name="T25" fmla="*/ 85 h 255"/>
                <a:gd name="T26" fmla="*/ 321 w 354"/>
                <a:gd name="T27" fmla="*/ 106 h 255"/>
                <a:gd name="T28" fmla="*/ 332 w 354"/>
                <a:gd name="T29" fmla="*/ 159 h 255"/>
                <a:gd name="T30" fmla="*/ 354 w 354"/>
                <a:gd name="T31" fmla="*/ 148 h 255"/>
                <a:gd name="T32" fmla="*/ 343 w 354"/>
                <a:gd name="T33" fmla="*/ 95 h 255"/>
                <a:gd name="T34" fmla="*/ 219 w 354"/>
                <a:gd name="T35" fmla="*/ 29 h 255"/>
                <a:gd name="T36" fmla="*/ 134 w 354"/>
                <a:gd name="T37" fmla="*/ 15 h 255"/>
                <a:gd name="T38" fmla="*/ 84 w 354"/>
                <a:gd name="T39" fmla="*/ 239 h 255"/>
                <a:gd name="T40" fmla="*/ 66 w 354"/>
                <a:gd name="T41" fmla="*/ 221 h 255"/>
                <a:gd name="T42" fmla="*/ 84 w 354"/>
                <a:gd name="T43" fmla="*/ 203 h 255"/>
                <a:gd name="T44" fmla="*/ 84 w 354"/>
                <a:gd name="T45" fmla="*/ 239 h 255"/>
                <a:gd name="T46" fmla="*/ 268 w 354"/>
                <a:gd name="T47" fmla="*/ 239 h 255"/>
                <a:gd name="T48" fmla="*/ 268 w 354"/>
                <a:gd name="T49" fmla="*/ 203 h 255"/>
                <a:gd name="T50" fmla="*/ 287 w 354"/>
                <a:gd name="T51" fmla="*/ 221 h 255"/>
                <a:gd name="T52" fmla="*/ 219 w 354"/>
                <a:gd name="T53" fmla="*/ 235 h 255"/>
                <a:gd name="T54" fmla="*/ 136 w 354"/>
                <a:gd name="T55" fmla="*/ 208 h 255"/>
                <a:gd name="T56" fmla="*/ 219 w 354"/>
                <a:gd name="T57" fmla="*/ 235 h 255"/>
                <a:gd name="T58" fmla="*/ 66 w 354"/>
                <a:gd name="T59" fmla="*/ 183 h 255"/>
                <a:gd name="T60" fmla="*/ 89 w 354"/>
                <a:gd name="T61" fmla="*/ 56 h 255"/>
                <a:gd name="T62" fmla="*/ 266 w 354"/>
                <a:gd name="T63" fmla="*/ 56 h 255"/>
                <a:gd name="T64" fmla="*/ 289 w 354"/>
                <a:gd name="T65" fmla="*/ 18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4" h="255">
                  <a:moveTo>
                    <a:pt x="343" y="95"/>
                  </a:moveTo>
                  <a:cubicBezTo>
                    <a:pt x="336" y="95"/>
                    <a:pt x="336" y="95"/>
                    <a:pt x="336" y="95"/>
                  </a:cubicBezTo>
                  <a:cubicBezTo>
                    <a:pt x="336" y="83"/>
                    <a:pt x="326" y="74"/>
                    <a:pt x="315" y="74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09" y="30"/>
                    <a:pt x="297" y="25"/>
                    <a:pt x="287" y="20"/>
                  </a:cubicBezTo>
                  <a:cubicBezTo>
                    <a:pt x="287" y="20"/>
                    <a:pt x="253" y="0"/>
                    <a:pt x="177" y="0"/>
                  </a:cubicBezTo>
                  <a:cubicBezTo>
                    <a:pt x="102" y="0"/>
                    <a:pt x="68" y="20"/>
                    <a:pt x="68" y="20"/>
                  </a:cubicBezTo>
                  <a:cubicBezTo>
                    <a:pt x="52" y="27"/>
                    <a:pt x="46" y="30"/>
                    <a:pt x="46" y="41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27" y="74"/>
                    <a:pt x="18" y="83"/>
                    <a:pt x="17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5" y="95"/>
                    <a:pt x="0" y="100"/>
                    <a:pt x="0" y="10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4"/>
                    <a:pt x="5" y="159"/>
                    <a:pt x="11" y="159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7" y="159"/>
                    <a:pt x="32" y="154"/>
                    <a:pt x="32" y="148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2"/>
                    <a:pt x="31" y="99"/>
                    <a:pt x="28" y="97"/>
                  </a:cubicBezTo>
                  <a:cubicBezTo>
                    <a:pt x="29" y="90"/>
                    <a:pt x="35" y="85"/>
                    <a:pt x="42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9" y="85"/>
                    <a:pt x="324" y="90"/>
                    <a:pt x="326" y="97"/>
                  </a:cubicBezTo>
                  <a:cubicBezTo>
                    <a:pt x="323" y="99"/>
                    <a:pt x="321" y="102"/>
                    <a:pt x="321" y="106"/>
                  </a:cubicBezTo>
                  <a:cubicBezTo>
                    <a:pt x="321" y="148"/>
                    <a:pt x="321" y="148"/>
                    <a:pt x="321" y="148"/>
                  </a:cubicBezTo>
                  <a:cubicBezTo>
                    <a:pt x="321" y="154"/>
                    <a:pt x="326" y="159"/>
                    <a:pt x="332" y="159"/>
                  </a:cubicBezTo>
                  <a:cubicBezTo>
                    <a:pt x="343" y="159"/>
                    <a:pt x="343" y="159"/>
                    <a:pt x="343" y="159"/>
                  </a:cubicBezTo>
                  <a:cubicBezTo>
                    <a:pt x="349" y="159"/>
                    <a:pt x="354" y="154"/>
                    <a:pt x="354" y="148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54" y="100"/>
                    <a:pt x="349" y="95"/>
                    <a:pt x="343" y="95"/>
                  </a:cubicBezTo>
                  <a:close/>
                  <a:moveTo>
                    <a:pt x="221" y="15"/>
                  </a:moveTo>
                  <a:cubicBezTo>
                    <a:pt x="220" y="20"/>
                    <a:pt x="220" y="23"/>
                    <a:pt x="219" y="29"/>
                  </a:cubicBezTo>
                  <a:cubicBezTo>
                    <a:pt x="186" y="23"/>
                    <a:pt x="169" y="23"/>
                    <a:pt x="136" y="29"/>
                  </a:cubicBezTo>
                  <a:cubicBezTo>
                    <a:pt x="135" y="23"/>
                    <a:pt x="135" y="20"/>
                    <a:pt x="134" y="15"/>
                  </a:cubicBezTo>
                  <a:cubicBezTo>
                    <a:pt x="168" y="9"/>
                    <a:pt x="186" y="9"/>
                    <a:pt x="221" y="15"/>
                  </a:cubicBezTo>
                  <a:close/>
                  <a:moveTo>
                    <a:pt x="84" y="239"/>
                  </a:moveTo>
                  <a:cubicBezTo>
                    <a:pt x="84" y="239"/>
                    <a:pt x="84" y="239"/>
                    <a:pt x="84" y="239"/>
                  </a:cubicBezTo>
                  <a:cubicBezTo>
                    <a:pt x="74" y="239"/>
                    <a:pt x="66" y="231"/>
                    <a:pt x="66" y="221"/>
                  </a:cubicBezTo>
                  <a:cubicBezTo>
                    <a:pt x="66" y="211"/>
                    <a:pt x="74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95" y="203"/>
                    <a:pt x="103" y="211"/>
                    <a:pt x="103" y="221"/>
                  </a:cubicBezTo>
                  <a:cubicBezTo>
                    <a:pt x="103" y="231"/>
                    <a:pt x="95" y="239"/>
                    <a:pt x="84" y="239"/>
                  </a:cubicBezTo>
                  <a:close/>
                  <a:moveTo>
                    <a:pt x="268" y="239"/>
                  </a:moveTo>
                  <a:cubicBezTo>
                    <a:pt x="268" y="239"/>
                    <a:pt x="268" y="239"/>
                    <a:pt x="268" y="239"/>
                  </a:cubicBezTo>
                  <a:cubicBezTo>
                    <a:pt x="258" y="239"/>
                    <a:pt x="250" y="231"/>
                    <a:pt x="250" y="221"/>
                  </a:cubicBezTo>
                  <a:cubicBezTo>
                    <a:pt x="250" y="211"/>
                    <a:pt x="258" y="203"/>
                    <a:pt x="268" y="203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78" y="203"/>
                    <a:pt x="287" y="211"/>
                    <a:pt x="287" y="221"/>
                  </a:cubicBezTo>
                  <a:cubicBezTo>
                    <a:pt x="287" y="231"/>
                    <a:pt x="278" y="239"/>
                    <a:pt x="268" y="239"/>
                  </a:cubicBezTo>
                  <a:close/>
                  <a:moveTo>
                    <a:pt x="219" y="235"/>
                  </a:moveTo>
                  <a:cubicBezTo>
                    <a:pt x="136" y="235"/>
                    <a:pt x="136" y="235"/>
                    <a:pt x="136" y="235"/>
                  </a:cubicBezTo>
                  <a:cubicBezTo>
                    <a:pt x="136" y="208"/>
                    <a:pt x="136" y="208"/>
                    <a:pt x="136" y="208"/>
                  </a:cubicBezTo>
                  <a:cubicBezTo>
                    <a:pt x="219" y="208"/>
                    <a:pt x="219" y="208"/>
                    <a:pt x="219" y="208"/>
                  </a:cubicBezTo>
                  <a:lnTo>
                    <a:pt x="219" y="235"/>
                  </a:lnTo>
                  <a:close/>
                  <a:moveTo>
                    <a:pt x="289" y="183"/>
                  </a:moveTo>
                  <a:cubicBezTo>
                    <a:pt x="66" y="183"/>
                    <a:pt x="66" y="183"/>
                    <a:pt x="66" y="183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6" y="67"/>
                    <a:pt x="75" y="61"/>
                    <a:pt x="89" y="56"/>
                  </a:cubicBezTo>
                  <a:cubicBezTo>
                    <a:pt x="89" y="56"/>
                    <a:pt x="127" y="43"/>
                    <a:pt x="177" y="43"/>
                  </a:cubicBezTo>
                  <a:cubicBezTo>
                    <a:pt x="228" y="43"/>
                    <a:pt x="266" y="56"/>
                    <a:pt x="266" y="56"/>
                  </a:cubicBezTo>
                  <a:cubicBezTo>
                    <a:pt x="280" y="61"/>
                    <a:pt x="289" y="67"/>
                    <a:pt x="289" y="79"/>
                  </a:cubicBezTo>
                  <a:lnTo>
                    <a:pt x="289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900">
                <a:solidFill>
                  <a:srgbClr val="000000"/>
                </a:solidFill>
              </a:endParaRPr>
            </a:p>
          </p:txBody>
        </p:sp>
      </p:grpSp>
      <p:sp>
        <p:nvSpPr>
          <p:cNvPr id="77" name="TextBox 140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71450" y="1471871"/>
            <a:ext cx="144000" cy="144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b="1" dirty="0">
                <a:solidFill>
                  <a:srgbClr val="FFFFFF"/>
                </a:solidFill>
              </a:rPr>
              <a:t>1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79" name="Rectangle 7"/>
          <p:cNvSpPr txBox="1">
            <a:spLocks/>
          </p:cNvSpPr>
          <p:nvPr/>
        </p:nvSpPr>
        <p:spPr>
          <a:xfrm>
            <a:off x="1337495" y="1470101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Расширение 1-ой </a:t>
            </a:r>
            <a:r>
              <a:rPr lang="ru-RU" sz="900" dirty="0" smtClean="0">
                <a:solidFill>
                  <a:srgbClr val="000000"/>
                </a:solidFill>
              </a:rPr>
              <a:t>линии </a:t>
            </a:r>
            <a:r>
              <a:rPr lang="ru-RU" sz="900" dirty="0">
                <a:solidFill>
                  <a:srgbClr val="000000"/>
                </a:solidFill>
              </a:rPr>
              <a:t>метро (в сторону поселка </a:t>
            </a:r>
            <a:r>
              <a:rPr lang="ru-RU" sz="900" dirty="0" err="1">
                <a:solidFill>
                  <a:srgbClr val="000000"/>
                </a:solidFill>
              </a:rPr>
              <a:t>Калкаман</a:t>
            </a:r>
            <a:r>
              <a:rPr lang="ru-RU" sz="9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0" name="Rectangle 7"/>
          <p:cNvSpPr txBox="1">
            <a:spLocks/>
          </p:cNvSpPr>
          <p:nvPr/>
        </p:nvSpPr>
        <p:spPr>
          <a:xfrm>
            <a:off x="1337495" y="1629077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Строительство скоростных автобусных линий с элементами </a:t>
            </a:r>
            <a:r>
              <a:rPr lang="en-US" sz="900" dirty="0">
                <a:solidFill>
                  <a:srgbClr val="000000"/>
                </a:solidFill>
              </a:rPr>
              <a:t>BRT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1" name="Rectangle 7"/>
          <p:cNvSpPr txBox="1">
            <a:spLocks/>
          </p:cNvSpPr>
          <p:nvPr/>
        </p:nvSpPr>
        <p:spPr>
          <a:xfrm>
            <a:off x="1337495" y="1786310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Строительство линии ЛРТ</a:t>
            </a:r>
            <a:r>
              <a:rPr lang="ru-RU" sz="900" baseline="30000" dirty="0">
                <a:solidFill>
                  <a:srgbClr val="000000"/>
                </a:solidFill>
                <a:sym typeface="+mn-lt"/>
              </a:rPr>
              <a:t>1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83" name="Rectangle 7"/>
          <p:cNvSpPr txBox="1">
            <a:spLocks/>
          </p:cNvSpPr>
          <p:nvPr/>
        </p:nvSpPr>
        <p:spPr>
          <a:xfrm>
            <a:off x="1337495" y="1943539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Ввод дополнительных 600 ед. автобусов на компримированном газе</a:t>
            </a:r>
          </a:p>
        </p:txBody>
      </p:sp>
      <p:sp>
        <p:nvSpPr>
          <p:cNvPr id="184" name="Rectangle 7"/>
          <p:cNvSpPr txBox="1">
            <a:spLocks/>
          </p:cNvSpPr>
          <p:nvPr/>
        </p:nvSpPr>
        <p:spPr>
          <a:xfrm>
            <a:off x="1337495" y="2100774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Оснащение остановок системой информирования</a:t>
            </a:r>
          </a:p>
        </p:txBody>
      </p:sp>
      <p:sp>
        <p:nvSpPr>
          <p:cNvPr id="185" name="Rectangle 7"/>
          <p:cNvSpPr txBox="1">
            <a:spLocks/>
          </p:cNvSpPr>
          <p:nvPr/>
        </p:nvSpPr>
        <p:spPr>
          <a:xfrm>
            <a:off x="1337495" y="2258006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Диспетчерская служба по контролю качества</a:t>
            </a:r>
          </a:p>
        </p:txBody>
      </p:sp>
      <p:sp>
        <p:nvSpPr>
          <p:cNvPr id="186" name="Rectangle 7"/>
          <p:cNvSpPr txBox="1">
            <a:spLocks/>
          </p:cNvSpPr>
          <p:nvPr/>
        </p:nvSpPr>
        <p:spPr>
          <a:xfrm>
            <a:off x="1337495" y="2415236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Оптимизация маршрутной сети по всем видам транспорта</a:t>
            </a:r>
          </a:p>
        </p:txBody>
      </p:sp>
      <p:sp>
        <p:nvSpPr>
          <p:cNvPr id="187" name="Rectangle 7"/>
          <p:cNvSpPr txBox="1">
            <a:spLocks/>
          </p:cNvSpPr>
          <p:nvPr/>
        </p:nvSpPr>
        <p:spPr>
          <a:xfrm>
            <a:off x="1337495" y="2573005"/>
            <a:ext cx="4716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3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Выделенная полоса для общественного транспорта и такси – 200 км</a:t>
            </a:r>
          </a:p>
        </p:txBody>
      </p:sp>
      <p:cxnSp>
        <p:nvCxnSpPr>
          <p:cNvPr id="226" name="Straight Connector 225"/>
          <p:cNvCxnSpPr>
            <a:cxnSpLocks/>
          </p:cNvCxnSpPr>
          <p:nvPr/>
        </p:nvCxnSpPr>
        <p:spPr>
          <a:xfrm>
            <a:off x="1337498" y="2563102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cxnSpLocks/>
          </p:cNvCxnSpPr>
          <p:nvPr/>
        </p:nvCxnSpPr>
        <p:spPr>
          <a:xfrm>
            <a:off x="1337498" y="2405869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cxnSpLocks/>
          </p:cNvCxnSpPr>
          <p:nvPr/>
        </p:nvCxnSpPr>
        <p:spPr>
          <a:xfrm>
            <a:off x="1337498" y="2248637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cxnSpLocks/>
          </p:cNvCxnSpPr>
          <p:nvPr/>
        </p:nvCxnSpPr>
        <p:spPr>
          <a:xfrm>
            <a:off x="1337498" y="2091405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cxnSpLocks/>
          </p:cNvCxnSpPr>
          <p:nvPr/>
        </p:nvCxnSpPr>
        <p:spPr>
          <a:xfrm>
            <a:off x="1337498" y="1934173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cxnSpLocks/>
          </p:cNvCxnSpPr>
          <p:nvPr/>
        </p:nvCxnSpPr>
        <p:spPr>
          <a:xfrm>
            <a:off x="1337498" y="1776941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3"/>
          <p:cNvSpPr txBox="1">
            <a:spLocks/>
          </p:cNvSpPr>
          <p:nvPr/>
        </p:nvSpPr>
        <p:spPr>
          <a:xfrm>
            <a:off x="7355683" y="1468573"/>
            <a:ext cx="302366" cy="131643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000000"/>
                </a:solidFill>
              </a:rPr>
              <a:t>+</a:t>
            </a:r>
            <a:r>
              <a:rPr lang="en-US" sz="900" b="1" dirty="0">
                <a:solidFill>
                  <a:srgbClr val="000000"/>
                </a:solidFill>
              </a:rPr>
              <a:t>1</a:t>
            </a:r>
            <a:r>
              <a:rPr lang="ru-RU" sz="900" b="1" dirty="0">
                <a:solidFill>
                  <a:srgbClr val="000000"/>
                </a:solidFill>
              </a:rPr>
              <a:t>%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26" name="Rectangle 3"/>
          <p:cNvSpPr txBox="1">
            <a:spLocks/>
          </p:cNvSpPr>
          <p:nvPr/>
        </p:nvSpPr>
        <p:spPr>
          <a:xfrm>
            <a:off x="7355683" y="1632507"/>
            <a:ext cx="302366" cy="131643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000000"/>
                </a:solidFill>
              </a:rPr>
              <a:t>+1</a:t>
            </a:r>
            <a:r>
              <a:rPr lang="en-US" sz="900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27" name="Rectangle 3"/>
          <p:cNvSpPr txBox="1">
            <a:spLocks/>
          </p:cNvSpPr>
          <p:nvPr/>
        </p:nvSpPr>
        <p:spPr>
          <a:xfrm>
            <a:off x="7359258" y="1789739"/>
            <a:ext cx="302366" cy="131643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000000"/>
                </a:solidFill>
              </a:rPr>
              <a:t>+</a:t>
            </a:r>
            <a:r>
              <a:rPr lang="en-US" sz="900" b="1" dirty="0">
                <a:solidFill>
                  <a:srgbClr val="000000"/>
                </a:solidFill>
              </a:rPr>
              <a:t>1</a:t>
            </a:r>
            <a:r>
              <a:rPr lang="ru-RU" sz="900" b="1" dirty="0">
                <a:solidFill>
                  <a:srgbClr val="000000"/>
                </a:solidFill>
              </a:rPr>
              <a:t>%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29" name="Rectangle 3"/>
          <p:cNvSpPr txBox="1">
            <a:spLocks/>
          </p:cNvSpPr>
          <p:nvPr/>
        </p:nvSpPr>
        <p:spPr>
          <a:xfrm>
            <a:off x="7359258" y="1946970"/>
            <a:ext cx="302366" cy="131643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000000"/>
                </a:solidFill>
              </a:rPr>
              <a:t>+</a:t>
            </a:r>
            <a:r>
              <a:rPr lang="en-US" sz="900" b="1" dirty="0">
                <a:solidFill>
                  <a:srgbClr val="000000"/>
                </a:solidFill>
              </a:rPr>
              <a:t>3</a:t>
            </a:r>
            <a:r>
              <a:rPr lang="ru-RU" sz="900" b="1" dirty="0">
                <a:solidFill>
                  <a:srgbClr val="000000"/>
                </a:solidFill>
              </a:rPr>
              <a:t>%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163" name="Straight Connector 162"/>
          <p:cNvCxnSpPr>
            <a:cxnSpLocks/>
          </p:cNvCxnSpPr>
          <p:nvPr/>
        </p:nvCxnSpPr>
        <p:spPr>
          <a:xfrm>
            <a:off x="1337498" y="1619709"/>
            <a:ext cx="745249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1"/>
          <p:cNvGrpSpPr>
            <a:grpSpLocks/>
          </p:cNvGrpSpPr>
          <p:nvPr/>
        </p:nvGrpSpPr>
        <p:grpSpPr bwMode="auto">
          <a:xfrm>
            <a:off x="8064335" y="5053008"/>
            <a:ext cx="718147" cy="276999"/>
            <a:chOff x="915" y="932"/>
            <a:chExt cx="1159" cy="98"/>
          </a:xfrm>
        </p:grpSpPr>
        <p:cxnSp>
          <p:nvCxnSpPr>
            <p:cNvPr id="199" name="AutoShape 249"/>
            <p:cNvCxnSpPr>
              <a:cxnSpLocks noChangeShapeType="1"/>
              <a:stCxn id="200" idx="4"/>
              <a:endCxn id="200" idx="6"/>
            </p:cNvCxnSpPr>
            <p:nvPr/>
          </p:nvCxnSpPr>
          <p:spPr bwMode="auto">
            <a:xfrm>
              <a:off x="915" y="1030"/>
              <a:ext cx="115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0" name="AutoShape 250"/>
            <p:cNvSpPr>
              <a:spLocks noChangeArrowheads="1"/>
            </p:cNvSpPr>
            <p:nvPr/>
          </p:nvSpPr>
          <p:spPr bwMode="auto">
            <a:xfrm>
              <a:off x="915" y="932"/>
              <a:ext cx="1159" cy="9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Эффект от </a:t>
              </a:r>
              <a:br>
                <a:rPr lang="ru-RU" sz="900" b="1" dirty="0">
                  <a:solidFill>
                    <a:srgbClr val="000000"/>
                  </a:solidFill>
                </a:rPr>
              </a:br>
              <a:r>
                <a:rPr lang="ru-RU" sz="900" b="1" dirty="0">
                  <a:solidFill>
                    <a:srgbClr val="000000"/>
                  </a:solidFill>
                </a:rPr>
                <a:t>инициатив</a:t>
              </a:r>
            </a:p>
          </p:txBody>
        </p:sp>
      </p:grpSp>
      <p:grpSp>
        <p:nvGrpSpPr>
          <p:cNvPr id="205" name="Group 11"/>
          <p:cNvGrpSpPr>
            <a:grpSpLocks/>
          </p:cNvGrpSpPr>
          <p:nvPr/>
        </p:nvGrpSpPr>
        <p:grpSpPr bwMode="auto">
          <a:xfrm>
            <a:off x="7436394" y="5010097"/>
            <a:ext cx="449205" cy="319918"/>
            <a:chOff x="915" y="981"/>
            <a:chExt cx="1159" cy="49"/>
          </a:xfrm>
        </p:grpSpPr>
        <p:cxnSp>
          <p:nvCxnSpPr>
            <p:cNvPr id="206" name="AutoShape 249"/>
            <p:cNvCxnSpPr>
              <a:cxnSpLocks noChangeShapeType="1"/>
              <a:stCxn id="207" idx="4"/>
              <a:endCxn id="207" idx="6"/>
            </p:cNvCxnSpPr>
            <p:nvPr/>
          </p:nvCxnSpPr>
          <p:spPr bwMode="auto">
            <a:xfrm>
              <a:off x="915" y="1030"/>
              <a:ext cx="115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7" name="AutoShape 250"/>
            <p:cNvSpPr>
              <a:spLocks noChangeArrowheads="1"/>
            </p:cNvSpPr>
            <p:nvPr/>
          </p:nvSpPr>
          <p:spPr bwMode="auto">
            <a:xfrm>
              <a:off x="915" y="981"/>
              <a:ext cx="1159" cy="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Цели</a:t>
              </a:r>
            </a:p>
          </p:txBody>
        </p:sp>
      </p:grpSp>
      <p:grpSp>
        <p:nvGrpSpPr>
          <p:cNvPr id="209" name="Group 11"/>
          <p:cNvGrpSpPr>
            <a:grpSpLocks/>
          </p:cNvGrpSpPr>
          <p:nvPr/>
        </p:nvGrpSpPr>
        <p:grpSpPr bwMode="auto">
          <a:xfrm>
            <a:off x="6734778" y="5207827"/>
            <a:ext cx="521245" cy="122188"/>
            <a:chOff x="915" y="981"/>
            <a:chExt cx="1159" cy="49"/>
          </a:xfrm>
        </p:grpSpPr>
        <p:cxnSp>
          <p:nvCxnSpPr>
            <p:cNvPr id="211" name="AutoShape 249"/>
            <p:cNvCxnSpPr>
              <a:cxnSpLocks noChangeShapeType="1"/>
              <a:stCxn id="220" idx="4"/>
              <a:endCxn id="220" idx="6"/>
            </p:cNvCxnSpPr>
            <p:nvPr/>
          </p:nvCxnSpPr>
          <p:spPr bwMode="auto">
            <a:xfrm>
              <a:off x="915" y="1030"/>
              <a:ext cx="115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0" name="AutoShape 250"/>
            <p:cNvSpPr>
              <a:spLocks noChangeArrowheads="1"/>
            </p:cNvSpPr>
            <p:nvPr/>
          </p:nvSpPr>
          <p:spPr bwMode="auto">
            <a:xfrm>
              <a:off x="915" y="981"/>
              <a:ext cx="1159" cy="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Текущие</a:t>
              </a:r>
            </a:p>
          </p:txBody>
        </p:sp>
      </p:grpSp>
      <p:grpSp>
        <p:nvGrpSpPr>
          <p:cNvPr id="221" name="Group 2"/>
          <p:cNvGrpSpPr>
            <a:grpSpLocks/>
          </p:cNvGrpSpPr>
          <p:nvPr/>
        </p:nvGrpSpPr>
        <p:grpSpPr bwMode="gray">
          <a:xfrm>
            <a:off x="734952" y="3316075"/>
            <a:ext cx="456478" cy="472068"/>
            <a:chOff x="3287" y="279"/>
            <a:chExt cx="1962" cy="2029"/>
          </a:xfrm>
          <a:solidFill>
            <a:schemeClr val="accent3"/>
          </a:solidFill>
        </p:grpSpPr>
        <p:sp>
          <p:nvSpPr>
            <p:cNvPr id="222" name="Freeform 3"/>
            <p:cNvSpPr>
              <a:spLocks/>
            </p:cNvSpPr>
            <p:nvPr/>
          </p:nvSpPr>
          <p:spPr bwMode="gray">
            <a:xfrm>
              <a:off x="3756" y="1283"/>
              <a:ext cx="1074" cy="550"/>
            </a:xfrm>
            <a:custGeom>
              <a:avLst/>
              <a:gdLst>
                <a:gd name="T0" fmla="*/ 2025 w 2149"/>
                <a:gd name="T1" fmla="*/ 61 h 1101"/>
                <a:gd name="T2" fmla="*/ 2008 w 2149"/>
                <a:gd name="T3" fmla="*/ 192 h 1101"/>
                <a:gd name="T4" fmla="*/ 1974 w 2149"/>
                <a:gd name="T5" fmla="*/ 318 h 1101"/>
                <a:gd name="T6" fmla="*/ 1922 w 2149"/>
                <a:gd name="T7" fmla="*/ 439 h 1101"/>
                <a:gd name="T8" fmla="*/ 1854 w 2149"/>
                <a:gd name="T9" fmla="*/ 551 h 1101"/>
                <a:gd name="T10" fmla="*/ 1772 w 2149"/>
                <a:gd name="T11" fmla="*/ 654 h 1101"/>
                <a:gd name="T12" fmla="*/ 1675 w 2149"/>
                <a:gd name="T13" fmla="*/ 743 h 1101"/>
                <a:gd name="T14" fmla="*/ 1567 w 2149"/>
                <a:gd name="T15" fmla="*/ 819 h 1101"/>
                <a:gd name="T16" fmla="*/ 1451 w 2149"/>
                <a:gd name="T17" fmla="*/ 880 h 1101"/>
                <a:gd name="T18" fmla="*/ 1327 w 2149"/>
                <a:gd name="T19" fmla="*/ 922 h 1101"/>
                <a:gd name="T20" fmla="*/ 1198 w 2149"/>
                <a:gd name="T21" fmla="*/ 949 h 1101"/>
                <a:gd name="T22" fmla="*/ 1067 w 2149"/>
                <a:gd name="T23" fmla="*/ 956 h 1101"/>
                <a:gd name="T24" fmla="*/ 936 w 2149"/>
                <a:gd name="T25" fmla="*/ 947 h 1101"/>
                <a:gd name="T26" fmla="*/ 806 w 2149"/>
                <a:gd name="T27" fmla="*/ 918 h 1101"/>
                <a:gd name="T28" fmla="*/ 683 w 2149"/>
                <a:gd name="T29" fmla="*/ 873 h 1101"/>
                <a:gd name="T30" fmla="*/ 567 w 2149"/>
                <a:gd name="T31" fmla="*/ 810 h 1101"/>
                <a:gd name="T32" fmla="*/ 460 w 2149"/>
                <a:gd name="T33" fmla="*/ 732 h 1101"/>
                <a:gd name="T34" fmla="*/ 367 w 2149"/>
                <a:gd name="T35" fmla="*/ 641 h 1101"/>
                <a:gd name="T36" fmla="*/ 285 w 2149"/>
                <a:gd name="T37" fmla="*/ 538 h 1101"/>
                <a:gd name="T38" fmla="*/ 219 w 2149"/>
                <a:gd name="T39" fmla="*/ 424 h 1101"/>
                <a:gd name="T40" fmla="*/ 169 w 2149"/>
                <a:gd name="T41" fmla="*/ 302 h 1101"/>
                <a:gd name="T42" fmla="*/ 137 w 2149"/>
                <a:gd name="T43" fmla="*/ 175 h 1101"/>
                <a:gd name="T44" fmla="*/ 124 w 2149"/>
                <a:gd name="T45" fmla="*/ 44 h 1101"/>
                <a:gd name="T46" fmla="*/ 0 w 2149"/>
                <a:gd name="T47" fmla="*/ 46 h 1101"/>
                <a:gd name="T48" fmla="*/ 12 w 2149"/>
                <a:gd name="T49" fmla="*/ 186 h 1101"/>
                <a:gd name="T50" fmla="*/ 40 w 2149"/>
                <a:gd name="T51" fmla="*/ 321 h 1101"/>
                <a:gd name="T52" fmla="*/ 88 w 2149"/>
                <a:gd name="T53" fmla="*/ 454 h 1101"/>
                <a:gd name="T54" fmla="*/ 152 w 2149"/>
                <a:gd name="T55" fmla="*/ 578 h 1101"/>
                <a:gd name="T56" fmla="*/ 232 w 2149"/>
                <a:gd name="T57" fmla="*/ 694 h 1101"/>
                <a:gd name="T58" fmla="*/ 325 w 2149"/>
                <a:gd name="T59" fmla="*/ 797 h 1101"/>
                <a:gd name="T60" fmla="*/ 432 w 2149"/>
                <a:gd name="T61" fmla="*/ 888 h 1101"/>
                <a:gd name="T62" fmla="*/ 548 w 2149"/>
                <a:gd name="T63" fmla="*/ 964 h 1101"/>
                <a:gd name="T64" fmla="*/ 675 w 2149"/>
                <a:gd name="T65" fmla="*/ 1025 h 1101"/>
                <a:gd name="T66" fmla="*/ 806 w 2149"/>
                <a:gd name="T67" fmla="*/ 1068 h 1101"/>
                <a:gd name="T68" fmla="*/ 945 w 2149"/>
                <a:gd name="T69" fmla="*/ 1093 h 1101"/>
                <a:gd name="T70" fmla="*/ 1084 w 2149"/>
                <a:gd name="T71" fmla="*/ 1101 h 1101"/>
                <a:gd name="T72" fmla="*/ 1223 w 2149"/>
                <a:gd name="T73" fmla="*/ 1091 h 1101"/>
                <a:gd name="T74" fmla="*/ 1360 w 2149"/>
                <a:gd name="T75" fmla="*/ 1063 h 1101"/>
                <a:gd name="T76" fmla="*/ 1493 w 2149"/>
                <a:gd name="T77" fmla="*/ 1017 h 1101"/>
                <a:gd name="T78" fmla="*/ 1616 w 2149"/>
                <a:gd name="T79" fmla="*/ 954 h 1101"/>
                <a:gd name="T80" fmla="*/ 1732 w 2149"/>
                <a:gd name="T81" fmla="*/ 876 h 1101"/>
                <a:gd name="T82" fmla="*/ 1837 w 2149"/>
                <a:gd name="T83" fmla="*/ 783 h 1101"/>
                <a:gd name="T84" fmla="*/ 1930 w 2149"/>
                <a:gd name="T85" fmla="*/ 679 h 1101"/>
                <a:gd name="T86" fmla="*/ 2006 w 2149"/>
                <a:gd name="T87" fmla="*/ 561 h 1101"/>
                <a:gd name="T88" fmla="*/ 2069 w 2149"/>
                <a:gd name="T89" fmla="*/ 435 h 1101"/>
                <a:gd name="T90" fmla="*/ 2112 w 2149"/>
                <a:gd name="T91" fmla="*/ 304 h 1101"/>
                <a:gd name="T92" fmla="*/ 2139 w 2149"/>
                <a:gd name="T93" fmla="*/ 167 h 1101"/>
                <a:gd name="T94" fmla="*/ 2149 w 2149"/>
                <a:gd name="T95" fmla="*/ 27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49" h="1101">
                  <a:moveTo>
                    <a:pt x="2027" y="0"/>
                  </a:moveTo>
                  <a:lnTo>
                    <a:pt x="2027" y="17"/>
                  </a:lnTo>
                  <a:lnTo>
                    <a:pt x="2025" y="61"/>
                  </a:lnTo>
                  <a:lnTo>
                    <a:pt x="2021" y="105"/>
                  </a:lnTo>
                  <a:lnTo>
                    <a:pt x="2015" y="148"/>
                  </a:lnTo>
                  <a:lnTo>
                    <a:pt x="2008" y="192"/>
                  </a:lnTo>
                  <a:lnTo>
                    <a:pt x="1998" y="234"/>
                  </a:lnTo>
                  <a:lnTo>
                    <a:pt x="1987" y="276"/>
                  </a:lnTo>
                  <a:lnTo>
                    <a:pt x="1974" y="318"/>
                  </a:lnTo>
                  <a:lnTo>
                    <a:pt x="1958" y="359"/>
                  </a:lnTo>
                  <a:lnTo>
                    <a:pt x="1941" y="399"/>
                  </a:lnTo>
                  <a:lnTo>
                    <a:pt x="1922" y="439"/>
                  </a:lnTo>
                  <a:lnTo>
                    <a:pt x="1901" y="477"/>
                  </a:lnTo>
                  <a:lnTo>
                    <a:pt x="1879" y="515"/>
                  </a:lnTo>
                  <a:lnTo>
                    <a:pt x="1854" y="551"/>
                  </a:lnTo>
                  <a:lnTo>
                    <a:pt x="1827" y="587"/>
                  </a:lnTo>
                  <a:lnTo>
                    <a:pt x="1801" y="622"/>
                  </a:lnTo>
                  <a:lnTo>
                    <a:pt x="1772" y="654"/>
                  </a:lnTo>
                  <a:lnTo>
                    <a:pt x="1740" y="684"/>
                  </a:lnTo>
                  <a:lnTo>
                    <a:pt x="1708" y="715"/>
                  </a:lnTo>
                  <a:lnTo>
                    <a:pt x="1675" y="743"/>
                  </a:lnTo>
                  <a:lnTo>
                    <a:pt x="1641" y="770"/>
                  </a:lnTo>
                  <a:lnTo>
                    <a:pt x="1605" y="797"/>
                  </a:lnTo>
                  <a:lnTo>
                    <a:pt x="1567" y="819"/>
                  </a:lnTo>
                  <a:lnTo>
                    <a:pt x="1529" y="840"/>
                  </a:lnTo>
                  <a:lnTo>
                    <a:pt x="1491" y="861"/>
                  </a:lnTo>
                  <a:lnTo>
                    <a:pt x="1451" y="880"/>
                  </a:lnTo>
                  <a:lnTo>
                    <a:pt x="1409" y="895"/>
                  </a:lnTo>
                  <a:lnTo>
                    <a:pt x="1367" y="911"/>
                  </a:lnTo>
                  <a:lnTo>
                    <a:pt x="1327" y="922"/>
                  </a:lnTo>
                  <a:lnTo>
                    <a:pt x="1284" y="933"/>
                  </a:lnTo>
                  <a:lnTo>
                    <a:pt x="1240" y="943"/>
                  </a:lnTo>
                  <a:lnTo>
                    <a:pt x="1198" y="949"/>
                  </a:lnTo>
                  <a:lnTo>
                    <a:pt x="1154" y="954"/>
                  </a:lnTo>
                  <a:lnTo>
                    <a:pt x="1111" y="956"/>
                  </a:lnTo>
                  <a:lnTo>
                    <a:pt x="1067" y="956"/>
                  </a:lnTo>
                  <a:lnTo>
                    <a:pt x="1023" y="956"/>
                  </a:lnTo>
                  <a:lnTo>
                    <a:pt x="979" y="952"/>
                  </a:lnTo>
                  <a:lnTo>
                    <a:pt x="936" y="947"/>
                  </a:lnTo>
                  <a:lnTo>
                    <a:pt x="892" y="939"/>
                  </a:lnTo>
                  <a:lnTo>
                    <a:pt x="848" y="930"/>
                  </a:lnTo>
                  <a:lnTo>
                    <a:pt x="806" y="918"/>
                  </a:lnTo>
                  <a:lnTo>
                    <a:pt x="765" y="905"/>
                  </a:lnTo>
                  <a:lnTo>
                    <a:pt x="725" y="890"/>
                  </a:lnTo>
                  <a:lnTo>
                    <a:pt x="683" y="873"/>
                  </a:lnTo>
                  <a:lnTo>
                    <a:pt x="643" y="854"/>
                  </a:lnTo>
                  <a:lnTo>
                    <a:pt x="605" y="833"/>
                  </a:lnTo>
                  <a:lnTo>
                    <a:pt x="567" y="810"/>
                  </a:lnTo>
                  <a:lnTo>
                    <a:pt x="531" y="787"/>
                  </a:lnTo>
                  <a:lnTo>
                    <a:pt x="495" y="760"/>
                  </a:lnTo>
                  <a:lnTo>
                    <a:pt x="460" y="732"/>
                  </a:lnTo>
                  <a:lnTo>
                    <a:pt x="428" y="703"/>
                  </a:lnTo>
                  <a:lnTo>
                    <a:pt x="398" y="673"/>
                  </a:lnTo>
                  <a:lnTo>
                    <a:pt x="367" y="641"/>
                  </a:lnTo>
                  <a:lnTo>
                    <a:pt x="339" y="608"/>
                  </a:lnTo>
                  <a:lnTo>
                    <a:pt x="310" y="574"/>
                  </a:lnTo>
                  <a:lnTo>
                    <a:pt x="285" y="538"/>
                  </a:lnTo>
                  <a:lnTo>
                    <a:pt x="263" y="500"/>
                  </a:lnTo>
                  <a:lnTo>
                    <a:pt x="240" y="462"/>
                  </a:lnTo>
                  <a:lnTo>
                    <a:pt x="219" y="424"/>
                  </a:lnTo>
                  <a:lnTo>
                    <a:pt x="202" y="384"/>
                  </a:lnTo>
                  <a:lnTo>
                    <a:pt x="185" y="344"/>
                  </a:lnTo>
                  <a:lnTo>
                    <a:pt x="169" y="302"/>
                  </a:lnTo>
                  <a:lnTo>
                    <a:pt x="158" y="261"/>
                  </a:lnTo>
                  <a:lnTo>
                    <a:pt x="147" y="217"/>
                  </a:lnTo>
                  <a:lnTo>
                    <a:pt x="137" y="175"/>
                  </a:lnTo>
                  <a:lnTo>
                    <a:pt x="131" y="131"/>
                  </a:lnTo>
                  <a:lnTo>
                    <a:pt x="126" y="88"/>
                  </a:lnTo>
                  <a:lnTo>
                    <a:pt x="124" y="4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2" y="93"/>
                  </a:lnTo>
                  <a:lnTo>
                    <a:pt x="6" y="139"/>
                  </a:lnTo>
                  <a:lnTo>
                    <a:pt x="12" y="186"/>
                  </a:lnTo>
                  <a:lnTo>
                    <a:pt x="19" y="232"/>
                  </a:lnTo>
                  <a:lnTo>
                    <a:pt x="29" y="278"/>
                  </a:lnTo>
                  <a:lnTo>
                    <a:pt x="40" y="321"/>
                  </a:lnTo>
                  <a:lnTo>
                    <a:pt x="55" y="367"/>
                  </a:lnTo>
                  <a:lnTo>
                    <a:pt x="71" y="411"/>
                  </a:lnTo>
                  <a:lnTo>
                    <a:pt x="88" y="454"/>
                  </a:lnTo>
                  <a:lnTo>
                    <a:pt x="109" y="496"/>
                  </a:lnTo>
                  <a:lnTo>
                    <a:pt x="130" y="538"/>
                  </a:lnTo>
                  <a:lnTo>
                    <a:pt x="152" y="578"/>
                  </a:lnTo>
                  <a:lnTo>
                    <a:pt x="177" y="618"/>
                  </a:lnTo>
                  <a:lnTo>
                    <a:pt x="204" y="656"/>
                  </a:lnTo>
                  <a:lnTo>
                    <a:pt x="232" y="694"/>
                  </a:lnTo>
                  <a:lnTo>
                    <a:pt x="261" y="730"/>
                  </a:lnTo>
                  <a:lnTo>
                    <a:pt x="293" y="764"/>
                  </a:lnTo>
                  <a:lnTo>
                    <a:pt x="325" y="797"/>
                  </a:lnTo>
                  <a:lnTo>
                    <a:pt x="360" y="829"/>
                  </a:lnTo>
                  <a:lnTo>
                    <a:pt x="396" y="859"/>
                  </a:lnTo>
                  <a:lnTo>
                    <a:pt x="432" y="888"/>
                  </a:lnTo>
                  <a:lnTo>
                    <a:pt x="470" y="914"/>
                  </a:lnTo>
                  <a:lnTo>
                    <a:pt x="508" y="941"/>
                  </a:lnTo>
                  <a:lnTo>
                    <a:pt x="548" y="964"/>
                  </a:lnTo>
                  <a:lnTo>
                    <a:pt x="590" y="987"/>
                  </a:lnTo>
                  <a:lnTo>
                    <a:pt x="631" y="1006"/>
                  </a:lnTo>
                  <a:lnTo>
                    <a:pt x="675" y="1025"/>
                  </a:lnTo>
                  <a:lnTo>
                    <a:pt x="719" y="1040"/>
                  </a:lnTo>
                  <a:lnTo>
                    <a:pt x="763" y="1055"/>
                  </a:lnTo>
                  <a:lnTo>
                    <a:pt x="806" y="1068"/>
                  </a:lnTo>
                  <a:lnTo>
                    <a:pt x="852" y="1078"/>
                  </a:lnTo>
                  <a:lnTo>
                    <a:pt x="898" y="1087"/>
                  </a:lnTo>
                  <a:lnTo>
                    <a:pt x="945" y="1093"/>
                  </a:lnTo>
                  <a:lnTo>
                    <a:pt x="991" y="1099"/>
                  </a:lnTo>
                  <a:lnTo>
                    <a:pt x="1038" y="1101"/>
                  </a:lnTo>
                  <a:lnTo>
                    <a:pt x="1084" y="1101"/>
                  </a:lnTo>
                  <a:lnTo>
                    <a:pt x="1131" y="1101"/>
                  </a:lnTo>
                  <a:lnTo>
                    <a:pt x="1177" y="1097"/>
                  </a:lnTo>
                  <a:lnTo>
                    <a:pt x="1223" y="1091"/>
                  </a:lnTo>
                  <a:lnTo>
                    <a:pt x="1270" y="1084"/>
                  </a:lnTo>
                  <a:lnTo>
                    <a:pt x="1316" y="1074"/>
                  </a:lnTo>
                  <a:lnTo>
                    <a:pt x="1360" y="1063"/>
                  </a:lnTo>
                  <a:lnTo>
                    <a:pt x="1405" y="1049"/>
                  </a:lnTo>
                  <a:lnTo>
                    <a:pt x="1449" y="1034"/>
                  </a:lnTo>
                  <a:lnTo>
                    <a:pt x="1493" y="1017"/>
                  </a:lnTo>
                  <a:lnTo>
                    <a:pt x="1535" y="998"/>
                  </a:lnTo>
                  <a:lnTo>
                    <a:pt x="1576" y="977"/>
                  </a:lnTo>
                  <a:lnTo>
                    <a:pt x="1616" y="954"/>
                  </a:lnTo>
                  <a:lnTo>
                    <a:pt x="1656" y="930"/>
                  </a:lnTo>
                  <a:lnTo>
                    <a:pt x="1696" y="903"/>
                  </a:lnTo>
                  <a:lnTo>
                    <a:pt x="1732" y="876"/>
                  </a:lnTo>
                  <a:lnTo>
                    <a:pt x="1768" y="846"/>
                  </a:lnTo>
                  <a:lnTo>
                    <a:pt x="1804" y="816"/>
                  </a:lnTo>
                  <a:lnTo>
                    <a:pt x="1837" y="783"/>
                  </a:lnTo>
                  <a:lnTo>
                    <a:pt x="1869" y="749"/>
                  </a:lnTo>
                  <a:lnTo>
                    <a:pt x="1900" y="715"/>
                  </a:lnTo>
                  <a:lnTo>
                    <a:pt x="1930" y="679"/>
                  </a:lnTo>
                  <a:lnTo>
                    <a:pt x="1957" y="641"/>
                  </a:lnTo>
                  <a:lnTo>
                    <a:pt x="1981" y="603"/>
                  </a:lnTo>
                  <a:lnTo>
                    <a:pt x="2006" y="561"/>
                  </a:lnTo>
                  <a:lnTo>
                    <a:pt x="2029" y="521"/>
                  </a:lnTo>
                  <a:lnTo>
                    <a:pt x="2050" y="479"/>
                  </a:lnTo>
                  <a:lnTo>
                    <a:pt x="2069" y="435"/>
                  </a:lnTo>
                  <a:lnTo>
                    <a:pt x="2084" y="394"/>
                  </a:lnTo>
                  <a:lnTo>
                    <a:pt x="2099" y="348"/>
                  </a:lnTo>
                  <a:lnTo>
                    <a:pt x="2112" y="304"/>
                  </a:lnTo>
                  <a:lnTo>
                    <a:pt x="2124" y="259"/>
                  </a:lnTo>
                  <a:lnTo>
                    <a:pt x="2133" y="213"/>
                  </a:lnTo>
                  <a:lnTo>
                    <a:pt x="2139" y="167"/>
                  </a:lnTo>
                  <a:lnTo>
                    <a:pt x="2145" y="120"/>
                  </a:lnTo>
                  <a:lnTo>
                    <a:pt x="2149" y="74"/>
                  </a:lnTo>
                  <a:lnTo>
                    <a:pt x="2149" y="27"/>
                  </a:lnTo>
                  <a:lnTo>
                    <a:pt x="2149" y="0"/>
                  </a:lnTo>
                  <a:lnTo>
                    <a:pt x="2027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3" name="Freeform 4"/>
            <p:cNvSpPr>
              <a:spLocks/>
            </p:cNvSpPr>
            <p:nvPr/>
          </p:nvSpPr>
          <p:spPr bwMode="gray">
            <a:xfrm>
              <a:off x="3756" y="743"/>
              <a:ext cx="1074" cy="550"/>
            </a:xfrm>
            <a:custGeom>
              <a:avLst/>
              <a:gdLst>
                <a:gd name="T0" fmla="*/ 2025 w 2149"/>
                <a:gd name="T1" fmla="*/ 1039 h 1100"/>
                <a:gd name="T2" fmla="*/ 2008 w 2149"/>
                <a:gd name="T3" fmla="*/ 910 h 1100"/>
                <a:gd name="T4" fmla="*/ 1974 w 2149"/>
                <a:gd name="T5" fmla="*/ 783 h 1100"/>
                <a:gd name="T6" fmla="*/ 1922 w 2149"/>
                <a:gd name="T7" fmla="*/ 661 h 1100"/>
                <a:gd name="T8" fmla="*/ 1854 w 2149"/>
                <a:gd name="T9" fmla="*/ 549 h 1100"/>
                <a:gd name="T10" fmla="*/ 1772 w 2149"/>
                <a:gd name="T11" fmla="*/ 446 h 1100"/>
                <a:gd name="T12" fmla="*/ 1675 w 2149"/>
                <a:gd name="T13" fmla="*/ 357 h 1100"/>
                <a:gd name="T14" fmla="*/ 1567 w 2149"/>
                <a:gd name="T15" fmla="*/ 281 h 1100"/>
                <a:gd name="T16" fmla="*/ 1451 w 2149"/>
                <a:gd name="T17" fmla="*/ 220 h 1100"/>
                <a:gd name="T18" fmla="*/ 1327 w 2149"/>
                <a:gd name="T19" fmla="*/ 178 h 1100"/>
                <a:gd name="T20" fmla="*/ 1198 w 2149"/>
                <a:gd name="T21" fmla="*/ 152 h 1100"/>
                <a:gd name="T22" fmla="*/ 1067 w 2149"/>
                <a:gd name="T23" fmla="*/ 144 h 1100"/>
                <a:gd name="T24" fmla="*/ 936 w 2149"/>
                <a:gd name="T25" fmla="*/ 154 h 1100"/>
                <a:gd name="T26" fmla="*/ 806 w 2149"/>
                <a:gd name="T27" fmla="*/ 182 h 1100"/>
                <a:gd name="T28" fmla="*/ 683 w 2149"/>
                <a:gd name="T29" fmla="*/ 228 h 1100"/>
                <a:gd name="T30" fmla="*/ 567 w 2149"/>
                <a:gd name="T31" fmla="*/ 290 h 1100"/>
                <a:gd name="T32" fmla="*/ 460 w 2149"/>
                <a:gd name="T33" fmla="*/ 368 h 1100"/>
                <a:gd name="T34" fmla="*/ 367 w 2149"/>
                <a:gd name="T35" fmla="*/ 460 h 1100"/>
                <a:gd name="T36" fmla="*/ 285 w 2149"/>
                <a:gd name="T37" fmla="*/ 562 h 1100"/>
                <a:gd name="T38" fmla="*/ 219 w 2149"/>
                <a:gd name="T39" fmla="*/ 676 h 1100"/>
                <a:gd name="T40" fmla="*/ 169 w 2149"/>
                <a:gd name="T41" fmla="*/ 798 h 1100"/>
                <a:gd name="T42" fmla="*/ 137 w 2149"/>
                <a:gd name="T43" fmla="*/ 927 h 1100"/>
                <a:gd name="T44" fmla="*/ 124 w 2149"/>
                <a:gd name="T45" fmla="*/ 1056 h 1100"/>
                <a:gd name="T46" fmla="*/ 0 w 2149"/>
                <a:gd name="T47" fmla="*/ 1054 h 1100"/>
                <a:gd name="T48" fmla="*/ 12 w 2149"/>
                <a:gd name="T49" fmla="*/ 916 h 1100"/>
                <a:gd name="T50" fmla="*/ 40 w 2149"/>
                <a:gd name="T51" fmla="*/ 779 h 1100"/>
                <a:gd name="T52" fmla="*/ 88 w 2149"/>
                <a:gd name="T53" fmla="*/ 646 h 1100"/>
                <a:gd name="T54" fmla="*/ 152 w 2149"/>
                <a:gd name="T55" fmla="*/ 522 h 1100"/>
                <a:gd name="T56" fmla="*/ 232 w 2149"/>
                <a:gd name="T57" fmla="*/ 406 h 1100"/>
                <a:gd name="T58" fmla="*/ 325 w 2149"/>
                <a:gd name="T59" fmla="*/ 304 h 1100"/>
                <a:gd name="T60" fmla="*/ 432 w 2149"/>
                <a:gd name="T61" fmla="*/ 212 h 1100"/>
                <a:gd name="T62" fmla="*/ 548 w 2149"/>
                <a:gd name="T63" fmla="*/ 136 h 1100"/>
                <a:gd name="T64" fmla="*/ 675 w 2149"/>
                <a:gd name="T65" fmla="*/ 76 h 1100"/>
                <a:gd name="T66" fmla="*/ 806 w 2149"/>
                <a:gd name="T67" fmla="*/ 32 h 1100"/>
                <a:gd name="T68" fmla="*/ 945 w 2149"/>
                <a:gd name="T69" fmla="*/ 7 h 1100"/>
                <a:gd name="T70" fmla="*/ 1084 w 2149"/>
                <a:gd name="T71" fmla="*/ 0 h 1100"/>
                <a:gd name="T72" fmla="*/ 1223 w 2149"/>
                <a:gd name="T73" fmla="*/ 9 h 1100"/>
                <a:gd name="T74" fmla="*/ 1360 w 2149"/>
                <a:gd name="T75" fmla="*/ 38 h 1100"/>
                <a:gd name="T76" fmla="*/ 1493 w 2149"/>
                <a:gd name="T77" fmla="*/ 83 h 1100"/>
                <a:gd name="T78" fmla="*/ 1616 w 2149"/>
                <a:gd name="T79" fmla="*/ 146 h 1100"/>
                <a:gd name="T80" fmla="*/ 1732 w 2149"/>
                <a:gd name="T81" fmla="*/ 224 h 1100"/>
                <a:gd name="T82" fmla="*/ 1837 w 2149"/>
                <a:gd name="T83" fmla="*/ 317 h 1100"/>
                <a:gd name="T84" fmla="*/ 1930 w 2149"/>
                <a:gd name="T85" fmla="*/ 422 h 1100"/>
                <a:gd name="T86" fmla="*/ 2006 w 2149"/>
                <a:gd name="T87" fmla="*/ 539 h 1100"/>
                <a:gd name="T88" fmla="*/ 2069 w 2149"/>
                <a:gd name="T89" fmla="*/ 665 h 1100"/>
                <a:gd name="T90" fmla="*/ 2112 w 2149"/>
                <a:gd name="T91" fmla="*/ 796 h 1100"/>
                <a:gd name="T92" fmla="*/ 2139 w 2149"/>
                <a:gd name="T93" fmla="*/ 935 h 1100"/>
                <a:gd name="T94" fmla="*/ 2149 w 2149"/>
                <a:gd name="T95" fmla="*/ 1073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49" h="1100">
                  <a:moveTo>
                    <a:pt x="2027" y="1100"/>
                  </a:moveTo>
                  <a:lnTo>
                    <a:pt x="2027" y="1083"/>
                  </a:lnTo>
                  <a:lnTo>
                    <a:pt x="2025" y="1039"/>
                  </a:lnTo>
                  <a:lnTo>
                    <a:pt x="2021" y="996"/>
                  </a:lnTo>
                  <a:lnTo>
                    <a:pt x="2015" y="952"/>
                  </a:lnTo>
                  <a:lnTo>
                    <a:pt x="2008" y="910"/>
                  </a:lnTo>
                  <a:lnTo>
                    <a:pt x="1998" y="866"/>
                  </a:lnTo>
                  <a:lnTo>
                    <a:pt x="1987" y="824"/>
                  </a:lnTo>
                  <a:lnTo>
                    <a:pt x="1974" y="783"/>
                  </a:lnTo>
                  <a:lnTo>
                    <a:pt x="1958" y="741"/>
                  </a:lnTo>
                  <a:lnTo>
                    <a:pt x="1941" y="701"/>
                  </a:lnTo>
                  <a:lnTo>
                    <a:pt x="1922" y="661"/>
                  </a:lnTo>
                  <a:lnTo>
                    <a:pt x="1901" y="623"/>
                  </a:lnTo>
                  <a:lnTo>
                    <a:pt x="1879" y="585"/>
                  </a:lnTo>
                  <a:lnTo>
                    <a:pt x="1854" y="549"/>
                  </a:lnTo>
                  <a:lnTo>
                    <a:pt x="1827" y="513"/>
                  </a:lnTo>
                  <a:lnTo>
                    <a:pt x="1801" y="479"/>
                  </a:lnTo>
                  <a:lnTo>
                    <a:pt x="1772" y="446"/>
                  </a:lnTo>
                  <a:lnTo>
                    <a:pt x="1740" y="416"/>
                  </a:lnTo>
                  <a:lnTo>
                    <a:pt x="1708" y="385"/>
                  </a:lnTo>
                  <a:lnTo>
                    <a:pt x="1675" y="357"/>
                  </a:lnTo>
                  <a:lnTo>
                    <a:pt x="1641" y="330"/>
                  </a:lnTo>
                  <a:lnTo>
                    <a:pt x="1605" y="306"/>
                  </a:lnTo>
                  <a:lnTo>
                    <a:pt x="1567" y="281"/>
                  </a:lnTo>
                  <a:lnTo>
                    <a:pt x="1529" y="260"/>
                  </a:lnTo>
                  <a:lnTo>
                    <a:pt x="1491" y="239"/>
                  </a:lnTo>
                  <a:lnTo>
                    <a:pt x="1451" y="220"/>
                  </a:lnTo>
                  <a:lnTo>
                    <a:pt x="1409" y="205"/>
                  </a:lnTo>
                  <a:lnTo>
                    <a:pt x="1367" y="190"/>
                  </a:lnTo>
                  <a:lnTo>
                    <a:pt x="1327" y="178"/>
                  </a:lnTo>
                  <a:lnTo>
                    <a:pt x="1284" y="167"/>
                  </a:lnTo>
                  <a:lnTo>
                    <a:pt x="1240" y="159"/>
                  </a:lnTo>
                  <a:lnTo>
                    <a:pt x="1198" y="152"/>
                  </a:lnTo>
                  <a:lnTo>
                    <a:pt x="1154" y="148"/>
                  </a:lnTo>
                  <a:lnTo>
                    <a:pt x="1111" y="144"/>
                  </a:lnTo>
                  <a:lnTo>
                    <a:pt x="1067" y="144"/>
                  </a:lnTo>
                  <a:lnTo>
                    <a:pt x="1023" y="146"/>
                  </a:lnTo>
                  <a:lnTo>
                    <a:pt x="979" y="150"/>
                  </a:lnTo>
                  <a:lnTo>
                    <a:pt x="936" y="154"/>
                  </a:lnTo>
                  <a:lnTo>
                    <a:pt x="892" y="161"/>
                  </a:lnTo>
                  <a:lnTo>
                    <a:pt x="848" y="171"/>
                  </a:lnTo>
                  <a:lnTo>
                    <a:pt x="806" y="182"/>
                  </a:lnTo>
                  <a:lnTo>
                    <a:pt x="765" y="195"/>
                  </a:lnTo>
                  <a:lnTo>
                    <a:pt x="725" y="211"/>
                  </a:lnTo>
                  <a:lnTo>
                    <a:pt x="683" y="228"/>
                  </a:lnTo>
                  <a:lnTo>
                    <a:pt x="643" y="247"/>
                  </a:lnTo>
                  <a:lnTo>
                    <a:pt x="605" y="268"/>
                  </a:lnTo>
                  <a:lnTo>
                    <a:pt x="567" y="290"/>
                  </a:lnTo>
                  <a:lnTo>
                    <a:pt x="531" y="315"/>
                  </a:lnTo>
                  <a:lnTo>
                    <a:pt x="495" y="340"/>
                  </a:lnTo>
                  <a:lnTo>
                    <a:pt x="460" y="368"/>
                  </a:lnTo>
                  <a:lnTo>
                    <a:pt x="428" y="397"/>
                  </a:lnTo>
                  <a:lnTo>
                    <a:pt x="398" y="427"/>
                  </a:lnTo>
                  <a:lnTo>
                    <a:pt x="367" y="460"/>
                  </a:lnTo>
                  <a:lnTo>
                    <a:pt x="339" y="492"/>
                  </a:lnTo>
                  <a:lnTo>
                    <a:pt x="310" y="528"/>
                  </a:lnTo>
                  <a:lnTo>
                    <a:pt x="285" y="562"/>
                  </a:lnTo>
                  <a:lnTo>
                    <a:pt x="263" y="600"/>
                  </a:lnTo>
                  <a:lnTo>
                    <a:pt x="240" y="638"/>
                  </a:lnTo>
                  <a:lnTo>
                    <a:pt x="219" y="676"/>
                  </a:lnTo>
                  <a:lnTo>
                    <a:pt x="202" y="716"/>
                  </a:lnTo>
                  <a:lnTo>
                    <a:pt x="185" y="756"/>
                  </a:lnTo>
                  <a:lnTo>
                    <a:pt x="169" y="798"/>
                  </a:lnTo>
                  <a:lnTo>
                    <a:pt x="158" y="840"/>
                  </a:lnTo>
                  <a:lnTo>
                    <a:pt x="147" y="883"/>
                  </a:lnTo>
                  <a:lnTo>
                    <a:pt x="137" y="927"/>
                  </a:lnTo>
                  <a:lnTo>
                    <a:pt x="131" y="969"/>
                  </a:lnTo>
                  <a:lnTo>
                    <a:pt x="126" y="1013"/>
                  </a:lnTo>
                  <a:lnTo>
                    <a:pt x="124" y="1056"/>
                  </a:lnTo>
                  <a:lnTo>
                    <a:pt x="122" y="1100"/>
                  </a:lnTo>
                  <a:lnTo>
                    <a:pt x="0" y="1100"/>
                  </a:lnTo>
                  <a:lnTo>
                    <a:pt x="0" y="1054"/>
                  </a:lnTo>
                  <a:lnTo>
                    <a:pt x="2" y="1007"/>
                  </a:lnTo>
                  <a:lnTo>
                    <a:pt x="6" y="961"/>
                  </a:lnTo>
                  <a:lnTo>
                    <a:pt x="12" y="916"/>
                  </a:lnTo>
                  <a:lnTo>
                    <a:pt x="19" y="868"/>
                  </a:lnTo>
                  <a:lnTo>
                    <a:pt x="29" y="823"/>
                  </a:lnTo>
                  <a:lnTo>
                    <a:pt x="40" y="779"/>
                  </a:lnTo>
                  <a:lnTo>
                    <a:pt x="55" y="733"/>
                  </a:lnTo>
                  <a:lnTo>
                    <a:pt x="71" y="690"/>
                  </a:lnTo>
                  <a:lnTo>
                    <a:pt x="88" y="646"/>
                  </a:lnTo>
                  <a:lnTo>
                    <a:pt x="109" y="604"/>
                  </a:lnTo>
                  <a:lnTo>
                    <a:pt x="130" y="562"/>
                  </a:lnTo>
                  <a:lnTo>
                    <a:pt x="152" y="522"/>
                  </a:lnTo>
                  <a:lnTo>
                    <a:pt x="177" y="482"/>
                  </a:lnTo>
                  <a:lnTo>
                    <a:pt x="204" y="444"/>
                  </a:lnTo>
                  <a:lnTo>
                    <a:pt x="232" y="406"/>
                  </a:lnTo>
                  <a:lnTo>
                    <a:pt x="261" y="372"/>
                  </a:lnTo>
                  <a:lnTo>
                    <a:pt x="293" y="338"/>
                  </a:lnTo>
                  <a:lnTo>
                    <a:pt x="325" y="304"/>
                  </a:lnTo>
                  <a:lnTo>
                    <a:pt x="360" y="271"/>
                  </a:lnTo>
                  <a:lnTo>
                    <a:pt x="396" y="241"/>
                  </a:lnTo>
                  <a:lnTo>
                    <a:pt x="432" y="212"/>
                  </a:lnTo>
                  <a:lnTo>
                    <a:pt x="470" y="186"/>
                  </a:lnTo>
                  <a:lnTo>
                    <a:pt x="508" y="161"/>
                  </a:lnTo>
                  <a:lnTo>
                    <a:pt x="548" y="136"/>
                  </a:lnTo>
                  <a:lnTo>
                    <a:pt x="590" y="115"/>
                  </a:lnTo>
                  <a:lnTo>
                    <a:pt x="631" y="95"/>
                  </a:lnTo>
                  <a:lnTo>
                    <a:pt x="675" y="76"/>
                  </a:lnTo>
                  <a:lnTo>
                    <a:pt x="719" y="60"/>
                  </a:lnTo>
                  <a:lnTo>
                    <a:pt x="763" y="45"/>
                  </a:lnTo>
                  <a:lnTo>
                    <a:pt x="806" y="32"/>
                  </a:lnTo>
                  <a:lnTo>
                    <a:pt x="852" y="22"/>
                  </a:lnTo>
                  <a:lnTo>
                    <a:pt x="898" y="13"/>
                  </a:lnTo>
                  <a:lnTo>
                    <a:pt x="945" y="7"/>
                  </a:lnTo>
                  <a:lnTo>
                    <a:pt x="991" y="1"/>
                  </a:lnTo>
                  <a:lnTo>
                    <a:pt x="1038" y="0"/>
                  </a:lnTo>
                  <a:lnTo>
                    <a:pt x="1084" y="0"/>
                  </a:lnTo>
                  <a:lnTo>
                    <a:pt x="1131" y="0"/>
                  </a:lnTo>
                  <a:lnTo>
                    <a:pt x="1177" y="3"/>
                  </a:lnTo>
                  <a:lnTo>
                    <a:pt x="1223" y="9"/>
                  </a:lnTo>
                  <a:lnTo>
                    <a:pt x="1270" y="17"/>
                  </a:lnTo>
                  <a:lnTo>
                    <a:pt x="1316" y="26"/>
                  </a:lnTo>
                  <a:lnTo>
                    <a:pt x="1360" y="38"/>
                  </a:lnTo>
                  <a:lnTo>
                    <a:pt x="1405" y="51"/>
                  </a:lnTo>
                  <a:lnTo>
                    <a:pt x="1449" y="66"/>
                  </a:lnTo>
                  <a:lnTo>
                    <a:pt x="1493" y="83"/>
                  </a:lnTo>
                  <a:lnTo>
                    <a:pt x="1535" y="102"/>
                  </a:lnTo>
                  <a:lnTo>
                    <a:pt x="1576" y="123"/>
                  </a:lnTo>
                  <a:lnTo>
                    <a:pt x="1616" y="146"/>
                  </a:lnTo>
                  <a:lnTo>
                    <a:pt x="1656" y="171"/>
                  </a:lnTo>
                  <a:lnTo>
                    <a:pt x="1696" y="197"/>
                  </a:lnTo>
                  <a:lnTo>
                    <a:pt x="1732" y="224"/>
                  </a:lnTo>
                  <a:lnTo>
                    <a:pt x="1768" y="254"/>
                  </a:lnTo>
                  <a:lnTo>
                    <a:pt x="1804" y="285"/>
                  </a:lnTo>
                  <a:lnTo>
                    <a:pt x="1837" y="317"/>
                  </a:lnTo>
                  <a:lnTo>
                    <a:pt x="1869" y="351"/>
                  </a:lnTo>
                  <a:lnTo>
                    <a:pt x="1900" y="385"/>
                  </a:lnTo>
                  <a:lnTo>
                    <a:pt x="1930" y="422"/>
                  </a:lnTo>
                  <a:lnTo>
                    <a:pt x="1957" y="460"/>
                  </a:lnTo>
                  <a:lnTo>
                    <a:pt x="1981" y="499"/>
                  </a:lnTo>
                  <a:lnTo>
                    <a:pt x="2006" y="539"/>
                  </a:lnTo>
                  <a:lnTo>
                    <a:pt x="2029" y="579"/>
                  </a:lnTo>
                  <a:lnTo>
                    <a:pt x="2050" y="621"/>
                  </a:lnTo>
                  <a:lnTo>
                    <a:pt x="2069" y="665"/>
                  </a:lnTo>
                  <a:lnTo>
                    <a:pt x="2084" y="709"/>
                  </a:lnTo>
                  <a:lnTo>
                    <a:pt x="2099" y="752"/>
                  </a:lnTo>
                  <a:lnTo>
                    <a:pt x="2112" y="796"/>
                  </a:lnTo>
                  <a:lnTo>
                    <a:pt x="2124" y="842"/>
                  </a:lnTo>
                  <a:lnTo>
                    <a:pt x="2133" y="887"/>
                  </a:lnTo>
                  <a:lnTo>
                    <a:pt x="2139" y="935"/>
                  </a:lnTo>
                  <a:lnTo>
                    <a:pt x="2145" y="980"/>
                  </a:lnTo>
                  <a:lnTo>
                    <a:pt x="2149" y="1026"/>
                  </a:lnTo>
                  <a:lnTo>
                    <a:pt x="2149" y="1073"/>
                  </a:lnTo>
                  <a:lnTo>
                    <a:pt x="2149" y="1100"/>
                  </a:lnTo>
                  <a:lnTo>
                    <a:pt x="2027" y="110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8" name="Freeform 5"/>
            <p:cNvSpPr>
              <a:spLocks/>
            </p:cNvSpPr>
            <p:nvPr/>
          </p:nvSpPr>
          <p:spPr bwMode="gray">
            <a:xfrm>
              <a:off x="3614" y="595"/>
              <a:ext cx="1356" cy="1386"/>
            </a:xfrm>
            <a:custGeom>
              <a:avLst/>
              <a:gdLst>
                <a:gd name="T0" fmla="*/ 2713 w 2713"/>
                <a:gd name="T1" fmla="*/ 1386 h 2771"/>
                <a:gd name="T2" fmla="*/ 2002 w 2713"/>
                <a:gd name="T3" fmla="*/ 1617 h 2771"/>
                <a:gd name="T4" fmla="*/ 1947 w 2713"/>
                <a:gd name="T5" fmla="*/ 1762 h 2771"/>
                <a:gd name="T6" fmla="*/ 2169 w 2713"/>
                <a:gd name="T7" fmla="*/ 2205 h 2771"/>
                <a:gd name="T8" fmla="*/ 1713 w 2713"/>
                <a:gd name="T9" fmla="*/ 1984 h 2771"/>
                <a:gd name="T10" fmla="*/ 1580 w 2713"/>
                <a:gd name="T11" fmla="*/ 2051 h 2771"/>
                <a:gd name="T12" fmla="*/ 1357 w 2713"/>
                <a:gd name="T13" fmla="*/ 2771 h 2771"/>
                <a:gd name="T14" fmla="*/ 1135 w 2713"/>
                <a:gd name="T15" fmla="*/ 2051 h 2771"/>
                <a:gd name="T16" fmla="*/ 1002 w 2713"/>
                <a:gd name="T17" fmla="*/ 1984 h 2771"/>
                <a:gd name="T18" fmla="*/ 557 w 2713"/>
                <a:gd name="T19" fmla="*/ 2205 h 2771"/>
                <a:gd name="T20" fmla="*/ 768 w 2713"/>
                <a:gd name="T21" fmla="*/ 1762 h 2771"/>
                <a:gd name="T22" fmla="*/ 711 w 2713"/>
                <a:gd name="T23" fmla="*/ 1617 h 2771"/>
                <a:gd name="T24" fmla="*/ 0 w 2713"/>
                <a:gd name="T25" fmla="*/ 1386 h 2771"/>
                <a:gd name="T26" fmla="*/ 711 w 2713"/>
                <a:gd name="T27" fmla="*/ 1152 h 2771"/>
                <a:gd name="T28" fmla="*/ 768 w 2713"/>
                <a:gd name="T29" fmla="*/ 1007 h 2771"/>
                <a:gd name="T30" fmla="*/ 557 w 2713"/>
                <a:gd name="T31" fmla="*/ 564 h 2771"/>
                <a:gd name="T32" fmla="*/ 1002 w 2713"/>
                <a:gd name="T33" fmla="*/ 787 h 2771"/>
                <a:gd name="T34" fmla="*/ 1135 w 2713"/>
                <a:gd name="T35" fmla="*/ 720 h 2771"/>
                <a:gd name="T36" fmla="*/ 1357 w 2713"/>
                <a:gd name="T37" fmla="*/ 0 h 2771"/>
                <a:gd name="T38" fmla="*/ 1580 w 2713"/>
                <a:gd name="T39" fmla="*/ 720 h 2771"/>
                <a:gd name="T40" fmla="*/ 1713 w 2713"/>
                <a:gd name="T41" fmla="*/ 787 h 2771"/>
                <a:gd name="T42" fmla="*/ 2169 w 2713"/>
                <a:gd name="T43" fmla="*/ 564 h 2771"/>
                <a:gd name="T44" fmla="*/ 1947 w 2713"/>
                <a:gd name="T45" fmla="*/ 1007 h 2771"/>
                <a:gd name="T46" fmla="*/ 2002 w 2713"/>
                <a:gd name="T47" fmla="*/ 1152 h 2771"/>
                <a:gd name="T48" fmla="*/ 2713 w 2713"/>
                <a:gd name="T49" fmla="*/ 1386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13" h="2771">
                  <a:moveTo>
                    <a:pt x="2713" y="1386"/>
                  </a:moveTo>
                  <a:lnTo>
                    <a:pt x="2002" y="1617"/>
                  </a:lnTo>
                  <a:lnTo>
                    <a:pt x="1947" y="1762"/>
                  </a:lnTo>
                  <a:lnTo>
                    <a:pt x="2169" y="2205"/>
                  </a:lnTo>
                  <a:lnTo>
                    <a:pt x="1713" y="1984"/>
                  </a:lnTo>
                  <a:lnTo>
                    <a:pt x="1580" y="2051"/>
                  </a:lnTo>
                  <a:lnTo>
                    <a:pt x="1357" y="2771"/>
                  </a:lnTo>
                  <a:lnTo>
                    <a:pt x="1135" y="2051"/>
                  </a:lnTo>
                  <a:lnTo>
                    <a:pt x="1002" y="1984"/>
                  </a:lnTo>
                  <a:lnTo>
                    <a:pt x="557" y="2205"/>
                  </a:lnTo>
                  <a:lnTo>
                    <a:pt x="768" y="1762"/>
                  </a:lnTo>
                  <a:lnTo>
                    <a:pt x="711" y="1617"/>
                  </a:lnTo>
                  <a:lnTo>
                    <a:pt x="0" y="1386"/>
                  </a:lnTo>
                  <a:lnTo>
                    <a:pt x="711" y="1152"/>
                  </a:lnTo>
                  <a:lnTo>
                    <a:pt x="768" y="1007"/>
                  </a:lnTo>
                  <a:lnTo>
                    <a:pt x="557" y="564"/>
                  </a:lnTo>
                  <a:lnTo>
                    <a:pt x="1002" y="787"/>
                  </a:lnTo>
                  <a:lnTo>
                    <a:pt x="1135" y="720"/>
                  </a:lnTo>
                  <a:lnTo>
                    <a:pt x="1357" y="0"/>
                  </a:lnTo>
                  <a:lnTo>
                    <a:pt x="1580" y="720"/>
                  </a:lnTo>
                  <a:lnTo>
                    <a:pt x="1713" y="787"/>
                  </a:lnTo>
                  <a:lnTo>
                    <a:pt x="2169" y="564"/>
                  </a:lnTo>
                  <a:lnTo>
                    <a:pt x="1947" y="1007"/>
                  </a:lnTo>
                  <a:lnTo>
                    <a:pt x="2002" y="1152"/>
                  </a:lnTo>
                  <a:lnTo>
                    <a:pt x="2713" y="1386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9" name="Freeform 6"/>
            <p:cNvSpPr>
              <a:spLocks/>
            </p:cNvSpPr>
            <p:nvPr/>
          </p:nvSpPr>
          <p:spPr bwMode="gray">
            <a:xfrm>
              <a:off x="3955" y="950"/>
              <a:ext cx="676" cy="676"/>
            </a:xfrm>
            <a:custGeom>
              <a:avLst/>
              <a:gdLst>
                <a:gd name="T0" fmla="*/ 1349 w 1351"/>
                <a:gd name="T1" fmla="*/ 639 h 1351"/>
                <a:gd name="T2" fmla="*/ 1342 w 1351"/>
                <a:gd name="T3" fmla="*/ 564 h 1351"/>
                <a:gd name="T4" fmla="*/ 1325 w 1351"/>
                <a:gd name="T5" fmla="*/ 494 h 1351"/>
                <a:gd name="T6" fmla="*/ 1302 w 1351"/>
                <a:gd name="T7" fmla="*/ 424 h 1351"/>
                <a:gd name="T8" fmla="*/ 1269 w 1351"/>
                <a:gd name="T9" fmla="*/ 355 h 1351"/>
                <a:gd name="T10" fmla="*/ 1231 w 1351"/>
                <a:gd name="T11" fmla="*/ 293 h 1351"/>
                <a:gd name="T12" fmla="*/ 1186 w 1351"/>
                <a:gd name="T13" fmla="*/ 236 h 1351"/>
                <a:gd name="T14" fmla="*/ 1135 w 1351"/>
                <a:gd name="T15" fmla="*/ 180 h 1351"/>
                <a:gd name="T16" fmla="*/ 1077 w 1351"/>
                <a:gd name="T17" fmla="*/ 133 h 1351"/>
                <a:gd name="T18" fmla="*/ 1017 w 1351"/>
                <a:gd name="T19" fmla="*/ 93 h 1351"/>
                <a:gd name="T20" fmla="*/ 952 w 1351"/>
                <a:gd name="T21" fmla="*/ 59 h 1351"/>
                <a:gd name="T22" fmla="*/ 884 w 1351"/>
                <a:gd name="T23" fmla="*/ 32 h 1351"/>
                <a:gd name="T24" fmla="*/ 811 w 1351"/>
                <a:gd name="T25" fmla="*/ 13 h 1351"/>
                <a:gd name="T26" fmla="*/ 739 w 1351"/>
                <a:gd name="T27" fmla="*/ 2 h 1351"/>
                <a:gd name="T28" fmla="*/ 665 w 1351"/>
                <a:gd name="T29" fmla="*/ 0 h 1351"/>
                <a:gd name="T30" fmla="*/ 591 w 1351"/>
                <a:gd name="T31" fmla="*/ 6 h 1351"/>
                <a:gd name="T32" fmla="*/ 519 w 1351"/>
                <a:gd name="T33" fmla="*/ 17 h 1351"/>
                <a:gd name="T34" fmla="*/ 448 w 1351"/>
                <a:gd name="T35" fmla="*/ 40 h 1351"/>
                <a:gd name="T36" fmla="*/ 380 w 1351"/>
                <a:gd name="T37" fmla="*/ 68 h 1351"/>
                <a:gd name="T38" fmla="*/ 315 w 1351"/>
                <a:gd name="T39" fmla="*/ 104 h 1351"/>
                <a:gd name="T40" fmla="*/ 254 w 1351"/>
                <a:gd name="T41" fmla="*/ 146 h 1351"/>
                <a:gd name="T42" fmla="*/ 199 w 1351"/>
                <a:gd name="T43" fmla="*/ 196 h 1351"/>
                <a:gd name="T44" fmla="*/ 150 w 1351"/>
                <a:gd name="T45" fmla="*/ 249 h 1351"/>
                <a:gd name="T46" fmla="*/ 106 w 1351"/>
                <a:gd name="T47" fmla="*/ 310 h 1351"/>
                <a:gd name="T48" fmla="*/ 70 w 1351"/>
                <a:gd name="T49" fmla="*/ 374 h 1351"/>
                <a:gd name="T50" fmla="*/ 41 w 1351"/>
                <a:gd name="T51" fmla="*/ 441 h 1351"/>
                <a:gd name="T52" fmla="*/ 19 w 1351"/>
                <a:gd name="T53" fmla="*/ 513 h 1351"/>
                <a:gd name="T54" fmla="*/ 5 w 1351"/>
                <a:gd name="T55" fmla="*/ 585 h 1351"/>
                <a:gd name="T56" fmla="*/ 0 w 1351"/>
                <a:gd name="T57" fmla="*/ 659 h 1351"/>
                <a:gd name="T58" fmla="*/ 1 w 1351"/>
                <a:gd name="T59" fmla="*/ 732 h 1351"/>
                <a:gd name="T60" fmla="*/ 11 w 1351"/>
                <a:gd name="T61" fmla="*/ 806 h 1351"/>
                <a:gd name="T62" fmla="*/ 30 w 1351"/>
                <a:gd name="T63" fmla="*/ 878 h 1351"/>
                <a:gd name="T64" fmla="*/ 55 w 1351"/>
                <a:gd name="T65" fmla="*/ 946 h 1351"/>
                <a:gd name="T66" fmla="*/ 89 w 1351"/>
                <a:gd name="T67" fmla="*/ 1013 h 1351"/>
                <a:gd name="T68" fmla="*/ 129 w 1351"/>
                <a:gd name="T69" fmla="*/ 1074 h 1351"/>
                <a:gd name="T70" fmla="*/ 176 w 1351"/>
                <a:gd name="T71" fmla="*/ 1131 h 1351"/>
                <a:gd name="T72" fmla="*/ 228 w 1351"/>
                <a:gd name="T73" fmla="*/ 1184 h 1351"/>
                <a:gd name="T74" fmla="*/ 287 w 1351"/>
                <a:gd name="T75" fmla="*/ 1230 h 1351"/>
                <a:gd name="T76" fmla="*/ 347 w 1351"/>
                <a:gd name="T77" fmla="*/ 1268 h 1351"/>
                <a:gd name="T78" fmla="*/ 416 w 1351"/>
                <a:gd name="T79" fmla="*/ 1300 h 1351"/>
                <a:gd name="T80" fmla="*/ 484 w 1351"/>
                <a:gd name="T81" fmla="*/ 1325 h 1351"/>
                <a:gd name="T82" fmla="*/ 557 w 1351"/>
                <a:gd name="T83" fmla="*/ 1342 h 1351"/>
                <a:gd name="T84" fmla="*/ 631 w 1351"/>
                <a:gd name="T85" fmla="*/ 1351 h 1351"/>
                <a:gd name="T86" fmla="*/ 703 w 1351"/>
                <a:gd name="T87" fmla="*/ 1351 h 1351"/>
                <a:gd name="T88" fmla="*/ 777 w 1351"/>
                <a:gd name="T89" fmla="*/ 1344 h 1351"/>
                <a:gd name="T90" fmla="*/ 849 w 1351"/>
                <a:gd name="T91" fmla="*/ 1328 h 1351"/>
                <a:gd name="T92" fmla="*/ 920 w 1351"/>
                <a:gd name="T93" fmla="*/ 1306 h 1351"/>
                <a:gd name="T94" fmla="*/ 986 w 1351"/>
                <a:gd name="T95" fmla="*/ 1275 h 1351"/>
                <a:gd name="T96" fmla="*/ 1051 w 1351"/>
                <a:gd name="T97" fmla="*/ 1237 h 1351"/>
                <a:gd name="T98" fmla="*/ 1110 w 1351"/>
                <a:gd name="T99" fmla="*/ 1194 h 1351"/>
                <a:gd name="T100" fmla="*/ 1163 w 1351"/>
                <a:gd name="T101" fmla="*/ 1142 h 1351"/>
                <a:gd name="T102" fmla="*/ 1211 w 1351"/>
                <a:gd name="T103" fmla="*/ 1087 h 1351"/>
                <a:gd name="T104" fmla="*/ 1252 w 1351"/>
                <a:gd name="T105" fmla="*/ 1026 h 1351"/>
                <a:gd name="T106" fmla="*/ 1287 w 1351"/>
                <a:gd name="T107" fmla="*/ 960 h 1351"/>
                <a:gd name="T108" fmla="*/ 1315 w 1351"/>
                <a:gd name="T109" fmla="*/ 891 h 1351"/>
                <a:gd name="T110" fmla="*/ 1334 w 1351"/>
                <a:gd name="T111" fmla="*/ 821 h 1351"/>
                <a:gd name="T112" fmla="*/ 1347 w 1351"/>
                <a:gd name="T113" fmla="*/ 747 h 1351"/>
                <a:gd name="T114" fmla="*/ 1351 w 1351"/>
                <a:gd name="T115" fmla="*/ 677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51" h="1351">
                  <a:moveTo>
                    <a:pt x="1351" y="677"/>
                  </a:moveTo>
                  <a:lnTo>
                    <a:pt x="1349" y="639"/>
                  </a:lnTo>
                  <a:lnTo>
                    <a:pt x="1346" y="602"/>
                  </a:lnTo>
                  <a:lnTo>
                    <a:pt x="1342" y="564"/>
                  </a:lnTo>
                  <a:lnTo>
                    <a:pt x="1334" y="528"/>
                  </a:lnTo>
                  <a:lnTo>
                    <a:pt x="1325" y="494"/>
                  </a:lnTo>
                  <a:lnTo>
                    <a:pt x="1313" y="458"/>
                  </a:lnTo>
                  <a:lnTo>
                    <a:pt x="1302" y="424"/>
                  </a:lnTo>
                  <a:lnTo>
                    <a:pt x="1287" y="390"/>
                  </a:lnTo>
                  <a:lnTo>
                    <a:pt x="1269" y="355"/>
                  </a:lnTo>
                  <a:lnTo>
                    <a:pt x="1250" y="325"/>
                  </a:lnTo>
                  <a:lnTo>
                    <a:pt x="1231" y="293"/>
                  </a:lnTo>
                  <a:lnTo>
                    <a:pt x="1211" y="264"/>
                  </a:lnTo>
                  <a:lnTo>
                    <a:pt x="1186" y="236"/>
                  </a:lnTo>
                  <a:lnTo>
                    <a:pt x="1161" y="207"/>
                  </a:lnTo>
                  <a:lnTo>
                    <a:pt x="1135" y="180"/>
                  </a:lnTo>
                  <a:lnTo>
                    <a:pt x="1108" y="158"/>
                  </a:lnTo>
                  <a:lnTo>
                    <a:pt x="1077" y="133"/>
                  </a:lnTo>
                  <a:lnTo>
                    <a:pt x="1049" y="112"/>
                  </a:lnTo>
                  <a:lnTo>
                    <a:pt x="1017" y="93"/>
                  </a:lnTo>
                  <a:lnTo>
                    <a:pt x="984" y="76"/>
                  </a:lnTo>
                  <a:lnTo>
                    <a:pt x="952" y="59"/>
                  </a:lnTo>
                  <a:lnTo>
                    <a:pt x="918" y="46"/>
                  </a:lnTo>
                  <a:lnTo>
                    <a:pt x="884" y="32"/>
                  </a:lnTo>
                  <a:lnTo>
                    <a:pt x="847" y="23"/>
                  </a:lnTo>
                  <a:lnTo>
                    <a:pt x="811" y="13"/>
                  </a:lnTo>
                  <a:lnTo>
                    <a:pt x="775" y="8"/>
                  </a:lnTo>
                  <a:lnTo>
                    <a:pt x="739" y="2"/>
                  </a:lnTo>
                  <a:lnTo>
                    <a:pt x="701" y="0"/>
                  </a:lnTo>
                  <a:lnTo>
                    <a:pt x="665" y="0"/>
                  </a:lnTo>
                  <a:lnTo>
                    <a:pt x="629" y="2"/>
                  </a:lnTo>
                  <a:lnTo>
                    <a:pt x="591" y="6"/>
                  </a:lnTo>
                  <a:lnTo>
                    <a:pt x="555" y="9"/>
                  </a:lnTo>
                  <a:lnTo>
                    <a:pt x="519" y="17"/>
                  </a:lnTo>
                  <a:lnTo>
                    <a:pt x="482" y="27"/>
                  </a:lnTo>
                  <a:lnTo>
                    <a:pt x="448" y="40"/>
                  </a:lnTo>
                  <a:lnTo>
                    <a:pt x="412" y="53"/>
                  </a:lnTo>
                  <a:lnTo>
                    <a:pt x="380" y="68"/>
                  </a:lnTo>
                  <a:lnTo>
                    <a:pt x="347" y="85"/>
                  </a:lnTo>
                  <a:lnTo>
                    <a:pt x="315" y="104"/>
                  </a:lnTo>
                  <a:lnTo>
                    <a:pt x="285" y="123"/>
                  </a:lnTo>
                  <a:lnTo>
                    <a:pt x="254" y="146"/>
                  </a:lnTo>
                  <a:lnTo>
                    <a:pt x="226" y="169"/>
                  </a:lnTo>
                  <a:lnTo>
                    <a:pt x="199" y="196"/>
                  </a:lnTo>
                  <a:lnTo>
                    <a:pt x="174" y="222"/>
                  </a:lnTo>
                  <a:lnTo>
                    <a:pt x="150" y="249"/>
                  </a:lnTo>
                  <a:lnTo>
                    <a:pt x="127" y="279"/>
                  </a:lnTo>
                  <a:lnTo>
                    <a:pt x="106" y="310"/>
                  </a:lnTo>
                  <a:lnTo>
                    <a:pt x="87" y="340"/>
                  </a:lnTo>
                  <a:lnTo>
                    <a:pt x="70" y="374"/>
                  </a:lnTo>
                  <a:lnTo>
                    <a:pt x="55" y="407"/>
                  </a:lnTo>
                  <a:lnTo>
                    <a:pt x="41" y="441"/>
                  </a:lnTo>
                  <a:lnTo>
                    <a:pt x="28" y="477"/>
                  </a:lnTo>
                  <a:lnTo>
                    <a:pt x="19" y="513"/>
                  </a:lnTo>
                  <a:lnTo>
                    <a:pt x="11" y="547"/>
                  </a:lnTo>
                  <a:lnTo>
                    <a:pt x="5" y="585"/>
                  </a:lnTo>
                  <a:lnTo>
                    <a:pt x="1" y="621"/>
                  </a:lnTo>
                  <a:lnTo>
                    <a:pt x="0" y="659"/>
                  </a:lnTo>
                  <a:lnTo>
                    <a:pt x="0" y="696"/>
                  </a:lnTo>
                  <a:lnTo>
                    <a:pt x="1" y="732"/>
                  </a:lnTo>
                  <a:lnTo>
                    <a:pt x="5" y="770"/>
                  </a:lnTo>
                  <a:lnTo>
                    <a:pt x="11" y="806"/>
                  </a:lnTo>
                  <a:lnTo>
                    <a:pt x="19" y="842"/>
                  </a:lnTo>
                  <a:lnTo>
                    <a:pt x="30" y="878"/>
                  </a:lnTo>
                  <a:lnTo>
                    <a:pt x="41" y="912"/>
                  </a:lnTo>
                  <a:lnTo>
                    <a:pt x="55" y="946"/>
                  </a:lnTo>
                  <a:lnTo>
                    <a:pt x="72" y="981"/>
                  </a:lnTo>
                  <a:lnTo>
                    <a:pt x="89" y="1013"/>
                  </a:lnTo>
                  <a:lnTo>
                    <a:pt x="108" y="1043"/>
                  </a:lnTo>
                  <a:lnTo>
                    <a:pt x="129" y="1074"/>
                  </a:lnTo>
                  <a:lnTo>
                    <a:pt x="152" y="1104"/>
                  </a:lnTo>
                  <a:lnTo>
                    <a:pt x="176" y="1131"/>
                  </a:lnTo>
                  <a:lnTo>
                    <a:pt x="201" y="1157"/>
                  </a:lnTo>
                  <a:lnTo>
                    <a:pt x="228" y="1184"/>
                  </a:lnTo>
                  <a:lnTo>
                    <a:pt x="256" y="1207"/>
                  </a:lnTo>
                  <a:lnTo>
                    <a:pt x="287" y="1230"/>
                  </a:lnTo>
                  <a:lnTo>
                    <a:pt x="317" y="1251"/>
                  </a:lnTo>
                  <a:lnTo>
                    <a:pt x="347" y="1268"/>
                  </a:lnTo>
                  <a:lnTo>
                    <a:pt x="382" y="1285"/>
                  </a:lnTo>
                  <a:lnTo>
                    <a:pt x="416" y="1300"/>
                  </a:lnTo>
                  <a:lnTo>
                    <a:pt x="450" y="1313"/>
                  </a:lnTo>
                  <a:lnTo>
                    <a:pt x="484" y="1325"/>
                  </a:lnTo>
                  <a:lnTo>
                    <a:pt x="520" y="1334"/>
                  </a:lnTo>
                  <a:lnTo>
                    <a:pt x="557" y="1342"/>
                  </a:lnTo>
                  <a:lnTo>
                    <a:pt x="593" y="1347"/>
                  </a:lnTo>
                  <a:lnTo>
                    <a:pt x="631" y="1351"/>
                  </a:lnTo>
                  <a:lnTo>
                    <a:pt x="667" y="1351"/>
                  </a:lnTo>
                  <a:lnTo>
                    <a:pt x="703" y="1351"/>
                  </a:lnTo>
                  <a:lnTo>
                    <a:pt x="741" y="1349"/>
                  </a:lnTo>
                  <a:lnTo>
                    <a:pt x="777" y="1344"/>
                  </a:lnTo>
                  <a:lnTo>
                    <a:pt x="813" y="1338"/>
                  </a:lnTo>
                  <a:lnTo>
                    <a:pt x="849" y="1328"/>
                  </a:lnTo>
                  <a:lnTo>
                    <a:pt x="885" y="1319"/>
                  </a:lnTo>
                  <a:lnTo>
                    <a:pt x="920" y="1306"/>
                  </a:lnTo>
                  <a:lnTo>
                    <a:pt x="954" y="1292"/>
                  </a:lnTo>
                  <a:lnTo>
                    <a:pt x="986" y="1275"/>
                  </a:lnTo>
                  <a:lnTo>
                    <a:pt x="1019" y="1258"/>
                  </a:lnTo>
                  <a:lnTo>
                    <a:pt x="1051" y="1237"/>
                  </a:lnTo>
                  <a:lnTo>
                    <a:pt x="1081" y="1216"/>
                  </a:lnTo>
                  <a:lnTo>
                    <a:pt x="1110" y="1194"/>
                  </a:lnTo>
                  <a:lnTo>
                    <a:pt x="1136" y="1169"/>
                  </a:lnTo>
                  <a:lnTo>
                    <a:pt x="1163" y="1142"/>
                  </a:lnTo>
                  <a:lnTo>
                    <a:pt x="1188" y="1116"/>
                  </a:lnTo>
                  <a:lnTo>
                    <a:pt x="1211" y="1087"/>
                  </a:lnTo>
                  <a:lnTo>
                    <a:pt x="1233" y="1057"/>
                  </a:lnTo>
                  <a:lnTo>
                    <a:pt x="1252" y="1026"/>
                  </a:lnTo>
                  <a:lnTo>
                    <a:pt x="1271" y="994"/>
                  </a:lnTo>
                  <a:lnTo>
                    <a:pt x="1287" y="960"/>
                  </a:lnTo>
                  <a:lnTo>
                    <a:pt x="1302" y="926"/>
                  </a:lnTo>
                  <a:lnTo>
                    <a:pt x="1315" y="891"/>
                  </a:lnTo>
                  <a:lnTo>
                    <a:pt x="1327" y="857"/>
                  </a:lnTo>
                  <a:lnTo>
                    <a:pt x="1334" y="821"/>
                  </a:lnTo>
                  <a:lnTo>
                    <a:pt x="1342" y="785"/>
                  </a:lnTo>
                  <a:lnTo>
                    <a:pt x="1347" y="747"/>
                  </a:lnTo>
                  <a:lnTo>
                    <a:pt x="1349" y="711"/>
                  </a:lnTo>
                  <a:lnTo>
                    <a:pt x="1351" y="677"/>
                  </a:lnTo>
                  <a:lnTo>
                    <a:pt x="1351" y="67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0" name="Freeform 7"/>
            <p:cNvSpPr>
              <a:spLocks/>
            </p:cNvSpPr>
            <p:nvPr/>
          </p:nvSpPr>
          <p:spPr bwMode="gray">
            <a:xfrm>
              <a:off x="3921" y="918"/>
              <a:ext cx="378" cy="740"/>
            </a:xfrm>
            <a:custGeom>
              <a:avLst/>
              <a:gdLst>
                <a:gd name="T0" fmla="*/ 726 w 757"/>
                <a:gd name="T1" fmla="*/ 1361 h 1481"/>
                <a:gd name="T2" fmla="*/ 652 w 757"/>
                <a:gd name="T3" fmla="*/ 1355 h 1481"/>
                <a:gd name="T4" fmla="*/ 580 w 757"/>
                <a:gd name="T5" fmla="*/ 1340 h 1481"/>
                <a:gd name="T6" fmla="*/ 511 w 757"/>
                <a:gd name="T7" fmla="*/ 1317 h 1481"/>
                <a:gd name="T8" fmla="*/ 445 w 757"/>
                <a:gd name="T9" fmla="*/ 1285 h 1481"/>
                <a:gd name="T10" fmla="*/ 382 w 757"/>
                <a:gd name="T11" fmla="*/ 1247 h 1481"/>
                <a:gd name="T12" fmla="*/ 323 w 757"/>
                <a:gd name="T13" fmla="*/ 1200 h 1481"/>
                <a:gd name="T14" fmla="*/ 274 w 757"/>
                <a:gd name="T15" fmla="*/ 1148 h 1481"/>
                <a:gd name="T16" fmla="*/ 228 w 757"/>
                <a:gd name="T17" fmla="*/ 1089 h 1481"/>
                <a:gd name="T18" fmla="*/ 190 w 757"/>
                <a:gd name="T19" fmla="*/ 1027 h 1481"/>
                <a:gd name="T20" fmla="*/ 160 w 757"/>
                <a:gd name="T21" fmla="*/ 960 h 1481"/>
                <a:gd name="T22" fmla="*/ 139 w 757"/>
                <a:gd name="T23" fmla="*/ 890 h 1481"/>
                <a:gd name="T24" fmla="*/ 126 w 757"/>
                <a:gd name="T25" fmla="*/ 816 h 1481"/>
                <a:gd name="T26" fmla="*/ 120 w 757"/>
                <a:gd name="T27" fmla="*/ 743 h 1481"/>
                <a:gd name="T28" fmla="*/ 126 w 757"/>
                <a:gd name="T29" fmla="*/ 669 h 1481"/>
                <a:gd name="T30" fmla="*/ 137 w 757"/>
                <a:gd name="T31" fmla="*/ 597 h 1481"/>
                <a:gd name="T32" fmla="*/ 158 w 757"/>
                <a:gd name="T33" fmla="*/ 527 h 1481"/>
                <a:gd name="T34" fmla="*/ 186 w 757"/>
                <a:gd name="T35" fmla="*/ 460 h 1481"/>
                <a:gd name="T36" fmla="*/ 224 w 757"/>
                <a:gd name="T37" fmla="*/ 396 h 1481"/>
                <a:gd name="T38" fmla="*/ 268 w 757"/>
                <a:gd name="T39" fmla="*/ 337 h 1481"/>
                <a:gd name="T40" fmla="*/ 319 w 757"/>
                <a:gd name="T41" fmla="*/ 283 h 1481"/>
                <a:gd name="T42" fmla="*/ 377 w 757"/>
                <a:gd name="T43" fmla="*/ 236 h 1481"/>
                <a:gd name="T44" fmla="*/ 439 w 757"/>
                <a:gd name="T45" fmla="*/ 198 h 1481"/>
                <a:gd name="T46" fmla="*/ 506 w 757"/>
                <a:gd name="T47" fmla="*/ 166 h 1481"/>
                <a:gd name="T48" fmla="*/ 574 w 757"/>
                <a:gd name="T49" fmla="*/ 141 h 1481"/>
                <a:gd name="T50" fmla="*/ 646 w 757"/>
                <a:gd name="T51" fmla="*/ 126 h 1481"/>
                <a:gd name="T52" fmla="*/ 721 w 757"/>
                <a:gd name="T53" fmla="*/ 118 h 1481"/>
                <a:gd name="T54" fmla="*/ 757 w 757"/>
                <a:gd name="T55" fmla="*/ 0 h 1481"/>
                <a:gd name="T56" fmla="*/ 677 w 757"/>
                <a:gd name="T57" fmla="*/ 2 h 1481"/>
                <a:gd name="T58" fmla="*/ 597 w 757"/>
                <a:gd name="T59" fmla="*/ 14 h 1481"/>
                <a:gd name="T60" fmla="*/ 519 w 757"/>
                <a:gd name="T61" fmla="*/ 33 h 1481"/>
                <a:gd name="T62" fmla="*/ 443 w 757"/>
                <a:gd name="T63" fmla="*/ 61 h 1481"/>
                <a:gd name="T64" fmla="*/ 373 w 757"/>
                <a:gd name="T65" fmla="*/ 97 h 1481"/>
                <a:gd name="T66" fmla="*/ 304 w 757"/>
                <a:gd name="T67" fmla="*/ 141 h 1481"/>
                <a:gd name="T68" fmla="*/ 243 w 757"/>
                <a:gd name="T69" fmla="*/ 192 h 1481"/>
                <a:gd name="T70" fmla="*/ 186 w 757"/>
                <a:gd name="T71" fmla="*/ 249 h 1481"/>
                <a:gd name="T72" fmla="*/ 135 w 757"/>
                <a:gd name="T73" fmla="*/ 312 h 1481"/>
                <a:gd name="T74" fmla="*/ 93 w 757"/>
                <a:gd name="T75" fmla="*/ 380 h 1481"/>
                <a:gd name="T76" fmla="*/ 59 w 757"/>
                <a:gd name="T77" fmla="*/ 453 h 1481"/>
                <a:gd name="T78" fmla="*/ 31 w 757"/>
                <a:gd name="T79" fmla="*/ 529 h 1481"/>
                <a:gd name="T80" fmla="*/ 11 w 757"/>
                <a:gd name="T81" fmla="*/ 607 h 1481"/>
                <a:gd name="T82" fmla="*/ 2 w 757"/>
                <a:gd name="T83" fmla="*/ 686 h 1481"/>
                <a:gd name="T84" fmla="*/ 0 w 757"/>
                <a:gd name="T85" fmla="*/ 766 h 1481"/>
                <a:gd name="T86" fmla="*/ 8 w 757"/>
                <a:gd name="T87" fmla="*/ 846 h 1481"/>
                <a:gd name="T88" fmla="*/ 23 w 757"/>
                <a:gd name="T89" fmla="*/ 926 h 1481"/>
                <a:gd name="T90" fmla="*/ 48 w 757"/>
                <a:gd name="T91" fmla="*/ 1002 h 1481"/>
                <a:gd name="T92" fmla="*/ 82 w 757"/>
                <a:gd name="T93" fmla="*/ 1076 h 1481"/>
                <a:gd name="T94" fmla="*/ 122 w 757"/>
                <a:gd name="T95" fmla="*/ 1144 h 1481"/>
                <a:gd name="T96" fmla="*/ 167 w 757"/>
                <a:gd name="T97" fmla="*/ 1209 h 1481"/>
                <a:gd name="T98" fmla="*/ 223 w 757"/>
                <a:gd name="T99" fmla="*/ 1270 h 1481"/>
                <a:gd name="T100" fmla="*/ 283 w 757"/>
                <a:gd name="T101" fmla="*/ 1323 h 1481"/>
                <a:gd name="T102" fmla="*/ 348 w 757"/>
                <a:gd name="T103" fmla="*/ 1369 h 1481"/>
                <a:gd name="T104" fmla="*/ 420 w 757"/>
                <a:gd name="T105" fmla="*/ 1407 h 1481"/>
                <a:gd name="T106" fmla="*/ 492 w 757"/>
                <a:gd name="T107" fmla="*/ 1439 h 1481"/>
                <a:gd name="T108" fmla="*/ 572 w 757"/>
                <a:gd name="T109" fmla="*/ 1462 h 1481"/>
                <a:gd name="T110" fmla="*/ 650 w 757"/>
                <a:gd name="T111" fmla="*/ 1475 h 1481"/>
                <a:gd name="T112" fmla="*/ 730 w 757"/>
                <a:gd name="T113" fmla="*/ 1481 h 1481"/>
                <a:gd name="T114" fmla="*/ 757 w 757"/>
                <a:gd name="T115" fmla="*/ 136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7" h="1481">
                  <a:moveTo>
                    <a:pt x="757" y="1361"/>
                  </a:moveTo>
                  <a:lnTo>
                    <a:pt x="726" y="1361"/>
                  </a:lnTo>
                  <a:lnTo>
                    <a:pt x="690" y="1359"/>
                  </a:lnTo>
                  <a:lnTo>
                    <a:pt x="652" y="1355"/>
                  </a:lnTo>
                  <a:lnTo>
                    <a:pt x="616" y="1350"/>
                  </a:lnTo>
                  <a:lnTo>
                    <a:pt x="580" y="1340"/>
                  </a:lnTo>
                  <a:lnTo>
                    <a:pt x="546" y="1331"/>
                  </a:lnTo>
                  <a:lnTo>
                    <a:pt x="511" y="1317"/>
                  </a:lnTo>
                  <a:lnTo>
                    <a:pt x="477" y="1302"/>
                  </a:lnTo>
                  <a:lnTo>
                    <a:pt x="445" y="1285"/>
                  </a:lnTo>
                  <a:lnTo>
                    <a:pt x="413" y="1266"/>
                  </a:lnTo>
                  <a:lnTo>
                    <a:pt x="382" y="1247"/>
                  </a:lnTo>
                  <a:lnTo>
                    <a:pt x="352" y="1224"/>
                  </a:lnTo>
                  <a:lnTo>
                    <a:pt x="323" y="1200"/>
                  </a:lnTo>
                  <a:lnTo>
                    <a:pt x="297" y="1175"/>
                  </a:lnTo>
                  <a:lnTo>
                    <a:pt x="274" y="1148"/>
                  </a:lnTo>
                  <a:lnTo>
                    <a:pt x="249" y="1120"/>
                  </a:lnTo>
                  <a:lnTo>
                    <a:pt x="228" y="1089"/>
                  </a:lnTo>
                  <a:lnTo>
                    <a:pt x="209" y="1059"/>
                  </a:lnTo>
                  <a:lnTo>
                    <a:pt x="190" y="1027"/>
                  </a:lnTo>
                  <a:lnTo>
                    <a:pt x="175" y="992"/>
                  </a:lnTo>
                  <a:lnTo>
                    <a:pt x="160" y="960"/>
                  </a:lnTo>
                  <a:lnTo>
                    <a:pt x="148" y="924"/>
                  </a:lnTo>
                  <a:lnTo>
                    <a:pt x="139" y="890"/>
                  </a:lnTo>
                  <a:lnTo>
                    <a:pt x="131" y="854"/>
                  </a:lnTo>
                  <a:lnTo>
                    <a:pt x="126" y="816"/>
                  </a:lnTo>
                  <a:lnTo>
                    <a:pt x="122" y="780"/>
                  </a:lnTo>
                  <a:lnTo>
                    <a:pt x="120" y="743"/>
                  </a:lnTo>
                  <a:lnTo>
                    <a:pt x="122" y="707"/>
                  </a:lnTo>
                  <a:lnTo>
                    <a:pt x="126" y="669"/>
                  </a:lnTo>
                  <a:lnTo>
                    <a:pt x="129" y="633"/>
                  </a:lnTo>
                  <a:lnTo>
                    <a:pt x="137" y="597"/>
                  </a:lnTo>
                  <a:lnTo>
                    <a:pt x="146" y="561"/>
                  </a:lnTo>
                  <a:lnTo>
                    <a:pt x="158" y="527"/>
                  </a:lnTo>
                  <a:lnTo>
                    <a:pt x="171" y="493"/>
                  </a:lnTo>
                  <a:lnTo>
                    <a:pt x="186" y="460"/>
                  </a:lnTo>
                  <a:lnTo>
                    <a:pt x="205" y="426"/>
                  </a:lnTo>
                  <a:lnTo>
                    <a:pt x="224" y="396"/>
                  </a:lnTo>
                  <a:lnTo>
                    <a:pt x="245" y="365"/>
                  </a:lnTo>
                  <a:lnTo>
                    <a:pt x="268" y="337"/>
                  </a:lnTo>
                  <a:lnTo>
                    <a:pt x="293" y="310"/>
                  </a:lnTo>
                  <a:lnTo>
                    <a:pt x="319" y="283"/>
                  </a:lnTo>
                  <a:lnTo>
                    <a:pt x="348" y="259"/>
                  </a:lnTo>
                  <a:lnTo>
                    <a:pt x="377" y="236"/>
                  </a:lnTo>
                  <a:lnTo>
                    <a:pt x="407" y="217"/>
                  </a:lnTo>
                  <a:lnTo>
                    <a:pt x="439" y="198"/>
                  </a:lnTo>
                  <a:lnTo>
                    <a:pt x="472" y="181"/>
                  </a:lnTo>
                  <a:lnTo>
                    <a:pt x="506" y="166"/>
                  </a:lnTo>
                  <a:lnTo>
                    <a:pt x="540" y="152"/>
                  </a:lnTo>
                  <a:lnTo>
                    <a:pt x="574" y="141"/>
                  </a:lnTo>
                  <a:lnTo>
                    <a:pt x="610" y="133"/>
                  </a:lnTo>
                  <a:lnTo>
                    <a:pt x="646" y="126"/>
                  </a:lnTo>
                  <a:lnTo>
                    <a:pt x="684" y="122"/>
                  </a:lnTo>
                  <a:lnTo>
                    <a:pt x="721" y="118"/>
                  </a:lnTo>
                  <a:lnTo>
                    <a:pt x="757" y="118"/>
                  </a:lnTo>
                  <a:lnTo>
                    <a:pt x="757" y="0"/>
                  </a:lnTo>
                  <a:lnTo>
                    <a:pt x="717" y="0"/>
                  </a:lnTo>
                  <a:lnTo>
                    <a:pt x="677" y="2"/>
                  </a:lnTo>
                  <a:lnTo>
                    <a:pt x="637" y="6"/>
                  </a:lnTo>
                  <a:lnTo>
                    <a:pt x="597" y="14"/>
                  </a:lnTo>
                  <a:lnTo>
                    <a:pt x="557" y="23"/>
                  </a:lnTo>
                  <a:lnTo>
                    <a:pt x="519" y="33"/>
                  </a:lnTo>
                  <a:lnTo>
                    <a:pt x="481" y="46"/>
                  </a:lnTo>
                  <a:lnTo>
                    <a:pt x="443" y="61"/>
                  </a:lnTo>
                  <a:lnTo>
                    <a:pt x="407" y="78"/>
                  </a:lnTo>
                  <a:lnTo>
                    <a:pt x="373" y="97"/>
                  </a:lnTo>
                  <a:lnTo>
                    <a:pt x="338" y="118"/>
                  </a:lnTo>
                  <a:lnTo>
                    <a:pt x="304" y="141"/>
                  </a:lnTo>
                  <a:lnTo>
                    <a:pt x="272" y="166"/>
                  </a:lnTo>
                  <a:lnTo>
                    <a:pt x="243" y="192"/>
                  </a:lnTo>
                  <a:lnTo>
                    <a:pt x="213" y="221"/>
                  </a:lnTo>
                  <a:lnTo>
                    <a:pt x="186" y="249"/>
                  </a:lnTo>
                  <a:lnTo>
                    <a:pt x="160" y="280"/>
                  </a:lnTo>
                  <a:lnTo>
                    <a:pt x="135" y="312"/>
                  </a:lnTo>
                  <a:lnTo>
                    <a:pt x="114" y="346"/>
                  </a:lnTo>
                  <a:lnTo>
                    <a:pt x="93" y="380"/>
                  </a:lnTo>
                  <a:lnTo>
                    <a:pt x="74" y="417"/>
                  </a:lnTo>
                  <a:lnTo>
                    <a:pt x="59" y="453"/>
                  </a:lnTo>
                  <a:lnTo>
                    <a:pt x="44" y="491"/>
                  </a:lnTo>
                  <a:lnTo>
                    <a:pt x="31" y="529"/>
                  </a:lnTo>
                  <a:lnTo>
                    <a:pt x="21" y="569"/>
                  </a:lnTo>
                  <a:lnTo>
                    <a:pt x="11" y="607"/>
                  </a:lnTo>
                  <a:lnTo>
                    <a:pt x="6" y="647"/>
                  </a:lnTo>
                  <a:lnTo>
                    <a:pt x="2" y="686"/>
                  </a:lnTo>
                  <a:lnTo>
                    <a:pt x="0" y="726"/>
                  </a:lnTo>
                  <a:lnTo>
                    <a:pt x="0" y="766"/>
                  </a:lnTo>
                  <a:lnTo>
                    <a:pt x="4" y="806"/>
                  </a:lnTo>
                  <a:lnTo>
                    <a:pt x="8" y="846"/>
                  </a:lnTo>
                  <a:lnTo>
                    <a:pt x="15" y="886"/>
                  </a:lnTo>
                  <a:lnTo>
                    <a:pt x="23" y="926"/>
                  </a:lnTo>
                  <a:lnTo>
                    <a:pt x="34" y="964"/>
                  </a:lnTo>
                  <a:lnTo>
                    <a:pt x="48" y="1002"/>
                  </a:lnTo>
                  <a:lnTo>
                    <a:pt x="63" y="1040"/>
                  </a:lnTo>
                  <a:lnTo>
                    <a:pt x="82" y="1076"/>
                  </a:lnTo>
                  <a:lnTo>
                    <a:pt x="101" y="1110"/>
                  </a:lnTo>
                  <a:lnTo>
                    <a:pt x="122" y="1144"/>
                  </a:lnTo>
                  <a:lnTo>
                    <a:pt x="143" y="1179"/>
                  </a:lnTo>
                  <a:lnTo>
                    <a:pt x="167" y="1209"/>
                  </a:lnTo>
                  <a:lnTo>
                    <a:pt x="194" y="1240"/>
                  </a:lnTo>
                  <a:lnTo>
                    <a:pt x="223" y="1270"/>
                  </a:lnTo>
                  <a:lnTo>
                    <a:pt x="253" y="1297"/>
                  </a:lnTo>
                  <a:lnTo>
                    <a:pt x="283" y="1323"/>
                  </a:lnTo>
                  <a:lnTo>
                    <a:pt x="316" y="1346"/>
                  </a:lnTo>
                  <a:lnTo>
                    <a:pt x="348" y="1369"/>
                  </a:lnTo>
                  <a:lnTo>
                    <a:pt x="384" y="1388"/>
                  </a:lnTo>
                  <a:lnTo>
                    <a:pt x="420" y="1407"/>
                  </a:lnTo>
                  <a:lnTo>
                    <a:pt x="456" y="1424"/>
                  </a:lnTo>
                  <a:lnTo>
                    <a:pt x="492" y="1439"/>
                  </a:lnTo>
                  <a:lnTo>
                    <a:pt x="532" y="1451"/>
                  </a:lnTo>
                  <a:lnTo>
                    <a:pt x="572" y="1462"/>
                  </a:lnTo>
                  <a:lnTo>
                    <a:pt x="610" y="1470"/>
                  </a:lnTo>
                  <a:lnTo>
                    <a:pt x="650" y="1475"/>
                  </a:lnTo>
                  <a:lnTo>
                    <a:pt x="690" y="1479"/>
                  </a:lnTo>
                  <a:lnTo>
                    <a:pt x="730" y="1481"/>
                  </a:lnTo>
                  <a:lnTo>
                    <a:pt x="757" y="1481"/>
                  </a:lnTo>
                  <a:lnTo>
                    <a:pt x="757" y="1361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1" name="Freeform 8"/>
            <p:cNvSpPr>
              <a:spLocks/>
            </p:cNvSpPr>
            <p:nvPr/>
          </p:nvSpPr>
          <p:spPr bwMode="gray">
            <a:xfrm>
              <a:off x="4288" y="917"/>
              <a:ext cx="378" cy="741"/>
            </a:xfrm>
            <a:custGeom>
              <a:avLst/>
              <a:gdLst>
                <a:gd name="T0" fmla="*/ 30 w 757"/>
                <a:gd name="T1" fmla="*/ 1363 h 1483"/>
                <a:gd name="T2" fmla="*/ 104 w 757"/>
                <a:gd name="T3" fmla="*/ 1356 h 1483"/>
                <a:gd name="T4" fmla="*/ 175 w 757"/>
                <a:gd name="T5" fmla="*/ 1342 h 1483"/>
                <a:gd name="T6" fmla="*/ 245 w 757"/>
                <a:gd name="T7" fmla="*/ 1318 h 1483"/>
                <a:gd name="T8" fmla="*/ 312 w 757"/>
                <a:gd name="T9" fmla="*/ 1287 h 1483"/>
                <a:gd name="T10" fmla="*/ 374 w 757"/>
                <a:gd name="T11" fmla="*/ 1247 h 1483"/>
                <a:gd name="T12" fmla="*/ 431 w 757"/>
                <a:gd name="T13" fmla="*/ 1202 h 1483"/>
                <a:gd name="T14" fmla="*/ 483 w 757"/>
                <a:gd name="T15" fmla="*/ 1148 h 1483"/>
                <a:gd name="T16" fmla="*/ 528 w 757"/>
                <a:gd name="T17" fmla="*/ 1091 h 1483"/>
                <a:gd name="T18" fmla="*/ 566 w 757"/>
                <a:gd name="T19" fmla="*/ 1029 h 1483"/>
                <a:gd name="T20" fmla="*/ 597 w 757"/>
                <a:gd name="T21" fmla="*/ 960 h 1483"/>
                <a:gd name="T22" fmla="*/ 618 w 757"/>
                <a:gd name="T23" fmla="*/ 890 h 1483"/>
                <a:gd name="T24" fmla="*/ 631 w 757"/>
                <a:gd name="T25" fmla="*/ 818 h 1483"/>
                <a:gd name="T26" fmla="*/ 637 w 757"/>
                <a:gd name="T27" fmla="*/ 745 h 1483"/>
                <a:gd name="T28" fmla="*/ 631 w 757"/>
                <a:gd name="T29" fmla="*/ 671 h 1483"/>
                <a:gd name="T30" fmla="*/ 620 w 757"/>
                <a:gd name="T31" fmla="*/ 597 h 1483"/>
                <a:gd name="T32" fmla="*/ 599 w 757"/>
                <a:gd name="T33" fmla="*/ 529 h 1483"/>
                <a:gd name="T34" fmla="*/ 568 w 757"/>
                <a:gd name="T35" fmla="*/ 460 h 1483"/>
                <a:gd name="T36" fmla="*/ 532 w 757"/>
                <a:gd name="T37" fmla="*/ 396 h 1483"/>
                <a:gd name="T38" fmla="*/ 487 w 757"/>
                <a:gd name="T39" fmla="*/ 339 h 1483"/>
                <a:gd name="T40" fmla="*/ 435 w 757"/>
                <a:gd name="T41" fmla="*/ 285 h 1483"/>
                <a:gd name="T42" fmla="*/ 380 w 757"/>
                <a:gd name="T43" fmla="*/ 238 h 1483"/>
                <a:gd name="T44" fmla="*/ 317 w 757"/>
                <a:gd name="T45" fmla="*/ 198 h 1483"/>
                <a:gd name="T46" fmla="*/ 251 w 757"/>
                <a:gd name="T47" fmla="*/ 168 h 1483"/>
                <a:gd name="T48" fmla="*/ 182 w 757"/>
                <a:gd name="T49" fmla="*/ 143 h 1483"/>
                <a:gd name="T50" fmla="*/ 110 w 757"/>
                <a:gd name="T51" fmla="*/ 128 h 1483"/>
                <a:gd name="T52" fmla="*/ 36 w 757"/>
                <a:gd name="T53" fmla="*/ 120 h 1483"/>
                <a:gd name="T54" fmla="*/ 0 w 757"/>
                <a:gd name="T55" fmla="*/ 0 h 1483"/>
                <a:gd name="T56" fmla="*/ 80 w 757"/>
                <a:gd name="T57" fmla="*/ 4 h 1483"/>
                <a:gd name="T58" fmla="*/ 160 w 757"/>
                <a:gd name="T59" fmla="*/ 14 h 1483"/>
                <a:gd name="T60" fmla="*/ 238 w 757"/>
                <a:gd name="T61" fmla="*/ 35 h 1483"/>
                <a:gd name="T62" fmla="*/ 314 w 757"/>
                <a:gd name="T63" fmla="*/ 63 h 1483"/>
                <a:gd name="T64" fmla="*/ 384 w 757"/>
                <a:gd name="T65" fmla="*/ 99 h 1483"/>
                <a:gd name="T66" fmla="*/ 452 w 757"/>
                <a:gd name="T67" fmla="*/ 143 h 1483"/>
                <a:gd name="T68" fmla="*/ 513 w 757"/>
                <a:gd name="T69" fmla="*/ 194 h 1483"/>
                <a:gd name="T70" fmla="*/ 570 w 757"/>
                <a:gd name="T71" fmla="*/ 251 h 1483"/>
                <a:gd name="T72" fmla="*/ 620 w 757"/>
                <a:gd name="T73" fmla="*/ 314 h 1483"/>
                <a:gd name="T74" fmla="*/ 663 w 757"/>
                <a:gd name="T75" fmla="*/ 382 h 1483"/>
                <a:gd name="T76" fmla="*/ 698 w 757"/>
                <a:gd name="T77" fmla="*/ 455 h 1483"/>
                <a:gd name="T78" fmla="*/ 726 w 757"/>
                <a:gd name="T79" fmla="*/ 531 h 1483"/>
                <a:gd name="T80" fmla="*/ 743 w 757"/>
                <a:gd name="T81" fmla="*/ 609 h 1483"/>
                <a:gd name="T82" fmla="*/ 755 w 757"/>
                <a:gd name="T83" fmla="*/ 688 h 1483"/>
                <a:gd name="T84" fmla="*/ 757 w 757"/>
                <a:gd name="T85" fmla="*/ 768 h 1483"/>
                <a:gd name="T86" fmla="*/ 749 w 757"/>
                <a:gd name="T87" fmla="*/ 848 h 1483"/>
                <a:gd name="T88" fmla="*/ 734 w 757"/>
                <a:gd name="T89" fmla="*/ 928 h 1483"/>
                <a:gd name="T90" fmla="*/ 709 w 757"/>
                <a:gd name="T91" fmla="*/ 1004 h 1483"/>
                <a:gd name="T92" fmla="*/ 675 w 757"/>
                <a:gd name="T93" fmla="*/ 1076 h 1483"/>
                <a:gd name="T94" fmla="*/ 635 w 757"/>
                <a:gd name="T95" fmla="*/ 1146 h 1483"/>
                <a:gd name="T96" fmla="*/ 587 w 757"/>
                <a:gd name="T97" fmla="*/ 1211 h 1483"/>
                <a:gd name="T98" fmla="*/ 534 w 757"/>
                <a:gd name="T99" fmla="*/ 1270 h 1483"/>
                <a:gd name="T100" fmla="*/ 473 w 757"/>
                <a:gd name="T101" fmla="*/ 1323 h 1483"/>
                <a:gd name="T102" fmla="*/ 409 w 757"/>
                <a:gd name="T103" fmla="*/ 1369 h 1483"/>
                <a:gd name="T104" fmla="*/ 336 w 757"/>
                <a:gd name="T105" fmla="*/ 1409 h 1483"/>
                <a:gd name="T106" fmla="*/ 262 w 757"/>
                <a:gd name="T107" fmla="*/ 1439 h 1483"/>
                <a:gd name="T108" fmla="*/ 186 w 757"/>
                <a:gd name="T109" fmla="*/ 1462 h 1483"/>
                <a:gd name="T110" fmla="*/ 106 w 757"/>
                <a:gd name="T111" fmla="*/ 1477 h 1483"/>
                <a:gd name="T112" fmla="*/ 27 w 757"/>
                <a:gd name="T113" fmla="*/ 1483 h 1483"/>
                <a:gd name="T114" fmla="*/ 0 w 757"/>
                <a:gd name="T115" fmla="*/ 1363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7" h="1483">
                  <a:moveTo>
                    <a:pt x="0" y="1363"/>
                  </a:moveTo>
                  <a:lnTo>
                    <a:pt x="30" y="1363"/>
                  </a:lnTo>
                  <a:lnTo>
                    <a:pt x="66" y="1361"/>
                  </a:lnTo>
                  <a:lnTo>
                    <a:pt x="104" y="1356"/>
                  </a:lnTo>
                  <a:lnTo>
                    <a:pt x="139" y="1350"/>
                  </a:lnTo>
                  <a:lnTo>
                    <a:pt x="175" y="1342"/>
                  </a:lnTo>
                  <a:lnTo>
                    <a:pt x="211" y="1331"/>
                  </a:lnTo>
                  <a:lnTo>
                    <a:pt x="245" y="1318"/>
                  </a:lnTo>
                  <a:lnTo>
                    <a:pt x="279" y="1304"/>
                  </a:lnTo>
                  <a:lnTo>
                    <a:pt x="312" y="1287"/>
                  </a:lnTo>
                  <a:lnTo>
                    <a:pt x="344" y="1268"/>
                  </a:lnTo>
                  <a:lnTo>
                    <a:pt x="374" y="1247"/>
                  </a:lnTo>
                  <a:lnTo>
                    <a:pt x="405" y="1224"/>
                  </a:lnTo>
                  <a:lnTo>
                    <a:pt x="431" y="1202"/>
                  </a:lnTo>
                  <a:lnTo>
                    <a:pt x="458" y="1177"/>
                  </a:lnTo>
                  <a:lnTo>
                    <a:pt x="483" y="1148"/>
                  </a:lnTo>
                  <a:lnTo>
                    <a:pt x="508" y="1120"/>
                  </a:lnTo>
                  <a:lnTo>
                    <a:pt x="528" y="1091"/>
                  </a:lnTo>
                  <a:lnTo>
                    <a:pt x="547" y="1059"/>
                  </a:lnTo>
                  <a:lnTo>
                    <a:pt x="566" y="1029"/>
                  </a:lnTo>
                  <a:lnTo>
                    <a:pt x="582" y="994"/>
                  </a:lnTo>
                  <a:lnTo>
                    <a:pt x="597" y="960"/>
                  </a:lnTo>
                  <a:lnTo>
                    <a:pt x="608" y="926"/>
                  </a:lnTo>
                  <a:lnTo>
                    <a:pt x="618" y="890"/>
                  </a:lnTo>
                  <a:lnTo>
                    <a:pt x="625" y="854"/>
                  </a:lnTo>
                  <a:lnTo>
                    <a:pt x="631" y="818"/>
                  </a:lnTo>
                  <a:lnTo>
                    <a:pt x="635" y="782"/>
                  </a:lnTo>
                  <a:lnTo>
                    <a:pt x="637" y="745"/>
                  </a:lnTo>
                  <a:lnTo>
                    <a:pt x="635" y="707"/>
                  </a:lnTo>
                  <a:lnTo>
                    <a:pt x="631" y="671"/>
                  </a:lnTo>
                  <a:lnTo>
                    <a:pt x="627" y="635"/>
                  </a:lnTo>
                  <a:lnTo>
                    <a:pt x="620" y="597"/>
                  </a:lnTo>
                  <a:lnTo>
                    <a:pt x="610" y="563"/>
                  </a:lnTo>
                  <a:lnTo>
                    <a:pt x="599" y="529"/>
                  </a:lnTo>
                  <a:lnTo>
                    <a:pt x="585" y="495"/>
                  </a:lnTo>
                  <a:lnTo>
                    <a:pt x="568" y="460"/>
                  </a:lnTo>
                  <a:lnTo>
                    <a:pt x="551" y="428"/>
                  </a:lnTo>
                  <a:lnTo>
                    <a:pt x="532" y="396"/>
                  </a:lnTo>
                  <a:lnTo>
                    <a:pt x="511" y="367"/>
                  </a:lnTo>
                  <a:lnTo>
                    <a:pt x="487" y="339"/>
                  </a:lnTo>
                  <a:lnTo>
                    <a:pt x="462" y="312"/>
                  </a:lnTo>
                  <a:lnTo>
                    <a:pt x="435" y="285"/>
                  </a:lnTo>
                  <a:lnTo>
                    <a:pt x="409" y="261"/>
                  </a:lnTo>
                  <a:lnTo>
                    <a:pt x="380" y="238"/>
                  </a:lnTo>
                  <a:lnTo>
                    <a:pt x="350" y="217"/>
                  </a:lnTo>
                  <a:lnTo>
                    <a:pt x="317" y="198"/>
                  </a:lnTo>
                  <a:lnTo>
                    <a:pt x="285" y="183"/>
                  </a:lnTo>
                  <a:lnTo>
                    <a:pt x="251" y="168"/>
                  </a:lnTo>
                  <a:lnTo>
                    <a:pt x="217" y="154"/>
                  </a:lnTo>
                  <a:lnTo>
                    <a:pt x="182" y="143"/>
                  </a:lnTo>
                  <a:lnTo>
                    <a:pt x="146" y="133"/>
                  </a:lnTo>
                  <a:lnTo>
                    <a:pt x="110" y="128"/>
                  </a:lnTo>
                  <a:lnTo>
                    <a:pt x="72" y="122"/>
                  </a:lnTo>
                  <a:lnTo>
                    <a:pt x="36" y="120"/>
                  </a:lnTo>
                  <a:lnTo>
                    <a:pt x="0" y="12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80" y="4"/>
                  </a:lnTo>
                  <a:lnTo>
                    <a:pt x="120" y="8"/>
                  </a:lnTo>
                  <a:lnTo>
                    <a:pt x="160" y="14"/>
                  </a:lnTo>
                  <a:lnTo>
                    <a:pt x="200" y="25"/>
                  </a:lnTo>
                  <a:lnTo>
                    <a:pt x="238" y="35"/>
                  </a:lnTo>
                  <a:lnTo>
                    <a:pt x="276" y="48"/>
                  </a:lnTo>
                  <a:lnTo>
                    <a:pt x="314" y="63"/>
                  </a:lnTo>
                  <a:lnTo>
                    <a:pt x="350" y="80"/>
                  </a:lnTo>
                  <a:lnTo>
                    <a:pt x="384" y="99"/>
                  </a:lnTo>
                  <a:lnTo>
                    <a:pt x="418" y="120"/>
                  </a:lnTo>
                  <a:lnTo>
                    <a:pt x="452" y="143"/>
                  </a:lnTo>
                  <a:lnTo>
                    <a:pt x="485" y="168"/>
                  </a:lnTo>
                  <a:lnTo>
                    <a:pt x="513" y="194"/>
                  </a:lnTo>
                  <a:lnTo>
                    <a:pt x="544" y="221"/>
                  </a:lnTo>
                  <a:lnTo>
                    <a:pt x="570" y="251"/>
                  </a:lnTo>
                  <a:lnTo>
                    <a:pt x="597" y="282"/>
                  </a:lnTo>
                  <a:lnTo>
                    <a:pt x="620" y="314"/>
                  </a:lnTo>
                  <a:lnTo>
                    <a:pt x="643" y="348"/>
                  </a:lnTo>
                  <a:lnTo>
                    <a:pt x="663" y="382"/>
                  </a:lnTo>
                  <a:lnTo>
                    <a:pt x="682" y="419"/>
                  </a:lnTo>
                  <a:lnTo>
                    <a:pt x="698" y="455"/>
                  </a:lnTo>
                  <a:lnTo>
                    <a:pt x="713" y="493"/>
                  </a:lnTo>
                  <a:lnTo>
                    <a:pt x="726" y="531"/>
                  </a:lnTo>
                  <a:lnTo>
                    <a:pt x="736" y="569"/>
                  </a:lnTo>
                  <a:lnTo>
                    <a:pt x="743" y="609"/>
                  </a:lnTo>
                  <a:lnTo>
                    <a:pt x="751" y="649"/>
                  </a:lnTo>
                  <a:lnTo>
                    <a:pt x="755" y="688"/>
                  </a:lnTo>
                  <a:lnTo>
                    <a:pt x="757" y="728"/>
                  </a:lnTo>
                  <a:lnTo>
                    <a:pt x="757" y="768"/>
                  </a:lnTo>
                  <a:lnTo>
                    <a:pt x="753" y="808"/>
                  </a:lnTo>
                  <a:lnTo>
                    <a:pt x="749" y="848"/>
                  </a:lnTo>
                  <a:lnTo>
                    <a:pt x="741" y="888"/>
                  </a:lnTo>
                  <a:lnTo>
                    <a:pt x="734" y="928"/>
                  </a:lnTo>
                  <a:lnTo>
                    <a:pt x="720" y="966"/>
                  </a:lnTo>
                  <a:lnTo>
                    <a:pt x="709" y="1004"/>
                  </a:lnTo>
                  <a:lnTo>
                    <a:pt x="694" y="1040"/>
                  </a:lnTo>
                  <a:lnTo>
                    <a:pt x="675" y="1076"/>
                  </a:lnTo>
                  <a:lnTo>
                    <a:pt x="656" y="1112"/>
                  </a:lnTo>
                  <a:lnTo>
                    <a:pt x="635" y="1146"/>
                  </a:lnTo>
                  <a:lnTo>
                    <a:pt x="612" y="1179"/>
                  </a:lnTo>
                  <a:lnTo>
                    <a:pt x="587" y="1211"/>
                  </a:lnTo>
                  <a:lnTo>
                    <a:pt x="561" y="1242"/>
                  </a:lnTo>
                  <a:lnTo>
                    <a:pt x="534" y="1270"/>
                  </a:lnTo>
                  <a:lnTo>
                    <a:pt x="504" y="1299"/>
                  </a:lnTo>
                  <a:lnTo>
                    <a:pt x="473" y="1323"/>
                  </a:lnTo>
                  <a:lnTo>
                    <a:pt x="441" y="1346"/>
                  </a:lnTo>
                  <a:lnTo>
                    <a:pt x="409" y="1369"/>
                  </a:lnTo>
                  <a:lnTo>
                    <a:pt x="373" y="1390"/>
                  </a:lnTo>
                  <a:lnTo>
                    <a:pt x="336" y="1409"/>
                  </a:lnTo>
                  <a:lnTo>
                    <a:pt x="300" y="1424"/>
                  </a:lnTo>
                  <a:lnTo>
                    <a:pt x="262" y="1439"/>
                  </a:lnTo>
                  <a:lnTo>
                    <a:pt x="224" y="1453"/>
                  </a:lnTo>
                  <a:lnTo>
                    <a:pt x="186" y="1462"/>
                  </a:lnTo>
                  <a:lnTo>
                    <a:pt x="146" y="1470"/>
                  </a:lnTo>
                  <a:lnTo>
                    <a:pt x="106" y="1477"/>
                  </a:lnTo>
                  <a:lnTo>
                    <a:pt x="66" y="1481"/>
                  </a:lnTo>
                  <a:lnTo>
                    <a:pt x="27" y="1483"/>
                  </a:lnTo>
                  <a:lnTo>
                    <a:pt x="0" y="1483"/>
                  </a:lnTo>
                  <a:lnTo>
                    <a:pt x="0" y="1363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2" name="Freeform 9"/>
            <p:cNvSpPr>
              <a:spLocks/>
            </p:cNvSpPr>
            <p:nvPr/>
          </p:nvSpPr>
          <p:spPr bwMode="gray">
            <a:xfrm>
              <a:off x="4179" y="570"/>
              <a:ext cx="229" cy="365"/>
            </a:xfrm>
            <a:custGeom>
              <a:avLst/>
              <a:gdLst>
                <a:gd name="T0" fmla="*/ 230 w 458"/>
                <a:gd name="T1" fmla="*/ 729 h 729"/>
                <a:gd name="T2" fmla="*/ 230 w 458"/>
                <a:gd name="T3" fmla="*/ 144 h 729"/>
                <a:gd name="T4" fmla="*/ 50 w 458"/>
                <a:gd name="T5" fmla="*/ 729 h 729"/>
                <a:gd name="T6" fmla="*/ 0 w 458"/>
                <a:gd name="T7" fmla="*/ 729 h 729"/>
                <a:gd name="T8" fmla="*/ 230 w 458"/>
                <a:gd name="T9" fmla="*/ 0 h 729"/>
                <a:gd name="T10" fmla="*/ 458 w 458"/>
                <a:gd name="T11" fmla="*/ 729 h 729"/>
                <a:gd name="T12" fmla="*/ 230 w 458"/>
                <a:gd name="T13" fmla="*/ 72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729">
                  <a:moveTo>
                    <a:pt x="230" y="729"/>
                  </a:moveTo>
                  <a:lnTo>
                    <a:pt x="230" y="144"/>
                  </a:lnTo>
                  <a:lnTo>
                    <a:pt x="50" y="729"/>
                  </a:lnTo>
                  <a:lnTo>
                    <a:pt x="0" y="729"/>
                  </a:lnTo>
                  <a:lnTo>
                    <a:pt x="230" y="0"/>
                  </a:lnTo>
                  <a:lnTo>
                    <a:pt x="458" y="729"/>
                  </a:lnTo>
                  <a:lnTo>
                    <a:pt x="230" y="729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3" name="Freeform 10"/>
            <p:cNvSpPr>
              <a:spLocks/>
            </p:cNvSpPr>
            <p:nvPr/>
          </p:nvSpPr>
          <p:spPr bwMode="gray">
            <a:xfrm>
              <a:off x="4646" y="1173"/>
              <a:ext cx="365" cy="228"/>
            </a:xfrm>
            <a:custGeom>
              <a:avLst/>
              <a:gdLst>
                <a:gd name="T0" fmla="*/ 0 w 730"/>
                <a:gd name="T1" fmla="*/ 230 h 456"/>
                <a:gd name="T2" fmla="*/ 585 w 730"/>
                <a:gd name="T3" fmla="*/ 230 h 456"/>
                <a:gd name="T4" fmla="*/ 0 w 730"/>
                <a:gd name="T5" fmla="*/ 49 h 456"/>
                <a:gd name="T6" fmla="*/ 0 w 730"/>
                <a:gd name="T7" fmla="*/ 0 h 456"/>
                <a:gd name="T8" fmla="*/ 730 w 730"/>
                <a:gd name="T9" fmla="*/ 230 h 456"/>
                <a:gd name="T10" fmla="*/ 0 w 730"/>
                <a:gd name="T11" fmla="*/ 456 h 456"/>
                <a:gd name="T12" fmla="*/ 0 w 730"/>
                <a:gd name="T13" fmla="*/ 23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456">
                  <a:moveTo>
                    <a:pt x="0" y="230"/>
                  </a:moveTo>
                  <a:lnTo>
                    <a:pt x="585" y="230"/>
                  </a:lnTo>
                  <a:lnTo>
                    <a:pt x="0" y="49"/>
                  </a:lnTo>
                  <a:lnTo>
                    <a:pt x="0" y="0"/>
                  </a:lnTo>
                  <a:lnTo>
                    <a:pt x="730" y="230"/>
                  </a:lnTo>
                  <a:lnTo>
                    <a:pt x="0" y="456"/>
                  </a:lnTo>
                  <a:lnTo>
                    <a:pt x="0" y="23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4" name="Freeform 11"/>
            <p:cNvSpPr>
              <a:spLocks/>
            </p:cNvSpPr>
            <p:nvPr/>
          </p:nvSpPr>
          <p:spPr bwMode="gray">
            <a:xfrm>
              <a:off x="4179" y="1640"/>
              <a:ext cx="229" cy="364"/>
            </a:xfrm>
            <a:custGeom>
              <a:avLst/>
              <a:gdLst>
                <a:gd name="T0" fmla="*/ 228 w 458"/>
                <a:gd name="T1" fmla="*/ 0 h 728"/>
                <a:gd name="T2" fmla="*/ 228 w 458"/>
                <a:gd name="T3" fmla="*/ 585 h 728"/>
                <a:gd name="T4" fmla="*/ 409 w 458"/>
                <a:gd name="T5" fmla="*/ 0 h 728"/>
                <a:gd name="T6" fmla="*/ 458 w 458"/>
                <a:gd name="T7" fmla="*/ 0 h 728"/>
                <a:gd name="T8" fmla="*/ 228 w 458"/>
                <a:gd name="T9" fmla="*/ 728 h 728"/>
                <a:gd name="T10" fmla="*/ 0 w 458"/>
                <a:gd name="T11" fmla="*/ 0 h 728"/>
                <a:gd name="T12" fmla="*/ 228 w 458"/>
                <a:gd name="T13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728">
                  <a:moveTo>
                    <a:pt x="228" y="0"/>
                  </a:moveTo>
                  <a:lnTo>
                    <a:pt x="228" y="585"/>
                  </a:lnTo>
                  <a:lnTo>
                    <a:pt x="409" y="0"/>
                  </a:lnTo>
                  <a:lnTo>
                    <a:pt x="458" y="0"/>
                  </a:lnTo>
                  <a:lnTo>
                    <a:pt x="228" y="728"/>
                  </a:lnTo>
                  <a:lnTo>
                    <a:pt x="0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5" name="Freeform 12"/>
            <p:cNvSpPr>
              <a:spLocks/>
            </p:cNvSpPr>
            <p:nvPr/>
          </p:nvSpPr>
          <p:spPr bwMode="gray">
            <a:xfrm>
              <a:off x="3575" y="1173"/>
              <a:ext cx="365" cy="228"/>
            </a:xfrm>
            <a:custGeom>
              <a:avLst/>
              <a:gdLst>
                <a:gd name="T0" fmla="*/ 730 w 730"/>
                <a:gd name="T1" fmla="*/ 228 h 456"/>
                <a:gd name="T2" fmla="*/ 145 w 730"/>
                <a:gd name="T3" fmla="*/ 228 h 456"/>
                <a:gd name="T4" fmla="*/ 730 w 730"/>
                <a:gd name="T5" fmla="*/ 406 h 456"/>
                <a:gd name="T6" fmla="*/ 730 w 730"/>
                <a:gd name="T7" fmla="*/ 456 h 456"/>
                <a:gd name="T8" fmla="*/ 0 w 730"/>
                <a:gd name="T9" fmla="*/ 228 h 456"/>
                <a:gd name="T10" fmla="*/ 730 w 730"/>
                <a:gd name="T11" fmla="*/ 0 h 456"/>
                <a:gd name="T12" fmla="*/ 730 w 730"/>
                <a:gd name="T13" fmla="*/ 22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456">
                  <a:moveTo>
                    <a:pt x="730" y="228"/>
                  </a:moveTo>
                  <a:lnTo>
                    <a:pt x="145" y="228"/>
                  </a:lnTo>
                  <a:lnTo>
                    <a:pt x="730" y="406"/>
                  </a:lnTo>
                  <a:lnTo>
                    <a:pt x="730" y="456"/>
                  </a:lnTo>
                  <a:lnTo>
                    <a:pt x="0" y="228"/>
                  </a:lnTo>
                  <a:lnTo>
                    <a:pt x="730" y="0"/>
                  </a:lnTo>
                  <a:lnTo>
                    <a:pt x="730" y="228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" name="Freeform 13"/>
            <p:cNvSpPr>
              <a:spLocks/>
            </p:cNvSpPr>
            <p:nvPr/>
          </p:nvSpPr>
          <p:spPr bwMode="gray">
            <a:xfrm>
              <a:off x="3874" y="863"/>
              <a:ext cx="233" cy="233"/>
            </a:xfrm>
            <a:custGeom>
              <a:avLst/>
              <a:gdLst>
                <a:gd name="T0" fmla="*/ 240 w 468"/>
                <a:gd name="T1" fmla="*/ 466 h 466"/>
                <a:gd name="T2" fmla="*/ 0 w 468"/>
                <a:gd name="T3" fmla="*/ 0 h 466"/>
                <a:gd name="T4" fmla="*/ 468 w 468"/>
                <a:gd name="T5" fmla="*/ 239 h 466"/>
                <a:gd name="T6" fmla="*/ 456 w 468"/>
                <a:gd name="T7" fmla="*/ 251 h 466"/>
                <a:gd name="T8" fmla="*/ 36 w 468"/>
                <a:gd name="T9" fmla="*/ 36 h 466"/>
                <a:gd name="T10" fmla="*/ 251 w 468"/>
                <a:gd name="T11" fmla="*/ 454 h 466"/>
                <a:gd name="T12" fmla="*/ 240 w 468"/>
                <a:gd name="T1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466">
                  <a:moveTo>
                    <a:pt x="240" y="466"/>
                  </a:moveTo>
                  <a:lnTo>
                    <a:pt x="0" y="0"/>
                  </a:lnTo>
                  <a:lnTo>
                    <a:pt x="468" y="239"/>
                  </a:lnTo>
                  <a:lnTo>
                    <a:pt x="456" y="251"/>
                  </a:lnTo>
                  <a:lnTo>
                    <a:pt x="36" y="36"/>
                  </a:lnTo>
                  <a:lnTo>
                    <a:pt x="251" y="454"/>
                  </a:lnTo>
                  <a:lnTo>
                    <a:pt x="240" y="466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7" name="Freeform 14"/>
            <p:cNvSpPr>
              <a:spLocks/>
            </p:cNvSpPr>
            <p:nvPr/>
          </p:nvSpPr>
          <p:spPr bwMode="gray">
            <a:xfrm>
              <a:off x="3892" y="882"/>
              <a:ext cx="155" cy="154"/>
            </a:xfrm>
            <a:custGeom>
              <a:avLst/>
              <a:gdLst>
                <a:gd name="T0" fmla="*/ 0 w 312"/>
                <a:gd name="T1" fmla="*/ 11 h 310"/>
                <a:gd name="T2" fmla="*/ 12 w 312"/>
                <a:gd name="T3" fmla="*/ 0 h 310"/>
                <a:gd name="T4" fmla="*/ 312 w 312"/>
                <a:gd name="T5" fmla="*/ 298 h 310"/>
                <a:gd name="T6" fmla="*/ 301 w 312"/>
                <a:gd name="T7" fmla="*/ 310 h 310"/>
                <a:gd name="T8" fmla="*/ 0 w 312"/>
                <a:gd name="T9" fmla="*/ 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0">
                  <a:moveTo>
                    <a:pt x="0" y="11"/>
                  </a:moveTo>
                  <a:lnTo>
                    <a:pt x="12" y="0"/>
                  </a:lnTo>
                  <a:lnTo>
                    <a:pt x="312" y="298"/>
                  </a:lnTo>
                  <a:lnTo>
                    <a:pt x="301" y="31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8" name="Freeform 15"/>
            <p:cNvSpPr>
              <a:spLocks/>
            </p:cNvSpPr>
            <p:nvPr/>
          </p:nvSpPr>
          <p:spPr bwMode="gray">
            <a:xfrm>
              <a:off x="4480" y="863"/>
              <a:ext cx="234" cy="233"/>
            </a:xfrm>
            <a:custGeom>
              <a:avLst/>
              <a:gdLst>
                <a:gd name="T0" fmla="*/ 228 w 468"/>
                <a:gd name="T1" fmla="*/ 466 h 466"/>
                <a:gd name="T2" fmla="*/ 468 w 468"/>
                <a:gd name="T3" fmla="*/ 0 h 466"/>
                <a:gd name="T4" fmla="*/ 0 w 468"/>
                <a:gd name="T5" fmla="*/ 239 h 466"/>
                <a:gd name="T6" fmla="*/ 11 w 468"/>
                <a:gd name="T7" fmla="*/ 251 h 466"/>
                <a:gd name="T8" fmla="*/ 432 w 468"/>
                <a:gd name="T9" fmla="*/ 36 h 466"/>
                <a:gd name="T10" fmla="*/ 215 w 468"/>
                <a:gd name="T11" fmla="*/ 454 h 466"/>
                <a:gd name="T12" fmla="*/ 228 w 468"/>
                <a:gd name="T13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466">
                  <a:moveTo>
                    <a:pt x="228" y="466"/>
                  </a:moveTo>
                  <a:lnTo>
                    <a:pt x="468" y="0"/>
                  </a:lnTo>
                  <a:lnTo>
                    <a:pt x="0" y="239"/>
                  </a:lnTo>
                  <a:lnTo>
                    <a:pt x="11" y="251"/>
                  </a:lnTo>
                  <a:lnTo>
                    <a:pt x="432" y="36"/>
                  </a:lnTo>
                  <a:lnTo>
                    <a:pt x="215" y="454"/>
                  </a:lnTo>
                  <a:lnTo>
                    <a:pt x="228" y="466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9" name="Freeform 16"/>
            <p:cNvSpPr>
              <a:spLocks/>
            </p:cNvSpPr>
            <p:nvPr/>
          </p:nvSpPr>
          <p:spPr bwMode="gray">
            <a:xfrm>
              <a:off x="4540" y="882"/>
              <a:ext cx="156" cy="154"/>
            </a:xfrm>
            <a:custGeom>
              <a:avLst/>
              <a:gdLst>
                <a:gd name="T0" fmla="*/ 312 w 312"/>
                <a:gd name="T1" fmla="*/ 11 h 310"/>
                <a:gd name="T2" fmla="*/ 300 w 312"/>
                <a:gd name="T3" fmla="*/ 0 h 310"/>
                <a:gd name="T4" fmla="*/ 0 w 312"/>
                <a:gd name="T5" fmla="*/ 298 h 310"/>
                <a:gd name="T6" fmla="*/ 11 w 312"/>
                <a:gd name="T7" fmla="*/ 310 h 310"/>
                <a:gd name="T8" fmla="*/ 312 w 312"/>
                <a:gd name="T9" fmla="*/ 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0">
                  <a:moveTo>
                    <a:pt x="312" y="11"/>
                  </a:moveTo>
                  <a:lnTo>
                    <a:pt x="300" y="0"/>
                  </a:lnTo>
                  <a:lnTo>
                    <a:pt x="0" y="298"/>
                  </a:lnTo>
                  <a:lnTo>
                    <a:pt x="11" y="310"/>
                  </a:lnTo>
                  <a:lnTo>
                    <a:pt x="312" y="11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" name="Freeform 17"/>
            <p:cNvSpPr>
              <a:spLocks/>
            </p:cNvSpPr>
            <p:nvPr/>
          </p:nvSpPr>
          <p:spPr bwMode="gray">
            <a:xfrm>
              <a:off x="3874" y="1479"/>
              <a:ext cx="233" cy="233"/>
            </a:xfrm>
            <a:custGeom>
              <a:avLst/>
              <a:gdLst>
                <a:gd name="T0" fmla="*/ 240 w 468"/>
                <a:gd name="T1" fmla="*/ 0 h 465"/>
                <a:gd name="T2" fmla="*/ 0 w 468"/>
                <a:gd name="T3" fmla="*/ 465 h 465"/>
                <a:gd name="T4" fmla="*/ 468 w 468"/>
                <a:gd name="T5" fmla="*/ 226 h 465"/>
                <a:gd name="T6" fmla="*/ 456 w 468"/>
                <a:gd name="T7" fmla="*/ 216 h 465"/>
                <a:gd name="T8" fmla="*/ 36 w 468"/>
                <a:gd name="T9" fmla="*/ 429 h 465"/>
                <a:gd name="T10" fmla="*/ 251 w 468"/>
                <a:gd name="T11" fmla="*/ 11 h 465"/>
                <a:gd name="T12" fmla="*/ 240 w 468"/>
                <a:gd name="T1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465">
                  <a:moveTo>
                    <a:pt x="240" y="0"/>
                  </a:moveTo>
                  <a:lnTo>
                    <a:pt x="0" y="465"/>
                  </a:lnTo>
                  <a:lnTo>
                    <a:pt x="468" y="226"/>
                  </a:lnTo>
                  <a:lnTo>
                    <a:pt x="456" y="216"/>
                  </a:lnTo>
                  <a:lnTo>
                    <a:pt x="36" y="429"/>
                  </a:lnTo>
                  <a:lnTo>
                    <a:pt x="251" y="11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1" name="Freeform 18"/>
            <p:cNvSpPr>
              <a:spLocks/>
            </p:cNvSpPr>
            <p:nvPr/>
          </p:nvSpPr>
          <p:spPr bwMode="gray">
            <a:xfrm>
              <a:off x="3892" y="1539"/>
              <a:ext cx="155" cy="155"/>
            </a:xfrm>
            <a:custGeom>
              <a:avLst/>
              <a:gdLst>
                <a:gd name="T0" fmla="*/ 0 w 312"/>
                <a:gd name="T1" fmla="*/ 299 h 310"/>
                <a:gd name="T2" fmla="*/ 12 w 312"/>
                <a:gd name="T3" fmla="*/ 310 h 310"/>
                <a:gd name="T4" fmla="*/ 312 w 312"/>
                <a:gd name="T5" fmla="*/ 12 h 310"/>
                <a:gd name="T6" fmla="*/ 301 w 312"/>
                <a:gd name="T7" fmla="*/ 0 h 310"/>
                <a:gd name="T8" fmla="*/ 0 w 312"/>
                <a:gd name="T9" fmla="*/ 29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0">
                  <a:moveTo>
                    <a:pt x="0" y="299"/>
                  </a:moveTo>
                  <a:lnTo>
                    <a:pt x="12" y="310"/>
                  </a:lnTo>
                  <a:lnTo>
                    <a:pt x="312" y="12"/>
                  </a:lnTo>
                  <a:lnTo>
                    <a:pt x="301" y="0"/>
                  </a:lnTo>
                  <a:lnTo>
                    <a:pt x="0" y="299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2" name="Freeform 19"/>
            <p:cNvSpPr>
              <a:spLocks/>
            </p:cNvSpPr>
            <p:nvPr/>
          </p:nvSpPr>
          <p:spPr bwMode="gray">
            <a:xfrm>
              <a:off x="4480" y="1479"/>
              <a:ext cx="234" cy="233"/>
            </a:xfrm>
            <a:custGeom>
              <a:avLst/>
              <a:gdLst>
                <a:gd name="T0" fmla="*/ 228 w 468"/>
                <a:gd name="T1" fmla="*/ 0 h 465"/>
                <a:gd name="T2" fmla="*/ 468 w 468"/>
                <a:gd name="T3" fmla="*/ 465 h 465"/>
                <a:gd name="T4" fmla="*/ 0 w 468"/>
                <a:gd name="T5" fmla="*/ 226 h 465"/>
                <a:gd name="T6" fmla="*/ 11 w 468"/>
                <a:gd name="T7" fmla="*/ 216 h 465"/>
                <a:gd name="T8" fmla="*/ 432 w 468"/>
                <a:gd name="T9" fmla="*/ 429 h 465"/>
                <a:gd name="T10" fmla="*/ 215 w 468"/>
                <a:gd name="T11" fmla="*/ 11 h 465"/>
                <a:gd name="T12" fmla="*/ 228 w 468"/>
                <a:gd name="T1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465">
                  <a:moveTo>
                    <a:pt x="228" y="0"/>
                  </a:moveTo>
                  <a:lnTo>
                    <a:pt x="468" y="465"/>
                  </a:lnTo>
                  <a:lnTo>
                    <a:pt x="0" y="226"/>
                  </a:lnTo>
                  <a:lnTo>
                    <a:pt x="11" y="216"/>
                  </a:lnTo>
                  <a:lnTo>
                    <a:pt x="432" y="429"/>
                  </a:lnTo>
                  <a:lnTo>
                    <a:pt x="215" y="11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" name="Freeform 20"/>
            <p:cNvSpPr>
              <a:spLocks/>
            </p:cNvSpPr>
            <p:nvPr/>
          </p:nvSpPr>
          <p:spPr bwMode="gray">
            <a:xfrm>
              <a:off x="4540" y="1539"/>
              <a:ext cx="156" cy="155"/>
            </a:xfrm>
            <a:custGeom>
              <a:avLst/>
              <a:gdLst>
                <a:gd name="T0" fmla="*/ 312 w 312"/>
                <a:gd name="T1" fmla="*/ 299 h 310"/>
                <a:gd name="T2" fmla="*/ 300 w 312"/>
                <a:gd name="T3" fmla="*/ 310 h 310"/>
                <a:gd name="T4" fmla="*/ 0 w 312"/>
                <a:gd name="T5" fmla="*/ 12 h 310"/>
                <a:gd name="T6" fmla="*/ 11 w 312"/>
                <a:gd name="T7" fmla="*/ 0 h 310"/>
                <a:gd name="T8" fmla="*/ 312 w 312"/>
                <a:gd name="T9" fmla="*/ 29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0">
                  <a:moveTo>
                    <a:pt x="312" y="299"/>
                  </a:moveTo>
                  <a:lnTo>
                    <a:pt x="300" y="310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312" y="299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4" name="Freeform 21"/>
            <p:cNvSpPr>
              <a:spLocks/>
            </p:cNvSpPr>
            <p:nvPr/>
          </p:nvSpPr>
          <p:spPr bwMode="gray">
            <a:xfrm>
              <a:off x="4357" y="807"/>
              <a:ext cx="253" cy="123"/>
            </a:xfrm>
            <a:custGeom>
              <a:avLst/>
              <a:gdLst>
                <a:gd name="T0" fmla="*/ 505 w 505"/>
                <a:gd name="T1" fmla="*/ 230 h 245"/>
                <a:gd name="T2" fmla="*/ 469 w 505"/>
                <a:gd name="T3" fmla="*/ 199 h 245"/>
                <a:gd name="T4" fmla="*/ 433 w 505"/>
                <a:gd name="T5" fmla="*/ 173 h 245"/>
                <a:gd name="T6" fmla="*/ 397 w 505"/>
                <a:gd name="T7" fmla="*/ 146 h 245"/>
                <a:gd name="T8" fmla="*/ 357 w 505"/>
                <a:gd name="T9" fmla="*/ 123 h 245"/>
                <a:gd name="T10" fmla="*/ 317 w 505"/>
                <a:gd name="T11" fmla="*/ 101 h 245"/>
                <a:gd name="T12" fmla="*/ 277 w 505"/>
                <a:gd name="T13" fmla="*/ 80 h 245"/>
                <a:gd name="T14" fmla="*/ 235 w 505"/>
                <a:gd name="T15" fmla="*/ 63 h 245"/>
                <a:gd name="T16" fmla="*/ 192 w 505"/>
                <a:gd name="T17" fmla="*/ 47 h 245"/>
                <a:gd name="T18" fmla="*/ 148 w 505"/>
                <a:gd name="T19" fmla="*/ 32 h 245"/>
                <a:gd name="T20" fmla="*/ 104 w 505"/>
                <a:gd name="T21" fmla="*/ 21 h 245"/>
                <a:gd name="T22" fmla="*/ 61 w 505"/>
                <a:gd name="T23" fmla="*/ 11 h 245"/>
                <a:gd name="T24" fmla="*/ 15 w 505"/>
                <a:gd name="T25" fmla="*/ 2 h 245"/>
                <a:gd name="T26" fmla="*/ 0 w 505"/>
                <a:gd name="T27" fmla="*/ 0 h 245"/>
                <a:gd name="T28" fmla="*/ 0 w 505"/>
                <a:gd name="T29" fmla="*/ 36 h 245"/>
                <a:gd name="T30" fmla="*/ 36 w 505"/>
                <a:gd name="T31" fmla="*/ 42 h 245"/>
                <a:gd name="T32" fmla="*/ 80 w 505"/>
                <a:gd name="T33" fmla="*/ 51 h 245"/>
                <a:gd name="T34" fmla="*/ 121 w 505"/>
                <a:gd name="T35" fmla="*/ 61 h 245"/>
                <a:gd name="T36" fmla="*/ 163 w 505"/>
                <a:gd name="T37" fmla="*/ 74 h 245"/>
                <a:gd name="T38" fmla="*/ 205 w 505"/>
                <a:gd name="T39" fmla="*/ 87 h 245"/>
                <a:gd name="T40" fmla="*/ 247 w 505"/>
                <a:gd name="T41" fmla="*/ 104 h 245"/>
                <a:gd name="T42" fmla="*/ 287 w 505"/>
                <a:gd name="T43" fmla="*/ 123 h 245"/>
                <a:gd name="T44" fmla="*/ 325 w 505"/>
                <a:gd name="T45" fmla="*/ 144 h 245"/>
                <a:gd name="T46" fmla="*/ 365 w 505"/>
                <a:gd name="T47" fmla="*/ 167 h 245"/>
                <a:gd name="T48" fmla="*/ 401 w 505"/>
                <a:gd name="T49" fmla="*/ 192 h 245"/>
                <a:gd name="T50" fmla="*/ 437 w 505"/>
                <a:gd name="T51" fmla="*/ 218 h 245"/>
                <a:gd name="T52" fmla="*/ 471 w 505"/>
                <a:gd name="T53" fmla="*/ 245 h 245"/>
                <a:gd name="T54" fmla="*/ 505 w 505"/>
                <a:gd name="T55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5" h="245">
                  <a:moveTo>
                    <a:pt x="505" y="230"/>
                  </a:moveTo>
                  <a:lnTo>
                    <a:pt x="469" y="199"/>
                  </a:lnTo>
                  <a:lnTo>
                    <a:pt x="433" y="173"/>
                  </a:lnTo>
                  <a:lnTo>
                    <a:pt x="397" y="146"/>
                  </a:lnTo>
                  <a:lnTo>
                    <a:pt x="357" y="123"/>
                  </a:lnTo>
                  <a:lnTo>
                    <a:pt x="317" y="101"/>
                  </a:lnTo>
                  <a:lnTo>
                    <a:pt x="277" y="80"/>
                  </a:lnTo>
                  <a:lnTo>
                    <a:pt x="235" y="63"/>
                  </a:lnTo>
                  <a:lnTo>
                    <a:pt x="192" y="47"/>
                  </a:lnTo>
                  <a:lnTo>
                    <a:pt x="148" y="32"/>
                  </a:lnTo>
                  <a:lnTo>
                    <a:pt x="104" y="21"/>
                  </a:lnTo>
                  <a:lnTo>
                    <a:pt x="61" y="11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36"/>
                  </a:lnTo>
                  <a:lnTo>
                    <a:pt x="36" y="42"/>
                  </a:lnTo>
                  <a:lnTo>
                    <a:pt x="80" y="51"/>
                  </a:lnTo>
                  <a:lnTo>
                    <a:pt x="121" y="61"/>
                  </a:lnTo>
                  <a:lnTo>
                    <a:pt x="163" y="74"/>
                  </a:lnTo>
                  <a:lnTo>
                    <a:pt x="205" y="87"/>
                  </a:lnTo>
                  <a:lnTo>
                    <a:pt x="247" y="104"/>
                  </a:lnTo>
                  <a:lnTo>
                    <a:pt x="287" y="123"/>
                  </a:lnTo>
                  <a:lnTo>
                    <a:pt x="325" y="144"/>
                  </a:lnTo>
                  <a:lnTo>
                    <a:pt x="365" y="167"/>
                  </a:lnTo>
                  <a:lnTo>
                    <a:pt x="401" y="192"/>
                  </a:lnTo>
                  <a:lnTo>
                    <a:pt x="437" y="218"/>
                  </a:lnTo>
                  <a:lnTo>
                    <a:pt x="471" y="245"/>
                  </a:lnTo>
                  <a:lnTo>
                    <a:pt x="505" y="23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5" name="Freeform 22"/>
            <p:cNvSpPr>
              <a:spLocks/>
            </p:cNvSpPr>
            <p:nvPr/>
          </p:nvSpPr>
          <p:spPr bwMode="gray">
            <a:xfrm>
              <a:off x="4329" y="739"/>
              <a:ext cx="342" cy="159"/>
            </a:xfrm>
            <a:custGeom>
              <a:avLst/>
              <a:gdLst>
                <a:gd name="T0" fmla="*/ 0 w 684"/>
                <a:gd name="T1" fmla="*/ 0 h 317"/>
                <a:gd name="T2" fmla="*/ 40 w 684"/>
                <a:gd name="T3" fmla="*/ 2 h 317"/>
                <a:gd name="T4" fmla="*/ 87 w 684"/>
                <a:gd name="T5" fmla="*/ 8 h 317"/>
                <a:gd name="T6" fmla="*/ 135 w 684"/>
                <a:gd name="T7" fmla="*/ 17 h 317"/>
                <a:gd name="T8" fmla="*/ 182 w 684"/>
                <a:gd name="T9" fmla="*/ 27 h 317"/>
                <a:gd name="T10" fmla="*/ 230 w 684"/>
                <a:gd name="T11" fmla="*/ 38 h 317"/>
                <a:gd name="T12" fmla="*/ 275 w 684"/>
                <a:gd name="T13" fmla="*/ 53 h 317"/>
                <a:gd name="T14" fmla="*/ 321 w 684"/>
                <a:gd name="T15" fmla="*/ 68 h 317"/>
                <a:gd name="T16" fmla="*/ 365 w 684"/>
                <a:gd name="T17" fmla="*/ 87 h 317"/>
                <a:gd name="T18" fmla="*/ 410 w 684"/>
                <a:gd name="T19" fmla="*/ 106 h 317"/>
                <a:gd name="T20" fmla="*/ 452 w 684"/>
                <a:gd name="T21" fmla="*/ 129 h 317"/>
                <a:gd name="T22" fmla="*/ 494 w 684"/>
                <a:gd name="T23" fmla="*/ 154 h 317"/>
                <a:gd name="T24" fmla="*/ 534 w 684"/>
                <a:gd name="T25" fmla="*/ 179 h 317"/>
                <a:gd name="T26" fmla="*/ 574 w 684"/>
                <a:gd name="T27" fmla="*/ 207 h 317"/>
                <a:gd name="T28" fmla="*/ 614 w 684"/>
                <a:gd name="T29" fmla="*/ 236 h 317"/>
                <a:gd name="T30" fmla="*/ 650 w 684"/>
                <a:gd name="T31" fmla="*/ 268 h 317"/>
                <a:gd name="T32" fmla="*/ 684 w 684"/>
                <a:gd name="T33" fmla="*/ 302 h 317"/>
                <a:gd name="T34" fmla="*/ 654 w 684"/>
                <a:gd name="T35" fmla="*/ 317 h 317"/>
                <a:gd name="T36" fmla="*/ 618 w 684"/>
                <a:gd name="T37" fmla="*/ 285 h 317"/>
                <a:gd name="T38" fmla="*/ 580 w 684"/>
                <a:gd name="T39" fmla="*/ 255 h 317"/>
                <a:gd name="T40" fmla="*/ 541 w 684"/>
                <a:gd name="T41" fmla="*/ 226 h 317"/>
                <a:gd name="T42" fmla="*/ 502 w 684"/>
                <a:gd name="T43" fmla="*/ 200 h 317"/>
                <a:gd name="T44" fmla="*/ 460 w 684"/>
                <a:gd name="T45" fmla="*/ 175 h 317"/>
                <a:gd name="T46" fmla="*/ 416 w 684"/>
                <a:gd name="T47" fmla="*/ 152 h 317"/>
                <a:gd name="T48" fmla="*/ 372 w 684"/>
                <a:gd name="T49" fmla="*/ 131 h 317"/>
                <a:gd name="T50" fmla="*/ 329 w 684"/>
                <a:gd name="T51" fmla="*/ 112 h 317"/>
                <a:gd name="T52" fmla="*/ 285 w 684"/>
                <a:gd name="T53" fmla="*/ 95 h 317"/>
                <a:gd name="T54" fmla="*/ 237 w 684"/>
                <a:gd name="T55" fmla="*/ 80 h 317"/>
                <a:gd name="T56" fmla="*/ 192 w 684"/>
                <a:gd name="T57" fmla="*/ 66 h 317"/>
                <a:gd name="T58" fmla="*/ 144 w 684"/>
                <a:gd name="T59" fmla="*/ 55 h 317"/>
                <a:gd name="T60" fmla="*/ 97 w 684"/>
                <a:gd name="T61" fmla="*/ 46 h 317"/>
                <a:gd name="T62" fmla="*/ 49 w 684"/>
                <a:gd name="T63" fmla="*/ 40 h 317"/>
                <a:gd name="T64" fmla="*/ 11 w 684"/>
                <a:gd name="T65" fmla="*/ 36 h 317"/>
                <a:gd name="T66" fmla="*/ 0 w 684"/>
                <a:gd name="T6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" h="317">
                  <a:moveTo>
                    <a:pt x="0" y="0"/>
                  </a:moveTo>
                  <a:lnTo>
                    <a:pt x="40" y="2"/>
                  </a:lnTo>
                  <a:lnTo>
                    <a:pt x="87" y="8"/>
                  </a:lnTo>
                  <a:lnTo>
                    <a:pt x="135" y="17"/>
                  </a:lnTo>
                  <a:lnTo>
                    <a:pt x="182" y="27"/>
                  </a:lnTo>
                  <a:lnTo>
                    <a:pt x="230" y="38"/>
                  </a:lnTo>
                  <a:lnTo>
                    <a:pt x="275" y="53"/>
                  </a:lnTo>
                  <a:lnTo>
                    <a:pt x="321" y="68"/>
                  </a:lnTo>
                  <a:lnTo>
                    <a:pt x="365" y="87"/>
                  </a:lnTo>
                  <a:lnTo>
                    <a:pt x="410" y="106"/>
                  </a:lnTo>
                  <a:lnTo>
                    <a:pt x="452" y="129"/>
                  </a:lnTo>
                  <a:lnTo>
                    <a:pt x="494" y="154"/>
                  </a:lnTo>
                  <a:lnTo>
                    <a:pt x="534" y="179"/>
                  </a:lnTo>
                  <a:lnTo>
                    <a:pt x="574" y="207"/>
                  </a:lnTo>
                  <a:lnTo>
                    <a:pt x="614" y="236"/>
                  </a:lnTo>
                  <a:lnTo>
                    <a:pt x="650" y="268"/>
                  </a:lnTo>
                  <a:lnTo>
                    <a:pt x="684" y="302"/>
                  </a:lnTo>
                  <a:lnTo>
                    <a:pt x="654" y="317"/>
                  </a:lnTo>
                  <a:lnTo>
                    <a:pt x="618" y="285"/>
                  </a:lnTo>
                  <a:lnTo>
                    <a:pt x="580" y="255"/>
                  </a:lnTo>
                  <a:lnTo>
                    <a:pt x="541" y="226"/>
                  </a:lnTo>
                  <a:lnTo>
                    <a:pt x="502" y="200"/>
                  </a:lnTo>
                  <a:lnTo>
                    <a:pt x="460" y="175"/>
                  </a:lnTo>
                  <a:lnTo>
                    <a:pt x="416" y="152"/>
                  </a:lnTo>
                  <a:lnTo>
                    <a:pt x="372" y="131"/>
                  </a:lnTo>
                  <a:lnTo>
                    <a:pt x="329" y="112"/>
                  </a:lnTo>
                  <a:lnTo>
                    <a:pt x="285" y="95"/>
                  </a:lnTo>
                  <a:lnTo>
                    <a:pt x="237" y="80"/>
                  </a:lnTo>
                  <a:lnTo>
                    <a:pt x="192" y="66"/>
                  </a:lnTo>
                  <a:lnTo>
                    <a:pt x="144" y="55"/>
                  </a:lnTo>
                  <a:lnTo>
                    <a:pt x="97" y="46"/>
                  </a:lnTo>
                  <a:lnTo>
                    <a:pt x="49" y="40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" name="Freeform 23"/>
            <p:cNvSpPr>
              <a:spLocks/>
            </p:cNvSpPr>
            <p:nvPr/>
          </p:nvSpPr>
          <p:spPr bwMode="gray">
            <a:xfrm>
              <a:off x="4647" y="968"/>
              <a:ext cx="126" cy="251"/>
            </a:xfrm>
            <a:custGeom>
              <a:avLst/>
              <a:gdLst>
                <a:gd name="T0" fmla="*/ 17 w 251"/>
                <a:gd name="T1" fmla="*/ 0 h 502"/>
                <a:gd name="T2" fmla="*/ 30 w 251"/>
                <a:gd name="T3" fmla="*/ 13 h 502"/>
                <a:gd name="T4" fmla="*/ 58 w 251"/>
                <a:gd name="T5" fmla="*/ 49 h 502"/>
                <a:gd name="T6" fmla="*/ 85 w 251"/>
                <a:gd name="T7" fmla="*/ 86 h 502"/>
                <a:gd name="T8" fmla="*/ 110 w 251"/>
                <a:gd name="T9" fmla="*/ 124 h 502"/>
                <a:gd name="T10" fmla="*/ 135 w 251"/>
                <a:gd name="T11" fmla="*/ 162 h 502"/>
                <a:gd name="T12" fmla="*/ 155 w 251"/>
                <a:gd name="T13" fmla="*/ 201 h 502"/>
                <a:gd name="T14" fmla="*/ 176 w 251"/>
                <a:gd name="T15" fmla="*/ 241 h 502"/>
                <a:gd name="T16" fmla="*/ 193 w 251"/>
                <a:gd name="T17" fmla="*/ 283 h 502"/>
                <a:gd name="T18" fmla="*/ 209 w 251"/>
                <a:gd name="T19" fmla="*/ 325 h 502"/>
                <a:gd name="T20" fmla="*/ 224 w 251"/>
                <a:gd name="T21" fmla="*/ 369 h 502"/>
                <a:gd name="T22" fmla="*/ 235 w 251"/>
                <a:gd name="T23" fmla="*/ 412 h 502"/>
                <a:gd name="T24" fmla="*/ 245 w 251"/>
                <a:gd name="T25" fmla="*/ 458 h 502"/>
                <a:gd name="T26" fmla="*/ 251 w 251"/>
                <a:gd name="T27" fmla="*/ 502 h 502"/>
                <a:gd name="T28" fmla="*/ 214 w 251"/>
                <a:gd name="T29" fmla="*/ 502 h 502"/>
                <a:gd name="T30" fmla="*/ 207 w 251"/>
                <a:gd name="T31" fmla="*/ 458 h 502"/>
                <a:gd name="T32" fmla="*/ 197 w 251"/>
                <a:gd name="T33" fmla="*/ 414 h 502"/>
                <a:gd name="T34" fmla="*/ 186 w 251"/>
                <a:gd name="T35" fmla="*/ 373 h 502"/>
                <a:gd name="T36" fmla="*/ 173 w 251"/>
                <a:gd name="T37" fmla="*/ 329 h 502"/>
                <a:gd name="T38" fmla="*/ 157 w 251"/>
                <a:gd name="T39" fmla="*/ 289 h 502"/>
                <a:gd name="T40" fmla="*/ 140 w 251"/>
                <a:gd name="T41" fmla="*/ 247 h 502"/>
                <a:gd name="T42" fmla="*/ 119 w 251"/>
                <a:gd name="T43" fmla="*/ 207 h 502"/>
                <a:gd name="T44" fmla="*/ 98 w 251"/>
                <a:gd name="T45" fmla="*/ 167 h 502"/>
                <a:gd name="T46" fmla="*/ 74 w 251"/>
                <a:gd name="T47" fmla="*/ 131 h 502"/>
                <a:gd name="T48" fmla="*/ 49 w 251"/>
                <a:gd name="T49" fmla="*/ 93 h 502"/>
                <a:gd name="T50" fmla="*/ 20 w 251"/>
                <a:gd name="T51" fmla="*/ 59 h 502"/>
                <a:gd name="T52" fmla="*/ 0 w 251"/>
                <a:gd name="T53" fmla="*/ 32 h 502"/>
                <a:gd name="T54" fmla="*/ 17 w 251"/>
                <a:gd name="T55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1" h="502">
                  <a:moveTo>
                    <a:pt x="17" y="0"/>
                  </a:moveTo>
                  <a:lnTo>
                    <a:pt x="30" y="13"/>
                  </a:lnTo>
                  <a:lnTo>
                    <a:pt x="58" y="49"/>
                  </a:lnTo>
                  <a:lnTo>
                    <a:pt x="85" y="86"/>
                  </a:lnTo>
                  <a:lnTo>
                    <a:pt x="110" y="124"/>
                  </a:lnTo>
                  <a:lnTo>
                    <a:pt x="135" y="162"/>
                  </a:lnTo>
                  <a:lnTo>
                    <a:pt x="155" y="201"/>
                  </a:lnTo>
                  <a:lnTo>
                    <a:pt x="176" y="241"/>
                  </a:lnTo>
                  <a:lnTo>
                    <a:pt x="193" y="283"/>
                  </a:lnTo>
                  <a:lnTo>
                    <a:pt x="209" y="325"/>
                  </a:lnTo>
                  <a:lnTo>
                    <a:pt x="224" y="369"/>
                  </a:lnTo>
                  <a:lnTo>
                    <a:pt x="235" y="412"/>
                  </a:lnTo>
                  <a:lnTo>
                    <a:pt x="245" y="458"/>
                  </a:lnTo>
                  <a:lnTo>
                    <a:pt x="251" y="502"/>
                  </a:lnTo>
                  <a:lnTo>
                    <a:pt x="214" y="502"/>
                  </a:lnTo>
                  <a:lnTo>
                    <a:pt x="207" y="458"/>
                  </a:lnTo>
                  <a:lnTo>
                    <a:pt x="197" y="414"/>
                  </a:lnTo>
                  <a:lnTo>
                    <a:pt x="186" y="373"/>
                  </a:lnTo>
                  <a:lnTo>
                    <a:pt x="173" y="329"/>
                  </a:lnTo>
                  <a:lnTo>
                    <a:pt x="157" y="289"/>
                  </a:lnTo>
                  <a:lnTo>
                    <a:pt x="140" y="247"/>
                  </a:lnTo>
                  <a:lnTo>
                    <a:pt x="119" y="207"/>
                  </a:lnTo>
                  <a:lnTo>
                    <a:pt x="98" y="167"/>
                  </a:lnTo>
                  <a:lnTo>
                    <a:pt x="74" y="131"/>
                  </a:lnTo>
                  <a:lnTo>
                    <a:pt x="49" y="93"/>
                  </a:lnTo>
                  <a:lnTo>
                    <a:pt x="20" y="59"/>
                  </a:lnTo>
                  <a:lnTo>
                    <a:pt x="0" y="3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" name="Freeform 24"/>
            <p:cNvSpPr>
              <a:spLocks/>
            </p:cNvSpPr>
            <p:nvPr/>
          </p:nvSpPr>
          <p:spPr bwMode="gray">
            <a:xfrm>
              <a:off x="4680" y="905"/>
              <a:ext cx="162" cy="339"/>
            </a:xfrm>
            <a:custGeom>
              <a:avLst/>
              <a:gdLst>
                <a:gd name="T0" fmla="*/ 17 w 325"/>
                <a:gd name="T1" fmla="*/ 0 h 676"/>
                <a:gd name="T2" fmla="*/ 34 w 325"/>
                <a:gd name="T3" fmla="*/ 17 h 676"/>
                <a:gd name="T4" fmla="*/ 67 w 325"/>
                <a:gd name="T5" fmla="*/ 53 h 676"/>
                <a:gd name="T6" fmla="*/ 97 w 325"/>
                <a:gd name="T7" fmla="*/ 91 h 676"/>
                <a:gd name="T8" fmla="*/ 128 w 325"/>
                <a:gd name="T9" fmla="*/ 131 h 676"/>
                <a:gd name="T10" fmla="*/ 154 w 325"/>
                <a:gd name="T11" fmla="*/ 171 h 676"/>
                <a:gd name="T12" fmla="*/ 181 w 325"/>
                <a:gd name="T13" fmla="*/ 212 h 676"/>
                <a:gd name="T14" fmla="*/ 204 w 325"/>
                <a:gd name="T15" fmla="*/ 256 h 676"/>
                <a:gd name="T16" fmla="*/ 225 w 325"/>
                <a:gd name="T17" fmla="*/ 300 h 676"/>
                <a:gd name="T18" fmla="*/ 245 w 325"/>
                <a:gd name="T19" fmla="*/ 344 h 676"/>
                <a:gd name="T20" fmla="*/ 263 w 325"/>
                <a:gd name="T21" fmla="*/ 389 h 676"/>
                <a:gd name="T22" fmla="*/ 278 w 325"/>
                <a:gd name="T23" fmla="*/ 435 h 676"/>
                <a:gd name="T24" fmla="*/ 291 w 325"/>
                <a:gd name="T25" fmla="*/ 482 h 676"/>
                <a:gd name="T26" fmla="*/ 304 w 325"/>
                <a:gd name="T27" fmla="*/ 530 h 676"/>
                <a:gd name="T28" fmla="*/ 312 w 325"/>
                <a:gd name="T29" fmla="*/ 579 h 676"/>
                <a:gd name="T30" fmla="*/ 320 w 325"/>
                <a:gd name="T31" fmla="*/ 627 h 676"/>
                <a:gd name="T32" fmla="*/ 325 w 325"/>
                <a:gd name="T33" fmla="*/ 676 h 676"/>
                <a:gd name="T34" fmla="*/ 289 w 325"/>
                <a:gd name="T35" fmla="*/ 671 h 676"/>
                <a:gd name="T36" fmla="*/ 283 w 325"/>
                <a:gd name="T37" fmla="*/ 623 h 676"/>
                <a:gd name="T38" fmla="*/ 276 w 325"/>
                <a:gd name="T39" fmla="*/ 575 h 676"/>
                <a:gd name="T40" fmla="*/ 266 w 325"/>
                <a:gd name="T41" fmla="*/ 528 h 676"/>
                <a:gd name="T42" fmla="*/ 255 w 325"/>
                <a:gd name="T43" fmla="*/ 482 h 676"/>
                <a:gd name="T44" fmla="*/ 242 w 325"/>
                <a:gd name="T45" fmla="*/ 435 h 676"/>
                <a:gd name="T46" fmla="*/ 225 w 325"/>
                <a:gd name="T47" fmla="*/ 391 h 676"/>
                <a:gd name="T48" fmla="*/ 207 w 325"/>
                <a:gd name="T49" fmla="*/ 345 h 676"/>
                <a:gd name="T50" fmla="*/ 188 w 325"/>
                <a:gd name="T51" fmla="*/ 302 h 676"/>
                <a:gd name="T52" fmla="*/ 166 w 325"/>
                <a:gd name="T53" fmla="*/ 260 h 676"/>
                <a:gd name="T54" fmla="*/ 143 w 325"/>
                <a:gd name="T55" fmla="*/ 218 h 676"/>
                <a:gd name="T56" fmla="*/ 116 w 325"/>
                <a:gd name="T57" fmla="*/ 178 h 676"/>
                <a:gd name="T58" fmla="*/ 90 w 325"/>
                <a:gd name="T59" fmla="*/ 138 h 676"/>
                <a:gd name="T60" fmla="*/ 59 w 325"/>
                <a:gd name="T61" fmla="*/ 100 h 676"/>
                <a:gd name="T62" fmla="*/ 29 w 325"/>
                <a:gd name="T63" fmla="*/ 64 h 676"/>
                <a:gd name="T64" fmla="*/ 0 w 325"/>
                <a:gd name="T65" fmla="*/ 34 h 676"/>
                <a:gd name="T66" fmla="*/ 17 w 325"/>
                <a:gd name="T67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" h="676">
                  <a:moveTo>
                    <a:pt x="17" y="0"/>
                  </a:moveTo>
                  <a:lnTo>
                    <a:pt x="34" y="17"/>
                  </a:lnTo>
                  <a:lnTo>
                    <a:pt x="67" y="53"/>
                  </a:lnTo>
                  <a:lnTo>
                    <a:pt x="97" y="91"/>
                  </a:lnTo>
                  <a:lnTo>
                    <a:pt x="128" y="131"/>
                  </a:lnTo>
                  <a:lnTo>
                    <a:pt x="154" y="171"/>
                  </a:lnTo>
                  <a:lnTo>
                    <a:pt x="181" y="212"/>
                  </a:lnTo>
                  <a:lnTo>
                    <a:pt x="204" y="256"/>
                  </a:lnTo>
                  <a:lnTo>
                    <a:pt x="225" y="300"/>
                  </a:lnTo>
                  <a:lnTo>
                    <a:pt x="245" y="344"/>
                  </a:lnTo>
                  <a:lnTo>
                    <a:pt x="263" y="389"/>
                  </a:lnTo>
                  <a:lnTo>
                    <a:pt x="278" y="435"/>
                  </a:lnTo>
                  <a:lnTo>
                    <a:pt x="291" y="482"/>
                  </a:lnTo>
                  <a:lnTo>
                    <a:pt x="304" y="530"/>
                  </a:lnTo>
                  <a:lnTo>
                    <a:pt x="312" y="579"/>
                  </a:lnTo>
                  <a:lnTo>
                    <a:pt x="320" y="627"/>
                  </a:lnTo>
                  <a:lnTo>
                    <a:pt x="325" y="676"/>
                  </a:lnTo>
                  <a:lnTo>
                    <a:pt x="289" y="671"/>
                  </a:lnTo>
                  <a:lnTo>
                    <a:pt x="283" y="623"/>
                  </a:lnTo>
                  <a:lnTo>
                    <a:pt x="276" y="575"/>
                  </a:lnTo>
                  <a:lnTo>
                    <a:pt x="266" y="528"/>
                  </a:lnTo>
                  <a:lnTo>
                    <a:pt x="255" y="482"/>
                  </a:lnTo>
                  <a:lnTo>
                    <a:pt x="242" y="435"/>
                  </a:lnTo>
                  <a:lnTo>
                    <a:pt x="225" y="391"/>
                  </a:lnTo>
                  <a:lnTo>
                    <a:pt x="207" y="345"/>
                  </a:lnTo>
                  <a:lnTo>
                    <a:pt x="188" y="302"/>
                  </a:lnTo>
                  <a:lnTo>
                    <a:pt x="166" y="260"/>
                  </a:lnTo>
                  <a:lnTo>
                    <a:pt x="143" y="218"/>
                  </a:lnTo>
                  <a:lnTo>
                    <a:pt x="116" y="178"/>
                  </a:lnTo>
                  <a:lnTo>
                    <a:pt x="90" y="138"/>
                  </a:lnTo>
                  <a:lnTo>
                    <a:pt x="59" y="100"/>
                  </a:lnTo>
                  <a:lnTo>
                    <a:pt x="29" y="64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8" name="Freeform 25"/>
            <p:cNvSpPr>
              <a:spLocks/>
            </p:cNvSpPr>
            <p:nvPr/>
          </p:nvSpPr>
          <p:spPr bwMode="gray">
            <a:xfrm>
              <a:off x="4649" y="1353"/>
              <a:ext cx="123" cy="252"/>
            </a:xfrm>
            <a:custGeom>
              <a:avLst/>
              <a:gdLst>
                <a:gd name="T0" fmla="*/ 17 w 246"/>
                <a:gd name="T1" fmla="*/ 503 h 503"/>
                <a:gd name="T2" fmla="*/ 46 w 246"/>
                <a:gd name="T3" fmla="*/ 469 h 503"/>
                <a:gd name="T4" fmla="*/ 73 w 246"/>
                <a:gd name="T5" fmla="*/ 433 h 503"/>
                <a:gd name="T6" fmla="*/ 99 w 246"/>
                <a:gd name="T7" fmla="*/ 395 h 503"/>
                <a:gd name="T8" fmla="*/ 124 w 246"/>
                <a:gd name="T9" fmla="*/ 357 h 503"/>
                <a:gd name="T10" fmla="*/ 145 w 246"/>
                <a:gd name="T11" fmla="*/ 317 h 503"/>
                <a:gd name="T12" fmla="*/ 166 w 246"/>
                <a:gd name="T13" fmla="*/ 275 h 503"/>
                <a:gd name="T14" fmla="*/ 183 w 246"/>
                <a:gd name="T15" fmla="*/ 235 h 503"/>
                <a:gd name="T16" fmla="*/ 200 w 246"/>
                <a:gd name="T17" fmla="*/ 192 h 503"/>
                <a:gd name="T18" fmla="*/ 213 w 246"/>
                <a:gd name="T19" fmla="*/ 148 h 503"/>
                <a:gd name="T20" fmla="*/ 227 w 246"/>
                <a:gd name="T21" fmla="*/ 104 h 503"/>
                <a:gd name="T22" fmla="*/ 236 w 246"/>
                <a:gd name="T23" fmla="*/ 61 h 503"/>
                <a:gd name="T24" fmla="*/ 244 w 246"/>
                <a:gd name="T25" fmla="*/ 15 h 503"/>
                <a:gd name="T26" fmla="*/ 246 w 246"/>
                <a:gd name="T27" fmla="*/ 0 h 503"/>
                <a:gd name="T28" fmla="*/ 209 w 246"/>
                <a:gd name="T29" fmla="*/ 0 h 503"/>
                <a:gd name="T30" fmla="*/ 204 w 246"/>
                <a:gd name="T31" fmla="*/ 36 h 503"/>
                <a:gd name="T32" fmla="*/ 196 w 246"/>
                <a:gd name="T33" fmla="*/ 80 h 503"/>
                <a:gd name="T34" fmla="*/ 185 w 246"/>
                <a:gd name="T35" fmla="*/ 121 h 503"/>
                <a:gd name="T36" fmla="*/ 171 w 246"/>
                <a:gd name="T37" fmla="*/ 165 h 503"/>
                <a:gd name="T38" fmla="*/ 158 w 246"/>
                <a:gd name="T39" fmla="*/ 207 h 503"/>
                <a:gd name="T40" fmla="*/ 141 w 246"/>
                <a:gd name="T41" fmla="*/ 247 h 503"/>
                <a:gd name="T42" fmla="*/ 122 w 246"/>
                <a:gd name="T43" fmla="*/ 287 h 503"/>
                <a:gd name="T44" fmla="*/ 101 w 246"/>
                <a:gd name="T45" fmla="*/ 325 h 503"/>
                <a:gd name="T46" fmla="*/ 78 w 246"/>
                <a:gd name="T47" fmla="*/ 365 h 503"/>
                <a:gd name="T48" fmla="*/ 54 w 246"/>
                <a:gd name="T49" fmla="*/ 401 h 503"/>
                <a:gd name="T50" fmla="*/ 27 w 246"/>
                <a:gd name="T51" fmla="*/ 437 h 503"/>
                <a:gd name="T52" fmla="*/ 0 w 246"/>
                <a:gd name="T53" fmla="*/ 471 h 503"/>
                <a:gd name="T54" fmla="*/ 17 w 246"/>
                <a:gd name="T55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6" h="503">
                  <a:moveTo>
                    <a:pt x="17" y="503"/>
                  </a:moveTo>
                  <a:lnTo>
                    <a:pt x="46" y="469"/>
                  </a:lnTo>
                  <a:lnTo>
                    <a:pt x="73" y="433"/>
                  </a:lnTo>
                  <a:lnTo>
                    <a:pt x="99" y="395"/>
                  </a:lnTo>
                  <a:lnTo>
                    <a:pt x="124" y="357"/>
                  </a:lnTo>
                  <a:lnTo>
                    <a:pt x="145" y="317"/>
                  </a:lnTo>
                  <a:lnTo>
                    <a:pt x="166" y="275"/>
                  </a:lnTo>
                  <a:lnTo>
                    <a:pt x="183" y="235"/>
                  </a:lnTo>
                  <a:lnTo>
                    <a:pt x="200" y="192"/>
                  </a:lnTo>
                  <a:lnTo>
                    <a:pt x="213" y="148"/>
                  </a:lnTo>
                  <a:lnTo>
                    <a:pt x="227" y="104"/>
                  </a:lnTo>
                  <a:lnTo>
                    <a:pt x="236" y="61"/>
                  </a:lnTo>
                  <a:lnTo>
                    <a:pt x="244" y="15"/>
                  </a:lnTo>
                  <a:lnTo>
                    <a:pt x="246" y="0"/>
                  </a:lnTo>
                  <a:lnTo>
                    <a:pt x="209" y="0"/>
                  </a:lnTo>
                  <a:lnTo>
                    <a:pt x="204" y="36"/>
                  </a:lnTo>
                  <a:lnTo>
                    <a:pt x="196" y="80"/>
                  </a:lnTo>
                  <a:lnTo>
                    <a:pt x="185" y="121"/>
                  </a:lnTo>
                  <a:lnTo>
                    <a:pt x="171" y="165"/>
                  </a:lnTo>
                  <a:lnTo>
                    <a:pt x="158" y="207"/>
                  </a:lnTo>
                  <a:lnTo>
                    <a:pt x="141" y="247"/>
                  </a:lnTo>
                  <a:lnTo>
                    <a:pt x="122" y="287"/>
                  </a:lnTo>
                  <a:lnTo>
                    <a:pt x="101" y="325"/>
                  </a:lnTo>
                  <a:lnTo>
                    <a:pt x="78" y="365"/>
                  </a:lnTo>
                  <a:lnTo>
                    <a:pt x="54" y="401"/>
                  </a:lnTo>
                  <a:lnTo>
                    <a:pt x="27" y="437"/>
                  </a:lnTo>
                  <a:lnTo>
                    <a:pt x="0" y="471"/>
                  </a:lnTo>
                  <a:lnTo>
                    <a:pt x="17" y="503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9" name="Freeform 26"/>
            <p:cNvSpPr>
              <a:spLocks/>
            </p:cNvSpPr>
            <p:nvPr/>
          </p:nvSpPr>
          <p:spPr bwMode="gray">
            <a:xfrm>
              <a:off x="4681" y="1325"/>
              <a:ext cx="159" cy="342"/>
            </a:xfrm>
            <a:custGeom>
              <a:avLst/>
              <a:gdLst>
                <a:gd name="T0" fmla="*/ 317 w 317"/>
                <a:gd name="T1" fmla="*/ 0 h 682"/>
                <a:gd name="T2" fmla="*/ 316 w 317"/>
                <a:gd name="T3" fmla="*/ 38 h 682"/>
                <a:gd name="T4" fmla="*/ 310 w 317"/>
                <a:gd name="T5" fmla="*/ 87 h 682"/>
                <a:gd name="T6" fmla="*/ 302 w 317"/>
                <a:gd name="T7" fmla="*/ 135 h 682"/>
                <a:gd name="T8" fmla="*/ 293 w 317"/>
                <a:gd name="T9" fmla="*/ 180 h 682"/>
                <a:gd name="T10" fmla="*/ 279 w 317"/>
                <a:gd name="T11" fmla="*/ 228 h 682"/>
                <a:gd name="T12" fmla="*/ 266 w 317"/>
                <a:gd name="T13" fmla="*/ 273 h 682"/>
                <a:gd name="T14" fmla="*/ 249 w 317"/>
                <a:gd name="T15" fmla="*/ 319 h 682"/>
                <a:gd name="T16" fmla="*/ 232 w 317"/>
                <a:gd name="T17" fmla="*/ 363 h 682"/>
                <a:gd name="T18" fmla="*/ 211 w 317"/>
                <a:gd name="T19" fmla="*/ 406 h 682"/>
                <a:gd name="T20" fmla="*/ 188 w 317"/>
                <a:gd name="T21" fmla="*/ 450 h 682"/>
                <a:gd name="T22" fmla="*/ 165 w 317"/>
                <a:gd name="T23" fmla="*/ 492 h 682"/>
                <a:gd name="T24" fmla="*/ 139 w 317"/>
                <a:gd name="T25" fmla="*/ 534 h 682"/>
                <a:gd name="T26" fmla="*/ 110 w 317"/>
                <a:gd name="T27" fmla="*/ 572 h 682"/>
                <a:gd name="T28" fmla="*/ 82 w 317"/>
                <a:gd name="T29" fmla="*/ 610 h 682"/>
                <a:gd name="T30" fmla="*/ 49 w 317"/>
                <a:gd name="T31" fmla="*/ 648 h 682"/>
                <a:gd name="T32" fmla="*/ 17 w 317"/>
                <a:gd name="T33" fmla="*/ 682 h 682"/>
                <a:gd name="T34" fmla="*/ 0 w 317"/>
                <a:gd name="T35" fmla="*/ 652 h 682"/>
                <a:gd name="T36" fmla="*/ 32 w 317"/>
                <a:gd name="T37" fmla="*/ 615 h 682"/>
                <a:gd name="T38" fmla="*/ 63 w 317"/>
                <a:gd name="T39" fmla="*/ 577 h 682"/>
                <a:gd name="T40" fmla="*/ 91 w 317"/>
                <a:gd name="T41" fmla="*/ 538 h 682"/>
                <a:gd name="T42" fmla="*/ 118 w 317"/>
                <a:gd name="T43" fmla="*/ 500 h 682"/>
                <a:gd name="T44" fmla="*/ 143 w 317"/>
                <a:gd name="T45" fmla="*/ 458 h 682"/>
                <a:gd name="T46" fmla="*/ 165 w 317"/>
                <a:gd name="T47" fmla="*/ 414 h 682"/>
                <a:gd name="T48" fmla="*/ 186 w 317"/>
                <a:gd name="T49" fmla="*/ 370 h 682"/>
                <a:gd name="T50" fmla="*/ 207 w 317"/>
                <a:gd name="T51" fmla="*/ 327 h 682"/>
                <a:gd name="T52" fmla="*/ 224 w 317"/>
                <a:gd name="T53" fmla="*/ 283 h 682"/>
                <a:gd name="T54" fmla="*/ 240 w 317"/>
                <a:gd name="T55" fmla="*/ 237 h 682"/>
                <a:gd name="T56" fmla="*/ 251 w 317"/>
                <a:gd name="T57" fmla="*/ 190 h 682"/>
                <a:gd name="T58" fmla="*/ 262 w 317"/>
                <a:gd name="T59" fmla="*/ 144 h 682"/>
                <a:gd name="T60" fmla="*/ 272 w 317"/>
                <a:gd name="T61" fmla="*/ 97 h 682"/>
                <a:gd name="T62" fmla="*/ 278 w 317"/>
                <a:gd name="T63" fmla="*/ 47 h 682"/>
                <a:gd name="T64" fmla="*/ 281 w 317"/>
                <a:gd name="T65" fmla="*/ 9 h 682"/>
                <a:gd name="T66" fmla="*/ 317 w 317"/>
                <a:gd name="T6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7" h="682">
                  <a:moveTo>
                    <a:pt x="317" y="0"/>
                  </a:moveTo>
                  <a:lnTo>
                    <a:pt x="316" y="38"/>
                  </a:lnTo>
                  <a:lnTo>
                    <a:pt x="310" y="87"/>
                  </a:lnTo>
                  <a:lnTo>
                    <a:pt x="302" y="135"/>
                  </a:lnTo>
                  <a:lnTo>
                    <a:pt x="293" y="180"/>
                  </a:lnTo>
                  <a:lnTo>
                    <a:pt x="279" y="228"/>
                  </a:lnTo>
                  <a:lnTo>
                    <a:pt x="266" y="273"/>
                  </a:lnTo>
                  <a:lnTo>
                    <a:pt x="249" y="319"/>
                  </a:lnTo>
                  <a:lnTo>
                    <a:pt x="232" y="363"/>
                  </a:lnTo>
                  <a:lnTo>
                    <a:pt x="211" y="406"/>
                  </a:lnTo>
                  <a:lnTo>
                    <a:pt x="188" y="450"/>
                  </a:lnTo>
                  <a:lnTo>
                    <a:pt x="165" y="492"/>
                  </a:lnTo>
                  <a:lnTo>
                    <a:pt x="139" y="534"/>
                  </a:lnTo>
                  <a:lnTo>
                    <a:pt x="110" y="572"/>
                  </a:lnTo>
                  <a:lnTo>
                    <a:pt x="82" y="610"/>
                  </a:lnTo>
                  <a:lnTo>
                    <a:pt x="49" y="648"/>
                  </a:lnTo>
                  <a:lnTo>
                    <a:pt x="17" y="682"/>
                  </a:lnTo>
                  <a:lnTo>
                    <a:pt x="0" y="652"/>
                  </a:lnTo>
                  <a:lnTo>
                    <a:pt x="32" y="615"/>
                  </a:lnTo>
                  <a:lnTo>
                    <a:pt x="63" y="577"/>
                  </a:lnTo>
                  <a:lnTo>
                    <a:pt x="91" y="538"/>
                  </a:lnTo>
                  <a:lnTo>
                    <a:pt x="118" y="500"/>
                  </a:lnTo>
                  <a:lnTo>
                    <a:pt x="143" y="458"/>
                  </a:lnTo>
                  <a:lnTo>
                    <a:pt x="165" y="414"/>
                  </a:lnTo>
                  <a:lnTo>
                    <a:pt x="186" y="370"/>
                  </a:lnTo>
                  <a:lnTo>
                    <a:pt x="207" y="327"/>
                  </a:lnTo>
                  <a:lnTo>
                    <a:pt x="224" y="283"/>
                  </a:lnTo>
                  <a:lnTo>
                    <a:pt x="240" y="237"/>
                  </a:lnTo>
                  <a:lnTo>
                    <a:pt x="251" y="190"/>
                  </a:lnTo>
                  <a:lnTo>
                    <a:pt x="262" y="144"/>
                  </a:lnTo>
                  <a:lnTo>
                    <a:pt x="272" y="97"/>
                  </a:lnTo>
                  <a:lnTo>
                    <a:pt x="278" y="47"/>
                  </a:lnTo>
                  <a:lnTo>
                    <a:pt x="281" y="9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0" name="Freeform 27"/>
            <p:cNvSpPr>
              <a:spLocks/>
            </p:cNvSpPr>
            <p:nvPr/>
          </p:nvSpPr>
          <p:spPr bwMode="gray">
            <a:xfrm>
              <a:off x="4360" y="1643"/>
              <a:ext cx="252" cy="125"/>
            </a:xfrm>
            <a:custGeom>
              <a:avLst/>
              <a:gdLst>
                <a:gd name="T0" fmla="*/ 504 w 504"/>
                <a:gd name="T1" fmla="*/ 17 h 250"/>
                <a:gd name="T2" fmla="*/ 489 w 504"/>
                <a:gd name="T3" fmla="*/ 30 h 250"/>
                <a:gd name="T4" fmla="*/ 453 w 504"/>
                <a:gd name="T5" fmla="*/ 58 h 250"/>
                <a:gd name="T6" fmla="*/ 417 w 504"/>
                <a:gd name="T7" fmla="*/ 85 h 250"/>
                <a:gd name="T8" fmla="*/ 379 w 504"/>
                <a:gd name="T9" fmla="*/ 110 h 250"/>
                <a:gd name="T10" fmla="*/ 341 w 504"/>
                <a:gd name="T11" fmla="*/ 134 h 250"/>
                <a:gd name="T12" fmla="*/ 301 w 504"/>
                <a:gd name="T13" fmla="*/ 155 h 250"/>
                <a:gd name="T14" fmla="*/ 261 w 504"/>
                <a:gd name="T15" fmla="*/ 176 h 250"/>
                <a:gd name="T16" fmla="*/ 219 w 504"/>
                <a:gd name="T17" fmla="*/ 193 h 250"/>
                <a:gd name="T18" fmla="*/ 175 w 504"/>
                <a:gd name="T19" fmla="*/ 209 h 250"/>
                <a:gd name="T20" fmla="*/ 133 w 504"/>
                <a:gd name="T21" fmla="*/ 222 h 250"/>
                <a:gd name="T22" fmla="*/ 90 w 504"/>
                <a:gd name="T23" fmla="*/ 233 h 250"/>
                <a:gd name="T24" fmla="*/ 44 w 504"/>
                <a:gd name="T25" fmla="*/ 243 h 250"/>
                <a:gd name="T26" fmla="*/ 0 w 504"/>
                <a:gd name="T27" fmla="*/ 250 h 250"/>
                <a:gd name="T28" fmla="*/ 0 w 504"/>
                <a:gd name="T29" fmla="*/ 214 h 250"/>
                <a:gd name="T30" fmla="*/ 44 w 504"/>
                <a:gd name="T31" fmla="*/ 207 h 250"/>
                <a:gd name="T32" fmla="*/ 88 w 504"/>
                <a:gd name="T33" fmla="*/ 197 h 250"/>
                <a:gd name="T34" fmla="*/ 130 w 504"/>
                <a:gd name="T35" fmla="*/ 186 h 250"/>
                <a:gd name="T36" fmla="*/ 173 w 504"/>
                <a:gd name="T37" fmla="*/ 172 h 250"/>
                <a:gd name="T38" fmla="*/ 215 w 504"/>
                <a:gd name="T39" fmla="*/ 155 h 250"/>
                <a:gd name="T40" fmla="*/ 255 w 504"/>
                <a:gd name="T41" fmla="*/ 138 h 250"/>
                <a:gd name="T42" fmla="*/ 295 w 504"/>
                <a:gd name="T43" fmla="*/ 119 h 250"/>
                <a:gd name="T44" fmla="*/ 335 w 504"/>
                <a:gd name="T45" fmla="*/ 96 h 250"/>
                <a:gd name="T46" fmla="*/ 371 w 504"/>
                <a:gd name="T47" fmla="*/ 74 h 250"/>
                <a:gd name="T48" fmla="*/ 409 w 504"/>
                <a:gd name="T49" fmla="*/ 49 h 250"/>
                <a:gd name="T50" fmla="*/ 443 w 504"/>
                <a:gd name="T51" fmla="*/ 20 h 250"/>
                <a:gd name="T52" fmla="*/ 470 w 504"/>
                <a:gd name="T53" fmla="*/ 0 h 250"/>
                <a:gd name="T54" fmla="*/ 504 w 504"/>
                <a:gd name="T55" fmla="*/ 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4" h="250">
                  <a:moveTo>
                    <a:pt x="504" y="17"/>
                  </a:moveTo>
                  <a:lnTo>
                    <a:pt x="489" y="30"/>
                  </a:lnTo>
                  <a:lnTo>
                    <a:pt x="453" y="58"/>
                  </a:lnTo>
                  <a:lnTo>
                    <a:pt x="417" y="85"/>
                  </a:lnTo>
                  <a:lnTo>
                    <a:pt x="379" y="110"/>
                  </a:lnTo>
                  <a:lnTo>
                    <a:pt x="341" y="134"/>
                  </a:lnTo>
                  <a:lnTo>
                    <a:pt x="301" y="155"/>
                  </a:lnTo>
                  <a:lnTo>
                    <a:pt x="261" y="176"/>
                  </a:lnTo>
                  <a:lnTo>
                    <a:pt x="219" y="193"/>
                  </a:lnTo>
                  <a:lnTo>
                    <a:pt x="175" y="209"/>
                  </a:lnTo>
                  <a:lnTo>
                    <a:pt x="133" y="222"/>
                  </a:lnTo>
                  <a:lnTo>
                    <a:pt x="90" y="233"/>
                  </a:lnTo>
                  <a:lnTo>
                    <a:pt x="44" y="243"/>
                  </a:lnTo>
                  <a:lnTo>
                    <a:pt x="0" y="250"/>
                  </a:lnTo>
                  <a:lnTo>
                    <a:pt x="0" y="214"/>
                  </a:lnTo>
                  <a:lnTo>
                    <a:pt x="44" y="207"/>
                  </a:lnTo>
                  <a:lnTo>
                    <a:pt x="88" y="197"/>
                  </a:lnTo>
                  <a:lnTo>
                    <a:pt x="130" y="186"/>
                  </a:lnTo>
                  <a:lnTo>
                    <a:pt x="173" y="172"/>
                  </a:lnTo>
                  <a:lnTo>
                    <a:pt x="215" y="155"/>
                  </a:lnTo>
                  <a:lnTo>
                    <a:pt x="255" y="138"/>
                  </a:lnTo>
                  <a:lnTo>
                    <a:pt x="295" y="119"/>
                  </a:lnTo>
                  <a:lnTo>
                    <a:pt x="335" y="96"/>
                  </a:lnTo>
                  <a:lnTo>
                    <a:pt x="371" y="74"/>
                  </a:lnTo>
                  <a:lnTo>
                    <a:pt x="409" y="49"/>
                  </a:lnTo>
                  <a:lnTo>
                    <a:pt x="443" y="20"/>
                  </a:lnTo>
                  <a:lnTo>
                    <a:pt x="470" y="0"/>
                  </a:lnTo>
                  <a:lnTo>
                    <a:pt x="504" y="17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1" name="Freeform 28"/>
            <p:cNvSpPr>
              <a:spLocks/>
            </p:cNvSpPr>
            <p:nvPr/>
          </p:nvSpPr>
          <p:spPr bwMode="gray">
            <a:xfrm>
              <a:off x="4335" y="1675"/>
              <a:ext cx="339" cy="162"/>
            </a:xfrm>
            <a:custGeom>
              <a:avLst/>
              <a:gdLst>
                <a:gd name="T0" fmla="*/ 677 w 677"/>
                <a:gd name="T1" fmla="*/ 17 h 323"/>
                <a:gd name="T2" fmla="*/ 660 w 677"/>
                <a:gd name="T3" fmla="*/ 34 h 323"/>
                <a:gd name="T4" fmla="*/ 624 w 677"/>
                <a:gd name="T5" fmla="*/ 67 h 323"/>
                <a:gd name="T6" fmla="*/ 586 w 677"/>
                <a:gd name="T7" fmla="*/ 97 h 323"/>
                <a:gd name="T8" fmla="*/ 546 w 677"/>
                <a:gd name="T9" fmla="*/ 126 h 323"/>
                <a:gd name="T10" fmla="*/ 506 w 677"/>
                <a:gd name="T11" fmla="*/ 154 h 323"/>
                <a:gd name="T12" fmla="*/ 464 w 677"/>
                <a:gd name="T13" fmla="*/ 179 h 323"/>
                <a:gd name="T14" fmla="*/ 420 w 677"/>
                <a:gd name="T15" fmla="*/ 202 h 323"/>
                <a:gd name="T16" fmla="*/ 376 w 677"/>
                <a:gd name="T17" fmla="*/ 224 h 323"/>
                <a:gd name="T18" fmla="*/ 333 w 677"/>
                <a:gd name="T19" fmla="*/ 243 h 323"/>
                <a:gd name="T20" fmla="*/ 287 w 677"/>
                <a:gd name="T21" fmla="*/ 262 h 323"/>
                <a:gd name="T22" fmla="*/ 240 w 677"/>
                <a:gd name="T23" fmla="*/ 278 h 323"/>
                <a:gd name="T24" fmla="*/ 194 w 677"/>
                <a:gd name="T25" fmla="*/ 291 h 323"/>
                <a:gd name="T26" fmla="*/ 146 w 677"/>
                <a:gd name="T27" fmla="*/ 302 h 323"/>
                <a:gd name="T28" fmla="*/ 97 w 677"/>
                <a:gd name="T29" fmla="*/ 312 h 323"/>
                <a:gd name="T30" fmla="*/ 49 w 677"/>
                <a:gd name="T31" fmla="*/ 319 h 323"/>
                <a:gd name="T32" fmla="*/ 0 w 677"/>
                <a:gd name="T33" fmla="*/ 323 h 323"/>
                <a:gd name="T34" fmla="*/ 6 w 677"/>
                <a:gd name="T35" fmla="*/ 287 h 323"/>
                <a:gd name="T36" fmla="*/ 53 w 677"/>
                <a:gd name="T37" fmla="*/ 283 h 323"/>
                <a:gd name="T38" fmla="*/ 101 w 677"/>
                <a:gd name="T39" fmla="*/ 276 h 323"/>
                <a:gd name="T40" fmla="*/ 148 w 677"/>
                <a:gd name="T41" fmla="*/ 266 h 323"/>
                <a:gd name="T42" fmla="*/ 194 w 677"/>
                <a:gd name="T43" fmla="*/ 255 h 323"/>
                <a:gd name="T44" fmla="*/ 240 w 677"/>
                <a:gd name="T45" fmla="*/ 240 h 323"/>
                <a:gd name="T46" fmla="*/ 287 w 677"/>
                <a:gd name="T47" fmla="*/ 224 h 323"/>
                <a:gd name="T48" fmla="*/ 331 w 677"/>
                <a:gd name="T49" fmla="*/ 207 h 323"/>
                <a:gd name="T50" fmla="*/ 375 w 677"/>
                <a:gd name="T51" fmla="*/ 186 h 323"/>
                <a:gd name="T52" fmla="*/ 416 w 677"/>
                <a:gd name="T53" fmla="*/ 165 h 323"/>
                <a:gd name="T54" fmla="*/ 458 w 677"/>
                <a:gd name="T55" fmla="*/ 141 h 323"/>
                <a:gd name="T56" fmla="*/ 500 w 677"/>
                <a:gd name="T57" fmla="*/ 116 h 323"/>
                <a:gd name="T58" fmla="*/ 538 w 677"/>
                <a:gd name="T59" fmla="*/ 88 h 323"/>
                <a:gd name="T60" fmla="*/ 578 w 677"/>
                <a:gd name="T61" fmla="*/ 59 h 323"/>
                <a:gd name="T62" fmla="*/ 614 w 677"/>
                <a:gd name="T63" fmla="*/ 29 h 323"/>
                <a:gd name="T64" fmla="*/ 644 w 677"/>
                <a:gd name="T65" fmla="*/ 0 h 323"/>
                <a:gd name="T66" fmla="*/ 677 w 677"/>
                <a:gd name="T67" fmla="*/ 1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7" h="323">
                  <a:moveTo>
                    <a:pt x="677" y="17"/>
                  </a:moveTo>
                  <a:lnTo>
                    <a:pt x="660" y="34"/>
                  </a:lnTo>
                  <a:lnTo>
                    <a:pt x="624" y="67"/>
                  </a:lnTo>
                  <a:lnTo>
                    <a:pt x="586" y="97"/>
                  </a:lnTo>
                  <a:lnTo>
                    <a:pt x="546" y="126"/>
                  </a:lnTo>
                  <a:lnTo>
                    <a:pt x="506" y="154"/>
                  </a:lnTo>
                  <a:lnTo>
                    <a:pt x="464" y="179"/>
                  </a:lnTo>
                  <a:lnTo>
                    <a:pt x="420" y="202"/>
                  </a:lnTo>
                  <a:lnTo>
                    <a:pt x="376" y="224"/>
                  </a:lnTo>
                  <a:lnTo>
                    <a:pt x="333" y="243"/>
                  </a:lnTo>
                  <a:lnTo>
                    <a:pt x="287" y="262"/>
                  </a:lnTo>
                  <a:lnTo>
                    <a:pt x="240" y="278"/>
                  </a:lnTo>
                  <a:lnTo>
                    <a:pt x="194" y="291"/>
                  </a:lnTo>
                  <a:lnTo>
                    <a:pt x="146" y="302"/>
                  </a:lnTo>
                  <a:lnTo>
                    <a:pt x="97" y="312"/>
                  </a:lnTo>
                  <a:lnTo>
                    <a:pt x="49" y="319"/>
                  </a:lnTo>
                  <a:lnTo>
                    <a:pt x="0" y="323"/>
                  </a:lnTo>
                  <a:lnTo>
                    <a:pt x="6" y="287"/>
                  </a:lnTo>
                  <a:lnTo>
                    <a:pt x="53" y="283"/>
                  </a:lnTo>
                  <a:lnTo>
                    <a:pt x="101" y="276"/>
                  </a:lnTo>
                  <a:lnTo>
                    <a:pt x="148" y="266"/>
                  </a:lnTo>
                  <a:lnTo>
                    <a:pt x="194" y="255"/>
                  </a:lnTo>
                  <a:lnTo>
                    <a:pt x="240" y="240"/>
                  </a:lnTo>
                  <a:lnTo>
                    <a:pt x="287" y="224"/>
                  </a:lnTo>
                  <a:lnTo>
                    <a:pt x="331" y="207"/>
                  </a:lnTo>
                  <a:lnTo>
                    <a:pt x="375" y="186"/>
                  </a:lnTo>
                  <a:lnTo>
                    <a:pt x="416" y="165"/>
                  </a:lnTo>
                  <a:lnTo>
                    <a:pt x="458" y="141"/>
                  </a:lnTo>
                  <a:lnTo>
                    <a:pt x="500" y="116"/>
                  </a:lnTo>
                  <a:lnTo>
                    <a:pt x="538" y="88"/>
                  </a:lnTo>
                  <a:lnTo>
                    <a:pt x="578" y="59"/>
                  </a:lnTo>
                  <a:lnTo>
                    <a:pt x="614" y="29"/>
                  </a:lnTo>
                  <a:lnTo>
                    <a:pt x="644" y="0"/>
                  </a:lnTo>
                  <a:lnTo>
                    <a:pt x="677" y="17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2" name="Freeform 29"/>
            <p:cNvSpPr>
              <a:spLocks/>
            </p:cNvSpPr>
            <p:nvPr/>
          </p:nvSpPr>
          <p:spPr bwMode="gray">
            <a:xfrm>
              <a:off x="3971" y="1640"/>
              <a:ext cx="253" cy="123"/>
            </a:xfrm>
            <a:custGeom>
              <a:avLst/>
              <a:gdLst>
                <a:gd name="T0" fmla="*/ 0 w 506"/>
                <a:gd name="T1" fmla="*/ 17 h 247"/>
                <a:gd name="T2" fmla="*/ 34 w 506"/>
                <a:gd name="T3" fmla="*/ 47 h 247"/>
                <a:gd name="T4" fmla="*/ 70 w 506"/>
                <a:gd name="T5" fmla="*/ 74 h 247"/>
                <a:gd name="T6" fmla="*/ 108 w 506"/>
                <a:gd name="T7" fmla="*/ 99 h 247"/>
                <a:gd name="T8" fmla="*/ 146 w 506"/>
                <a:gd name="T9" fmla="*/ 123 h 247"/>
                <a:gd name="T10" fmla="*/ 186 w 506"/>
                <a:gd name="T11" fmla="*/ 146 h 247"/>
                <a:gd name="T12" fmla="*/ 228 w 506"/>
                <a:gd name="T13" fmla="*/ 165 h 247"/>
                <a:gd name="T14" fmla="*/ 270 w 506"/>
                <a:gd name="T15" fmla="*/ 184 h 247"/>
                <a:gd name="T16" fmla="*/ 314 w 506"/>
                <a:gd name="T17" fmla="*/ 199 h 247"/>
                <a:gd name="T18" fmla="*/ 355 w 506"/>
                <a:gd name="T19" fmla="*/ 215 h 247"/>
                <a:gd name="T20" fmla="*/ 399 w 506"/>
                <a:gd name="T21" fmla="*/ 226 h 247"/>
                <a:gd name="T22" fmla="*/ 445 w 506"/>
                <a:gd name="T23" fmla="*/ 235 h 247"/>
                <a:gd name="T24" fmla="*/ 488 w 506"/>
                <a:gd name="T25" fmla="*/ 245 h 247"/>
                <a:gd name="T26" fmla="*/ 506 w 506"/>
                <a:gd name="T27" fmla="*/ 247 h 247"/>
                <a:gd name="T28" fmla="*/ 506 w 506"/>
                <a:gd name="T29" fmla="*/ 211 h 247"/>
                <a:gd name="T30" fmla="*/ 469 w 506"/>
                <a:gd name="T31" fmla="*/ 205 h 247"/>
                <a:gd name="T32" fmla="*/ 426 w 506"/>
                <a:gd name="T33" fmla="*/ 196 h 247"/>
                <a:gd name="T34" fmla="*/ 382 w 506"/>
                <a:gd name="T35" fmla="*/ 186 h 247"/>
                <a:gd name="T36" fmla="*/ 340 w 506"/>
                <a:gd name="T37" fmla="*/ 173 h 247"/>
                <a:gd name="T38" fmla="*/ 298 w 506"/>
                <a:gd name="T39" fmla="*/ 158 h 247"/>
                <a:gd name="T40" fmla="*/ 256 w 506"/>
                <a:gd name="T41" fmla="*/ 140 h 247"/>
                <a:gd name="T42" fmla="*/ 217 w 506"/>
                <a:gd name="T43" fmla="*/ 121 h 247"/>
                <a:gd name="T44" fmla="*/ 179 w 506"/>
                <a:gd name="T45" fmla="*/ 101 h 247"/>
                <a:gd name="T46" fmla="*/ 141 w 506"/>
                <a:gd name="T47" fmla="*/ 80 h 247"/>
                <a:gd name="T48" fmla="*/ 103 w 506"/>
                <a:gd name="T49" fmla="*/ 55 h 247"/>
                <a:gd name="T50" fmla="*/ 68 w 506"/>
                <a:gd name="T51" fmla="*/ 28 h 247"/>
                <a:gd name="T52" fmla="*/ 32 w 506"/>
                <a:gd name="T53" fmla="*/ 0 h 247"/>
                <a:gd name="T54" fmla="*/ 0 w 506"/>
                <a:gd name="T55" fmla="*/ 1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6" h="247">
                  <a:moveTo>
                    <a:pt x="0" y="17"/>
                  </a:moveTo>
                  <a:lnTo>
                    <a:pt x="34" y="47"/>
                  </a:lnTo>
                  <a:lnTo>
                    <a:pt x="70" y="74"/>
                  </a:lnTo>
                  <a:lnTo>
                    <a:pt x="108" y="99"/>
                  </a:lnTo>
                  <a:lnTo>
                    <a:pt x="146" y="123"/>
                  </a:lnTo>
                  <a:lnTo>
                    <a:pt x="186" y="146"/>
                  </a:lnTo>
                  <a:lnTo>
                    <a:pt x="228" y="165"/>
                  </a:lnTo>
                  <a:lnTo>
                    <a:pt x="270" y="184"/>
                  </a:lnTo>
                  <a:lnTo>
                    <a:pt x="314" y="199"/>
                  </a:lnTo>
                  <a:lnTo>
                    <a:pt x="355" y="215"/>
                  </a:lnTo>
                  <a:lnTo>
                    <a:pt x="399" y="226"/>
                  </a:lnTo>
                  <a:lnTo>
                    <a:pt x="445" y="235"/>
                  </a:lnTo>
                  <a:lnTo>
                    <a:pt x="488" y="245"/>
                  </a:lnTo>
                  <a:lnTo>
                    <a:pt x="506" y="247"/>
                  </a:lnTo>
                  <a:lnTo>
                    <a:pt x="506" y="211"/>
                  </a:lnTo>
                  <a:lnTo>
                    <a:pt x="469" y="205"/>
                  </a:lnTo>
                  <a:lnTo>
                    <a:pt x="426" y="196"/>
                  </a:lnTo>
                  <a:lnTo>
                    <a:pt x="382" y="186"/>
                  </a:lnTo>
                  <a:lnTo>
                    <a:pt x="340" y="173"/>
                  </a:lnTo>
                  <a:lnTo>
                    <a:pt x="298" y="158"/>
                  </a:lnTo>
                  <a:lnTo>
                    <a:pt x="256" y="140"/>
                  </a:lnTo>
                  <a:lnTo>
                    <a:pt x="217" y="121"/>
                  </a:lnTo>
                  <a:lnTo>
                    <a:pt x="179" y="101"/>
                  </a:lnTo>
                  <a:lnTo>
                    <a:pt x="141" y="80"/>
                  </a:lnTo>
                  <a:lnTo>
                    <a:pt x="103" y="55"/>
                  </a:lnTo>
                  <a:lnTo>
                    <a:pt x="68" y="28"/>
                  </a:lnTo>
                  <a:lnTo>
                    <a:pt x="32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3" name="Freeform 30"/>
            <p:cNvSpPr>
              <a:spLocks/>
            </p:cNvSpPr>
            <p:nvPr/>
          </p:nvSpPr>
          <p:spPr bwMode="gray">
            <a:xfrm>
              <a:off x="3910" y="1673"/>
              <a:ext cx="342" cy="159"/>
            </a:xfrm>
            <a:custGeom>
              <a:avLst/>
              <a:gdLst>
                <a:gd name="T0" fmla="*/ 685 w 685"/>
                <a:gd name="T1" fmla="*/ 318 h 318"/>
                <a:gd name="T2" fmla="*/ 645 w 685"/>
                <a:gd name="T3" fmla="*/ 314 h 318"/>
                <a:gd name="T4" fmla="*/ 597 w 685"/>
                <a:gd name="T5" fmla="*/ 308 h 318"/>
                <a:gd name="T6" fmla="*/ 550 w 685"/>
                <a:gd name="T7" fmla="*/ 301 h 318"/>
                <a:gd name="T8" fmla="*/ 502 w 685"/>
                <a:gd name="T9" fmla="*/ 291 h 318"/>
                <a:gd name="T10" fmla="*/ 455 w 685"/>
                <a:gd name="T11" fmla="*/ 278 h 318"/>
                <a:gd name="T12" fmla="*/ 409 w 685"/>
                <a:gd name="T13" fmla="*/ 265 h 318"/>
                <a:gd name="T14" fmla="*/ 363 w 685"/>
                <a:gd name="T15" fmla="*/ 247 h 318"/>
                <a:gd name="T16" fmla="*/ 320 w 685"/>
                <a:gd name="T17" fmla="*/ 230 h 318"/>
                <a:gd name="T18" fmla="*/ 276 w 685"/>
                <a:gd name="T19" fmla="*/ 209 h 318"/>
                <a:gd name="T20" fmla="*/ 232 w 685"/>
                <a:gd name="T21" fmla="*/ 188 h 318"/>
                <a:gd name="T22" fmla="*/ 190 w 685"/>
                <a:gd name="T23" fmla="*/ 164 h 318"/>
                <a:gd name="T24" fmla="*/ 150 w 685"/>
                <a:gd name="T25" fmla="*/ 137 h 318"/>
                <a:gd name="T26" fmla="*/ 111 w 685"/>
                <a:gd name="T27" fmla="*/ 111 h 318"/>
                <a:gd name="T28" fmla="*/ 73 w 685"/>
                <a:gd name="T29" fmla="*/ 80 h 318"/>
                <a:gd name="T30" fmla="*/ 36 w 685"/>
                <a:gd name="T31" fmla="*/ 50 h 318"/>
                <a:gd name="T32" fmla="*/ 0 w 685"/>
                <a:gd name="T33" fmla="*/ 16 h 318"/>
                <a:gd name="T34" fmla="*/ 31 w 685"/>
                <a:gd name="T35" fmla="*/ 0 h 318"/>
                <a:gd name="T36" fmla="*/ 69 w 685"/>
                <a:gd name="T37" fmla="*/ 33 h 318"/>
                <a:gd name="T38" fmla="*/ 105 w 685"/>
                <a:gd name="T39" fmla="*/ 61 h 318"/>
                <a:gd name="T40" fmla="*/ 145 w 685"/>
                <a:gd name="T41" fmla="*/ 90 h 318"/>
                <a:gd name="T42" fmla="*/ 185 w 685"/>
                <a:gd name="T43" fmla="*/ 118 h 318"/>
                <a:gd name="T44" fmla="*/ 227 w 685"/>
                <a:gd name="T45" fmla="*/ 143 h 318"/>
                <a:gd name="T46" fmla="*/ 268 w 685"/>
                <a:gd name="T47" fmla="*/ 166 h 318"/>
                <a:gd name="T48" fmla="*/ 312 w 685"/>
                <a:gd name="T49" fmla="*/ 187 h 318"/>
                <a:gd name="T50" fmla="*/ 356 w 685"/>
                <a:gd name="T51" fmla="*/ 206 h 318"/>
                <a:gd name="T52" fmla="*/ 401 w 685"/>
                <a:gd name="T53" fmla="*/ 223 h 318"/>
                <a:gd name="T54" fmla="*/ 447 w 685"/>
                <a:gd name="T55" fmla="*/ 238 h 318"/>
                <a:gd name="T56" fmla="*/ 493 w 685"/>
                <a:gd name="T57" fmla="*/ 251 h 318"/>
                <a:gd name="T58" fmla="*/ 540 w 685"/>
                <a:gd name="T59" fmla="*/ 261 h 318"/>
                <a:gd name="T60" fmla="*/ 588 w 685"/>
                <a:gd name="T61" fmla="*/ 270 h 318"/>
                <a:gd name="T62" fmla="*/ 635 w 685"/>
                <a:gd name="T63" fmla="*/ 278 h 318"/>
                <a:gd name="T64" fmla="*/ 675 w 685"/>
                <a:gd name="T65" fmla="*/ 282 h 318"/>
                <a:gd name="T66" fmla="*/ 685 w 685"/>
                <a:gd name="T67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5" h="318">
                  <a:moveTo>
                    <a:pt x="685" y="318"/>
                  </a:moveTo>
                  <a:lnTo>
                    <a:pt x="645" y="314"/>
                  </a:lnTo>
                  <a:lnTo>
                    <a:pt x="597" y="308"/>
                  </a:lnTo>
                  <a:lnTo>
                    <a:pt x="550" y="301"/>
                  </a:lnTo>
                  <a:lnTo>
                    <a:pt x="502" y="291"/>
                  </a:lnTo>
                  <a:lnTo>
                    <a:pt x="455" y="278"/>
                  </a:lnTo>
                  <a:lnTo>
                    <a:pt x="409" y="265"/>
                  </a:lnTo>
                  <a:lnTo>
                    <a:pt x="363" y="247"/>
                  </a:lnTo>
                  <a:lnTo>
                    <a:pt x="320" y="230"/>
                  </a:lnTo>
                  <a:lnTo>
                    <a:pt x="276" y="209"/>
                  </a:lnTo>
                  <a:lnTo>
                    <a:pt x="232" y="188"/>
                  </a:lnTo>
                  <a:lnTo>
                    <a:pt x="190" y="164"/>
                  </a:lnTo>
                  <a:lnTo>
                    <a:pt x="150" y="137"/>
                  </a:lnTo>
                  <a:lnTo>
                    <a:pt x="111" y="111"/>
                  </a:lnTo>
                  <a:lnTo>
                    <a:pt x="73" y="80"/>
                  </a:lnTo>
                  <a:lnTo>
                    <a:pt x="36" y="50"/>
                  </a:lnTo>
                  <a:lnTo>
                    <a:pt x="0" y="16"/>
                  </a:lnTo>
                  <a:lnTo>
                    <a:pt x="31" y="0"/>
                  </a:lnTo>
                  <a:lnTo>
                    <a:pt x="69" y="33"/>
                  </a:lnTo>
                  <a:lnTo>
                    <a:pt x="105" y="61"/>
                  </a:lnTo>
                  <a:lnTo>
                    <a:pt x="145" y="90"/>
                  </a:lnTo>
                  <a:lnTo>
                    <a:pt x="185" y="118"/>
                  </a:lnTo>
                  <a:lnTo>
                    <a:pt x="227" y="143"/>
                  </a:lnTo>
                  <a:lnTo>
                    <a:pt x="268" y="166"/>
                  </a:lnTo>
                  <a:lnTo>
                    <a:pt x="312" y="187"/>
                  </a:lnTo>
                  <a:lnTo>
                    <a:pt x="356" y="206"/>
                  </a:lnTo>
                  <a:lnTo>
                    <a:pt x="401" y="223"/>
                  </a:lnTo>
                  <a:lnTo>
                    <a:pt x="447" y="238"/>
                  </a:lnTo>
                  <a:lnTo>
                    <a:pt x="493" y="251"/>
                  </a:lnTo>
                  <a:lnTo>
                    <a:pt x="540" y="261"/>
                  </a:lnTo>
                  <a:lnTo>
                    <a:pt x="588" y="270"/>
                  </a:lnTo>
                  <a:lnTo>
                    <a:pt x="635" y="278"/>
                  </a:lnTo>
                  <a:lnTo>
                    <a:pt x="675" y="282"/>
                  </a:lnTo>
                  <a:lnTo>
                    <a:pt x="685" y="318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4" name="Freeform 31"/>
            <p:cNvSpPr>
              <a:spLocks/>
            </p:cNvSpPr>
            <p:nvPr/>
          </p:nvSpPr>
          <p:spPr bwMode="gray">
            <a:xfrm>
              <a:off x="3808" y="1352"/>
              <a:ext cx="125" cy="251"/>
            </a:xfrm>
            <a:custGeom>
              <a:avLst/>
              <a:gdLst>
                <a:gd name="T0" fmla="*/ 234 w 251"/>
                <a:gd name="T1" fmla="*/ 502 h 502"/>
                <a:gd name="T2" fmla="*/ 222 w 251"/>
                <a:gd name="T3" fmla="*/ 488 h 502"/>
                <a:gd name="T4" fmla="*/ 194 w 251"/>
                <a:gd name="T5" fmla="*/ 452 h 502"/>
                <a:gd name="T6" fmla="*/ 165 w 251"/>
                <a:gd name="T7" fmla="*/ 416 h 502"/>
                <a:gd name="T8" fmla="*/ 141 w 251"/>
                <a:gd name="T9" fmla="*/ 378 h 502"/>
                <a:gd name="T10" fmla="*/ 116 w 251"/>
                <a:gd name="T11" fmla="*/ 340 h 502"/>
                <a:gd name="T12" fmla="*/ 95 w 251"/>
                <a:gd name="T13" fmla="*/ 300 h 502"/>
                <a:gd name="T14" fmla="*/ 74 w 251"/>
                <a:gd name="T15" fmla="*/ 258 h 502"/>
                <a:gd name="T16" fmla="*/ 57 w 251"/>
                <a:gd name="T17" fmla="*/ 218 h 502"/>
                <a:gd name="T18" fmla="*/ 42 w 251"/>
                <a:gd name="T19" fmla="*/ 175 h 502"/>
                <a:gd name="T20" fmla="*/ 28 w 251"/>
                <a:gd name="T21" fmla="*/ 131 h 502"/>
                <a:gd name="T22" fmla="*/ 17 w 251"/>
                <a:gd name="T23" fmla="*/ 89 h 502"/>
                <a:gd name="T24" fmla="*/ 7 w 251"/>
                <a:gd name="T25" fmla="*/ 44 h 502"/>
                <a:gd name="T26" fmla="*/ 0 w 251"/>
                <a:gd name="T27" fmla="*/ 0 h 502"/>
                <a:gd name="T28" fmla="*/ 36 w 251"/>
                <a:gd name="T29" fmla="*/ 0 h 502"/>
                <a:gd name="T30" fmla="*/ 44 w 251"/>
                <a:gd name="T31" fmla="*/ 44 h 502"/>
                <a:gd name="T32" fmla="*/ 53 w 251"/>
                <a:gd name="T33" fmla="*/ 87 h 502"/>
                <a:gd name="T34" fmla="*/ 64 w 251"/>
                <a:gd name="T35" fmla="*/ 129 h 502"/>
                <a:gd name="T36" fmla="*/ 78 w 251"/>
                <a:gd name="T37" fmla="*/ 171 h 502"/>
                <a:gd name="T38" fmla="*/ 95 w 251"/>
                <a:gd name="T39" fmla="*/ 213 h 502"/>
                <a:gd name="T40" fmla="*/ 112 w 251"/>
                <a:gd name="T41" fmla="*/ 255 h 502"/>
                <a:gd name="T42" fmla="*/ 131 w 251"/>
                <a:gd name="T43" fmla="*/ 293 h 502"/>
                <a:gd name="T44" fmla="*/ 154 w 251"/>
                <a:gd name="T45" fmla="*/ 333 h 502"/>
                <a:gd name="T46" fmla="*/ 179 w 251"/>
                <a:gd name="T47" fmla="*/ 371 h 502"/>
                <a:gd name="T48" fmla="*/ 201 w 251"/>
                <a:gd name="T49" fmla="*/ 407 h 502"/>
                <a:gd name="T50" fmla="*/ 230 w 251"/>
                <a:gd name="T51" fmla="*/ 443 h 502"/>
                <a:gd name="T52" fmla="*/ 251 w 251"/>
                <a:gd name="T53" fmla="*/ 467 h 502"/>
                <a:gd name="T54" fmla="*/ 234 w 251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1" h="502">
                  <a:moveTo>
                    <a:pt x="234" y="502"/>
                  </a:moveTo>
                  <a:lnTo>
                    <a:pt x="222" y="488"/>
                  </a:lnTo>
                  <a:lnTo>
                    <a:pt x="194" y="452"/>
                  </a:lnTo>
                  <a:lnTo>
                    <a:pt x="165" y="416"/>
                  </a:lnTo>
                  <a:lnTo>
                    <a:pt x="141" y="378"/>
                  </a:lnTo>
                  <a:lnTo>
                    <a:pt x="116" y="340"/>
                  </a:lnTo>
                  <a:lnTo>
                    <a:pt x="95" y="300"/>
                  </a:lnTo>
                  <a:lnTo>
                    <a:pt x="74" y="258"/>
                  </a:lnTo>
                  <a:lnTo>
                    <a:pt x="57" y="218"/>
                  </a:lnTo>
                  <a:lnTo>
                    <a:pt x="42" y="175"/>
                  </a:lnTo>
                  <a:lnTo>
                    <a:pt x="28" y="131"/>
                  </a:lnTo>
                  <a:lnTo>
                    <a:pt x="17" y="89"/>
                  </a:lnTo>
                  <a:lnTo>
                    <a:pt x="7" y="4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44" y="44"/>
                  </a:lnTo>
                  <a:lnTo>
                    <a:pt x="53" y="87"/>
                  </a:lnTo>
                  <a:lnTo>
                    <a:pt x="64" y="129"/>
                  </a:lnTo>
                  <a:lnTo>
                    <a:pt x="78" y="171"/>
                  </a:lnTo>
                  <a:lnTo>
                    <a:pt x="95" y="213"/>
                  </a:lnTo>
                  <a:lnTo>
                    <a:pt x="112" y="255"/>
                  </a:lnTo>
                  <a:lnTo>
                    <a:pt x="131" y="293"/>
                  </a:lnTo>
                  <a:lnTo>
                    <a:pt x="154" y="333"/>
                  </a:lnTo>
                  <a:lnTo>
                    <a:pt x="179" y="371"/>
                  </a:lnTo>
                  <a:lnTo>
                    <a:pt x="201" y="407"/>
                  </a:lnTo>
                  <a:lnTo>
                    <a:pt x="230" y="443"/>
                  </a:lnTo>
                  <a:lnTo>
                    <a:pt x="251" y="467"/>
                  </a:lnTo>
                  <a:lnTo>
                    <a:pt x="234" y="502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5" name="Freeform 32"/>
            <p:cNvSpPr>
              <a:spLocks/>
            </p:cNvSpPr>
            <p:nvPr/>
          </p:nvSpPr>
          <p:spPr bwMode="gray">
            <a:xfrm>
              <a:off x="3739" y="1327"/>
              <a:ext cx="162" cy="339"/>
            </a:xfrm>
            <a:custGeom>
              <a:avLst/>
              <a:gdLst>
                <a:gd name="T0" fmla="*/ 306 w 323"/>
                <a:gd name="T1" fmla="*/ 677 h 677"/>
                <a:gd name="T2" fmla="*/ 291 w 323"/>
                <a:gd name="T3" fmla="*/ 660 h 677"/>
                <a:gd name="T4" fmla="*/ 257 w 323"/>
                <a:gd name="T5" fmla="*/ 622 h 677"/>
                <a:gd name="T6" fmla="*/ 226 w 323"/>
                <a:gd name="T7" fmla="*/ 586 h 677"/>
                <a:gd name="T8" fmla="*/ 198 w 323"/>
                <a:gd name="T9" fmla="*/ 546 h 677"/>
                <a:gd name="T10" fmla="*/ 169 w 323"/>
                <a:gd name="T11" fmla="*/ 506 h 677"/>
                <a:gd name="T12" fmla="*/ 144 w 323"/>
                <a:gd name="T13" fmla="*/ 464 h 677"/>
                <a:gd name="T14" fmla="*/ 122 w 323"/>
                <a:gd name="T15" fmla="*/ 421 h 677"/>
                <a:gd name="T16" fmla="*/ 99 w 323"/>
                <a:gd name="T17" fmla="*/ 377 h 677"/>
                <a:gd name="T18" fmla="*/ 80 w 323"/>
                <a:gd name="T19" fmla="*/ 333 h 677"/>
                <a:gd name="T20" fmla="*/ 61 w 323"/>
                <a:gd name="T21" fmla="*/ 287 h 677"/>
                <a:gd name="T22" fmla="*/ 46 w 323"/>
                <a:gd name="T23" fmla="*/ 240 h 677"/>
                <a:gd name="T24" fmla="*/ 32 w 323"/>
                <a:gd name="T25" fmla="*/ 192 h 677"/>
                <a:gd name="T26" fmla="*/ 21 w 323"/>
                <a:gd name="T27" fmla="*/ 147 h 677"/>
                <a:gd name="T28" fmla="*/ 11 w 323"/>
                <a:gd name="T29" fmla="*/ 97 h 677"/>
                <a:gd name="T30" fmla="*/ 4 w 323"/>
                <a:gd name="T31" fmla="*/ 50 h 677"/>
                <a:gd name="T32" fmla="*/ 0 w 323"/>
                <a:gd name="T33" fmla="*/ 0 h 677"/>
                <a:gd name="T34" fmla="*/ 36 w 323"/>
                <a:gd name="T35" fmla="*/ 6 h 677"/>
                <a:gd name="T36" fmla="*/ 40 w 323"/>
                <a:gd name="T37" fmla="*/ 54 h 677"/>
                <a:gd name="T38" fmla="*/ 47 w 323"/>
                <a:gd name="T39" fmla="*/ 101 h 677"/>
                <a:gd name="T40" fmla="*/ 57 w 323"/>
                <a:gd name="T41" fmla="*/ 149 h 677"/>
                <a:gd name="T42" fmla="*/ 68 w 323"/>
                <a:gd name="T43" fmla="*/ 194 h 677"/>
                <a:gd name="T44" fmla="*/ 84 w 323"/>
                <a:gd name="T45" fmla="*/ 240 h 677"/>
                <a:gd name="T46" fmla="*/ 99 w 323"/>
                <a:gd name="T47" fmla="*/ 286 h 677"/>
                <a:gd name="T48" fmla="*/ 116 w 323"/>
                <a:gd name="T49" fmla="*/ 329 h 677"/>
                <a:gd name="T50" fmla="*/ 137 w 323"/>
                <a:gd name="T51" fmla="*/ 373 h 677"/>
                <a:gd name="T52" fmla="*/ 158 w 323"/>
                <a:gd name="T53" fmla="*/ 417 h 677"/>
                <a:gd name="T54" fmla="*/ 182 w 323"/>
                <a:gd name="T55" fmla="*/ 459 h 677"/>
                <a:gd name="T56" fmla="*/ 207 w 323"/>
                <a:gd name="T57" fmla="*/ 498 h 677"/>
                <a:gd name="T58" fmla="*/ 236 w 323"/>
                <a:gd name="T59" fmla="*/ 538 h 677"/>
                <a:gd name="T60" fmla="*/ 264 w 323"/>
                <a:gd name="T61" fmla="*/ 576 h 677"/>
                <a:gd name="T62" fmla="*/ 295 w 323"/>
                <a:gd name="T63" fmla="*/ 612 h 677"/>
                <a:gd name="T64" fmla="*/ 323 w 323"/>
                <a:gd name="T65" fmla="*/ 643 h 677"/>
                <a:gd name="T66" fmla="*/ 306 w 323"/>
                <a:gd name="T67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3" h="677">
                  <a:moveTo>
                    <a:pt x="306" y="677"/>
                  </a:moveTo>
                  <a:lnTo>
                    <a:pt x="291" y="660"/>
                  </a:lnTo>
                  <a:lnTo>
                    <a:pt x="257" y="622"/>
                  </a:lnTo>
                  <a:lnTo>
                    <a:pt x="226" y="586"/>
                  </a:lnTo>
                  <a:lnTo>
                    <a:pt x="198" y="546"/>
                  </a:lnTo>
                  <a:lnTo>
                    <a:pt x="169" y="506"/>
                  </a:lnTo>
                  <a:lnTo>
                    <a:pt x="144" y="464"/>
                  </a:lnTo>
                  <a:lnTo>
                    <a:pt x="122" y="421"/>
                  </a:lnTo>
                  <a:lnTo>
                    <a:pt x="99" y="377"/>
                  </a:lnTo>
                  <a:lnTo>
                    <a:pt x="80" y="333"/>
                  </a:lnTo>
                  <a:lnTo>
                    <a:pt x="61" y="287"/>
                  </a:lnTo>
                  <a:lnTo>
                    <a:pt x="46" y="240"/>
                  </a:lnTo>
                  <a:lnTo>
                    <a:pt x="32" y="192"/>
                  </a:lnTo>
                  <a:lnTo>
                    <a:pt x="21" y="147"/>
                  </a:lnTo>
                  <a:lnTo>
                    <a:pt x="11" y="97"/>
                  </a:lnTo>
                  <a:lnTo>
                    <a:pt x="4" y="50"/>
                  </a:lnTo>
                  <a:lnTo>
                    <a:pt x="0" y="0"/>
                  </a:lnTo>
                  <a:lnTo>
                    <a:pt x="36" y="6"/>
                  </a:lnTo>
                  <a:lnTo>
                    <a:pt x="40" y="54"/>
                  </a:lnTo>
                  <a:lnTo>
                    <a:pt x="47" y="101"/>
                  </a:lnTo>
                  <a:lnTo>
                    <a:pt x="57" y="149"/>
                  </a:lnTo>
                  <a:lnTo>
                    <a:pt x="68" y="194"/>
                  </a:lnTo>
                  <a:lnTo>
                    <a:pt x="84" y="240"/>
                  </a:lnTo>
                  <a:lnTo>
                    <a:pt x="99" y="286"/>
                  </a:lnTo>
                  <a:lnTo>
                    <a:pt x="116" y="329"/>
                  </a:lnTo>
                  <a:lnTo>
                    <a:pt x="137" y="373"/>
                  </a:lnTo>
                  <a:lnTo>
                    <a:pt x="158" y="417"/>
                  </a:lnTo>
                  <a:lnTo>
                    <a:pt x="182" y="459"/>
                  </a:lnTo>
                  <a:lnTo>
                    <a:pt x="207" y="498"/>
                  </a:lnTo>
                  <a:lnTo>
                    <a:pt x="236" y="538"/>
                  </a:lnTo>
                  <a:lnTo>
                    <a:pt x="264" y="576"/>
                  </a:lnTo>
                  <a:lnTo>
                    <a:pt x="295" y="612"/>
                  </a:lnTo>
                  <a:lnTo>
                    <a:pt x="323" y="643"/>
                  </a:lnTo>
                  <a:lnTo>
                    <a:pt x="306" y="677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" name="Freeform 33"/>
            <p:cNvSpPr>
              <a:spLocks/>
            </p:cNvSpPr>
            <p:nvPr/>
          </p:nvSpPr>
          <p:spPr bwMode="gray">
            <a:xfrm>
              <a:off x="3810" y="972"/>
              <a:ext cx="122" cy="252"/>
            </a:xfrm>
            <a:custGeom>
              <a:avLst/>
              <a:gdLst>
                <a:gd name="T0" fmla="*/ 228 w 245"/>
                <a:gd name="T1" fmla="*/ 0 h 503"/>
                <a:gd name="T2" fmla="*/ 197 w 245"/>
                <a:gd name="T3" fmla="*/ 34 h 503"/>
                <a:gd name="T4" fmla="*/ 171 w 245"/>
                <a:gd name="T5" fmla="*/ 70 h 503"/>
                <a:gd name="T6" fmla="*/ 146 w 245"/>
                <a:gd name="T7" fmla="*/ 108 h 503"/>
                <a:gd name="T8" fmla="*/ 121 w 245"/>
                <a:gd name="T9" fmla="*/ 146 h 503"/>
                <a:gd name="T10" fmla="*/ 99 w 245"/>
                <a:gd name="T11" fmla="*/ 186 h 503"/>
                <a:gd name="T12" fmla="*/ 79 w 245"/>
                <a:gd name="T13" fmla="*/ 228 h 503"/>
                <a:gd name="T14" fmla="*/ 60 w 245"/>
                <a:gd name="T15" fmla="*/ 270 h 503"/>
                <a:gd name="T16" fmla="*/ 45 w 245"/>
                <a:gd name="T17" fmla="*/ 311 h 503"/>
                <a:gd name="T18" fmla="*/ 32 w 245"/>
                <a:gd name="T19" fmla="*/ 355 h 503"/>
                <a:gd name="T20" fmla="*/ 19 w 245"/>
                <a:gd name="T21" fmla="*/ 399 h 503"/>
                <a:gd name="T22" fmla="*/ 9 w 245"/>
                <a:gd name="T23" fmla="*/ 442 h 503"/>
                <a:gd name="T24" fmla="*/ 2 w 245"/>
                <a:gd name="T25" fmla="*/ 488 h 503"/>
                <a:gd name="T26" fmla="*/ 0 w 245"/>
                <a:gd name="T27" fmla="*/ 503 h 503"/>
                <a:gd name="T28" fmla="*/ 34 w 245"/>
                <a:gd name="T29" fmla="*/ 503 h 503"/>
                <a:gd name="T30" fmla="*/ 41 w 245"/>
                <a:gd name="T31" fmla="*/ 467 h 503"/>
                <a:gd name="T32" fmla="*/ 49 w 245"/>
                <a:gd name="T33" fmla="*/ 423 h 503"/>
                <a:gd name="T34" fmla="*/ 59 w 245"/>
                <a:gd name="T35" fmla="*/ 382 h 503"/>
                <a:gd name="T36" fmla="*/ 72 w 245"/>
                <a:gd name="T37" fmla="*/ 338 h 503"/>
                <a:gd name="T38" fmla="*/ 87 w 245"/>
                <a:gd name="T39" fmla="*/ 298 h 503"/>
                <a:gd name="T40" fmla="*/ 104 w 245"/>
                <a:gd name="T41" fmla="*/ 256 h 503"/>
                <a:gd name="T42" fmla="*/ 123 w 245"/>
                <a:gd name="T43" fmla="*/ 216 h 503"/>
                <a:gd name="T44" fmla="*/ 144 w 245"/>
                <a:gd name="T45" fmla="*/ 178 h 503"/>
                <a:gd name="T46" fmla="*/ 167 w 245"/>
                <a:gd name="T47" fmla="*/ 140 h 503"/>
                <a:gd name="T48" fmla="*/ 190 w 245"/>
                <a:gd name="T49" fmla="*/ 102 h 503"/>
                <a:gd name="T50" fmla="*/ 216 w 245"/>
                <a:gd name="T51" fmla="*/ 68 h 503"/>
                <a:gd name="T52" fmla="*/ 245 w 245"/>
                <a:gd name="T53" fmla="*/ 32 h 503"/>
                <a:gd name="T54" fmla="*/ 228 w 245"/>
                <a:gd name="T55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503">
                  <a:moveTo>
                    <a:pt x="228" y="0"/>
                  </a:moveTo>
                  <a:lnTo>
                    <a:pt x="197" y="34"/>
                  </a:lnTo>
                  <a:lnTo>
                    <a:pt x="171" y="70"/>
                  </a:lnTo>
                  <a:lnTo>
                    <a:pt x="146" y="108"/>
                  </a:lnTo>
                  <a:lnTo>
                    <a:pt x="121" y="146"/>
                  </a:lnTo>
                  <a:lnTo>
                    <a:pt x="99" y="186"/>
                  </a:lnTo>
                  <a:lnTo>
                    <a:pt x="79" y="228"/>
                  </a:lnTo>
                  <a:lnTo>
                    <a:pt x="60" y="270"/>
                  </a:lnTo>
                  <a:lnTo>
                    <a:pt x="45" y="311"/>
                  </a:lnTo>
                  <a:lnTo>
                    <a:pt x="32" y="355"/>
                  </a:lnTo>
                  <a:lnTo>
                    <a:pt x="19" y="399"/>
                  </a:lnTo>
                  <a:lnTo>
                    <a:pt x="9" y="442"/>
                  </a:lnTo>
                  <a:lnTo>
                    <a:pt x="2" y="488"/>
                  </a:lnTo>
                  <a:lnTo>
                    <a:pt x="0" y="503"/>
                  </a:lnTo>
                  <a:lnTo>
                    <a:pt x="34" y="503"/>
                  </a:lnTo>
                  <a:lnTo>
                    <a:pt x="41" y="467"/>
                  </a:lnTo>
                  <a:lnTo>
                    <a:pt x="49" y="423"/>
                  </a:lnTo>
                  <a:lnTo>
                    <a:pt x="59" y="382"/>
                  </a:lnTo>
                  <a:lnTo>
                    <a:pt x="72" y="338"/>
                  </a:lnTo>
                  <a:lnTo>
                    <a:pt x="87" y="298"/>
                  </a:lnTo>
                  <a:lnTo>
                    <a:pt x="104" y="256"/>
                  </a:lnTo>
                  <a:lnTo>
                    <a:pt x="123" y="216"/>
                  </a:lnTo>
                  <a:lnTo>
                    <a:pt x="144" y="178"/>
                  </a:lnTo>
                  <a:lnTo>
                    <a:pt x="167" y="140"/>
                  </a:lnTo>
                  <a:lnTo>
                    <a:pt x="190" y="102"/>
                  </a:lnTo>
                  <a:lnTo>
                    <a:pt x="216" y="68"/>
                  </a:lnTo>
                  <a:lnTo>
                    <a:pt x="245" y="32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" name="Freeform 34"/>
            <p:cNvSpPr>
              <a:spLocks/>
            </p:cNvSpPr>
            <p:nvPr/>
          </p:nvSpPr>
          <p:spPr bwMode="gray">
            <a:xfrm>
              <a:off x="3741" y="910"/>
              <a:ext cx="159" cy="342"/>
            </a:xfrm>
            <a:custGeom>
              <a:avLst/>
              <a:gdLst>
                <a:gd name="T0" fmla="*/ 0 w 317"/>
                <a:gd name="T1" fmla="*/ 684 h 684"/>
                <a:gd name="T2" fmla="*/ 2 w 317"/>
                <a:gd name="T3" fmla="*/ 644 h 684"/>
                <a:gd name="T4" fmla="*/ 7 w 317"/>
                <a:gd name="T5" fmla="*/ 597 h 684"/>
                <a:gd name="T6" fmla="*/ 15 w 317"/>
                <a:gd name="T7" fmla="*/ 549 h 684"/>
                <a:gd name="T8" fmla="*/ 24 w 317"/>
                <a:gd name="T9" fmla="*/ 502 h 684"/>
                <a:gd name="T10" fmla="*/ 38 w 317"/>
                <a:gd name="T11" fmla="*/ 454 h 684"/>
                <a:gd name="T12" fmla="*/ 51 w 317"/>
                <a:gd name="T13" fmla="*/ 409 h 684"/>
                <a:gd name="T14" fmla="*/ 68 w 317"/>
                <a:gd name="T15" fmla="*/ 363 h 684"/>
                <a:gd name="T16" fmla="*/ 85 w 317"/>
                <a:gd name="T17" fmla="*/ 319 h 684"/>
                <a:gd name="T18" fmla="*/ 106 w 317"/>
                <a:gd name="T19" fmla="*/ 276 h 684"/>
                <a:gd name="T20" fmla="*/ 129 w 317"/>
                <a:gd name="T21" fmla="*/ 232 h 684"/>
                <a:gd name="T22" fmla="*/ 152 w 317"/>
                <a:gd name="T23" fmla="*/ 190 h 684"/>
                <a:gd name="T24" fmla="*/ 178 w 317"/>
                <a:gd name="T25" fmla="*/ 150 h 684"/>
                <a:gd name="T26" fmla="*/ 205 w 317"/>
                <a:gd name="T27" fmla="*/ 110 h 684"/>
                <a:gd name="T28" fmla="*/ 236 w 317"/>
                <a:gd name="T29" fmla="*/ 72 h 684"/>
                <a:gd name="T30" fmla="*/ 266 w 317"/>
                <a:gd name="T31" fmla="*/ 34 h 684"/>
                <a:gd name="T32" fmla="*/ 300 w 317"/>
                <a:gd name="T33" fmla="*/ 0 h 684"/>
                <a:gd name="T34" fmla="*/ 317 w 317"/>
                <a:gd name="T35" fmla="*/ 32 h 684"/>
                <a:gd name="T36" fmla="*/ 285 w 317"/>
                <a:gd name="T37" fmla="*/ 67 h 684"/>
                <a:gd name="T38" fmla="*/ 255 w 317"/>
                <a:gd name="T39" fmla="*/ 105 h 684"/>
                <a:gd name="T40" fmla="*/ 226 w 317"/>
                <a:gd name="T41" fmla="*/ 145 h 684"/>
                <a:gd name="T42" fmla="*/ 197 w 317"/>
                <a:gd name="T43" fmla="*/ 184 h 684"/>
                <a:gd name="T44" fmla="*/ 175 w 317"/>
                <a:gd name="T45" fmla="*/ 226 h 684"/>
                <a:gd name="T46" fmla="*/ 152 w 317"/>
                <a:gd name="T47" fmla="*/ 268 h 684"/>
                <a:gd name="T48" fmla="*/ 129 w 317"/>
                <a:gd name="T49" fmla="*/ 312 h 684"/>
                <a:gd name="T50" fmla="*/ 110 w 317"/>
                <a:gd name="T51" fmla="*/ 356 h 684"/>
                <a:gd name="T52" fmla="*/ 93 w 317"/>
                <a:gd name="T53" fmla="*/ 399 h 684"/>
                <a:gd name="T54" fmla="*/ 78 w 317"/>
                <a:gd name="T55" fmla="*/ 445 h 684"/>
                <a:gd name="T56" fmla="*/ 64 w 317"/>
                <a:gd name="T57" fmla="*/ 492 h 684"/>
                <a:gd name="T58" fmla="*/ 53 w 317"/>
                <a:gd name="T59" fmla="*/ 540 h 684"/>
                <a:gd name="T60" fmla="*/ 45 w 317"/>
                <a:gd name="T61" fmla="*/ 587 h 684"/>
                <a:gd name="T62" fmla="*/ 38 w 317"/>
                <a:gd name="T63" fmla="*/ 635 h 684"/>
                <a:gd name="T64" fmla="*/ 36 w 317"/>
                <a:gd name="T65" fmla="*/ 673 h 684"/>
                <a:gd name="T66" fmla="*/ 0 w 317"/>
                <a:gd name="T67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7" h="684">
                  <a:moveTo>
                    <a:pt x="0" y="684"/>
                  </a:moveTo>
                  <a:lnTo>
                    <a:pt x="2" y="644"/>
                  </a:lnTo>
                  <a:lnTo>
                    <a:pt x="7" y="597"/>
                  </a:lnTo>
                  <a:lnTo>
                    <a:pt x="15" y="549"/>
                  </a:lnTo>
                  <a:lnTo>
                    <a:pt x="24" y="502"/>
                  </a:lnTo>
                  <a:lnTo>
                    <a:pt x="38" y="454"/>
                  </a:lnTo>
                  <a:lnTo>
                    <a:pt x="51" y="409"/>
                  </a:lnTo>
                  <a:lnTo>
                    <a:pt x="68" y="363"/>
                  </a:lnTo>
                  <a:lnTo>
                    <a:pt x="85" y="319"/>
                  </a:lnTo>
                  <a:lnTo>
                    <a:pt x="106" y="276"/>
                  </a:lnTo>
                  <a:lnTo>
                    <a:pt x="129" y="232"/>
                  </a:lnTo>
                  <a:lnTo>
                    <a:pt x="152" y="190"/>
                  </a:lnTo>
                  <a:lnTo>
                    <a:pt x="178" y="150"/>
                  </a:lnTo>
                  <a:lnTo>
                    <a:pt x="205" y="110"/>
                  </a:lnTo>
                  <a:lnTo>
                    <a:pt x="236" y="72"/>
                  </a:lnTo>
                  <a:lnTo>
                    <a:pt x="266" y="34"/>
                  </a:lnTo>
                  <a:lnTo>
                    <a:pt x="300" y="0"/>
                  </a:lnTo>
                  <a:lnTo>
                    <a:pt x="317" y="32"/>
                  </a:lnTo>
                  <a:lnTo>
                    <a:pt x="285" y="67"/>
                  </a:lnTo>
                  <a:lnTo>
                    <a:pt x="255" y="105"/>
                  </a:lnTo>
                  <a:lnTo>
                    <a:pt x="226" y="145"/>
                  </a:lnTo>
                  <a:lnTo>
                    <a:pt x="197" y="184"/>
                  </a:lnTo>
                  <a:lnTo>
                    <a:pt x="175" y="226"/>
                  </a:lnTo>
                  <a:lnTo>
                    <a:pt x="152" y="268"/>
                  </a:lnTo>
                  <a:lnTo>
                    <a:pt x="129" y="312"/>
                  </a:lnTo>
                  <a:lnTo>
                    <a:pt x="110" y="356"/>
                  </a:lnTo>
                  <a:lnTo>
                    <a:pt x="93" y="399"/>
                  </a:lnTo>
                  <a:lnTo>
                    <a:pt x="78" y="445"/>
                  </a:lnTo>
                  <a:lnTo>
                    <a:pt x="64" y="492"/>
                  </a:lnTo>
                  <a:lnTo>
                    <a:pt x="53" y="540"/>
                  </a:lnTo>
                  <a:lnTo>
                    <a:pt x="45" y="587"/>
                  </a:lnTo>
                  <a:lnTo>
                    <a:pt x="38" y="635"/>
                  </a:lnTo>
                  <a:lnTo>
                    <a:pt x="36" y="673"/>
                  </a:lnTo>
                  <a:lnTo>
                    <a:pt x="0" y="684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8" name="Freeform 35"/>
            <p:cNvSpPr>
              <a:spLocks/>
            </p:cNvSpPr>
            <p:nvPr/>
          </p:nvSpPr>
          <p:spPr bwMode="gray">
            <a:xfrm>
              <a:off x="3970" y="808"/>
              <a:ext cx="251" cy="126"/>
            </a:xfrm>
            <a:custGeom>
              <a:avLst/>
              <a:gdLst>
                <a:gd name="T0" fmla="*/ 0 w 504"/>
                <a:gd name="T1" fmla="*/ 235 h 251"/>
                <a:gd name="T2" fmla="*/ 15 w 504"/>
                <a:gd name="T3" fmla="*/ 220 h 251"/>
                <a:gd name="T4" fmla="*/ 49 w 504"/>
                <a:gd name="T5" fmla="*/ 194 h 251"/>
                <a:gd name="T6" fmla="*/ 86 w 504"/>
                <a:gd name="T7" fmla="*/ 165 h 251"/>
                <a:gd name="T8" fmla="*/ 124 w 504"/>
                <a:gd name="T9" fmla="*/ 140 h 251"/>
                <a:gd name="T10" fmla="*/ 162 w 504"/>
                <a:gd name="T11" fmla="*/ 116 h 251"/>
                <a:gd name="T12" fmla="*/ 203 w 504"/>
                <a:gd name="T13" fmla="*/ 95 h 251"/>
                <a:gd name="T14" fmla="*/ 243 w 504"/>
                <a:gd name="T15" fmla="*/ 76 h 251"/>
                <a:gd name="T16" fmla="*/ 285 w 504"/>
                <a:gd name="T17" fmla="*/ 57 h 251"/>
                <a:gd name="T18" fmla="*/ 327 w 504"/>
                <a:gd name="T19" fmla="*/ 42 h 251"/>
                <a:gd name="T20" fmla="*/ 371 w 504"/>
                <a:gd name="T21" fmla="*/ 28 h 251"/>
                <a:gd name="T22" fmla="*/ 414 w 504"/>
                <a:gd name="T23" fmla="*/ 17 h 251"/>
                <a:gd name="T24" fmla="*/ 460 w 504"/>
                <a:gd name="T25" fmla="*/ 7 h 251"/>
                <a:gd name="T26" fmla="*/ 504 w 504"/>
                <a:gd name="T27" fmla="*/ 0 h 251"/>
                <a:gd name="T28" fmla="*/ 504 w 504"/>
                <a:gd name="T29" fmla="*/ 36 h 251"/>
                <a:gd name="T30" fmla="*/ 460 w 504"/>
                <a:gd name="T31" fmla="*/ 43 h 251"/>
                <a:gd name="T32" fmla="*/ 416 w 504"/>
                <a:gd name="T33" fmla="*/ 53 h 251"/>
                <a:gd name="T34" fmla="*/ 375 w 504"/>
                <a:gd name="T35" fmla="*/ 64 h 251"/>
                <a:gd name="T36" fmla="*/ 331 w 504"/>
                <a:gd name="T37" fmla="*/ 78 h 251"/>
                <a:gd name="T38" fmla="*/ 289 w 504"/>
                <a:gd name="T39" fmla="*/ 95 h 251"/>
                <a:gd name="T40" fmla="*/ 249 w 504"/>
                <a:gd name="T41" fmla="*/ 112 h 251"/>
                <a:gd name="T42" fmla="*/ 209 w 504"/>
                <a:gd name="T43" fmla="*/ 131 h 251"/>
                <a:gd name="T44" fmla="*/ 169 w 504"/>
                <a:gd name="T45" fmla="*/ 154 h 251"/>
                <a:gd name="T46" fmla="*/ 131 w 504"/>
                <a:gd name="T47" fmla="*/ 176 h 251"/>
                <a:gd name="T48" fmla="*/ 95 w 504"/>
                <a:gd name="T49" fmla="*/ 203 h 251"/>
                <a:gd name="T50" fmla="*/ 59 w 504"/>
                <a:gd name="T51" fmla="*/ 230 h 251"/>
                <a:gd name="T52" fmla="*/ 34 w 504"/>
                <a:gd name="T53" fmla="*/ 251 h 251"/>
                <a:gd name="T54" fmla="*/ 0 w 504"/>
                <a:gd name="T55" fmla="*/ 23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4" h="251">
                  <a:moveTo>
                    <a:pt x="0" y="235"/>
                  </a:moveTo>
                  <a:lnTo>
                    <a:pt x="15" y="220"/>
                  </a:lnTo>
                  <a:lnTo>
                    <a:pt x="49" y="194"/>
                  </a:lnTo>
                  <a:lnTo>
                    <a:pt x="86" y="165"/>
                  </a:lnTo>
                  <a:lnTo>
                    <a:pt x="124" y="140"/>
                  </a:lnTo>
                  <a:lnTo>
                    <a:pt x="162" y="116"/>
                  </a:lnTo>
                  <a:lnTo>
                    <a:pt x="203" y="95"/>
                  </a:lnTo>
                  <a:lnTo>
                    <a:pt x="243" y="76"/>
                  </a:lnTo>
                  <a:lnTo>
                    <a:pt x="285" y="57"/>
                  </a:lnTo>
                  <a:lnTo>
                    <a:pt x="327" y="42"/>
                  </a:lnTo>
                  <a:lnTo>
                    <a:pt x="371" y="28"/>
                  </a:lnTo>
                  <a:lnTo>
                    <a:pt x="414" y="17"/>
                  </a:lnTo>
                  <a:lnTo>
                    <a:pt x="460" y="7"/>
                  </a:lnTo>
                  <a:lnTo>
                    <a:pt x="504" y="0"/>
                  </a:lnTo>
                  <a:lnTo>
                    <a:pt x="504" y="36"/>
                  </a:lnTo>
                  <a:lnTo>
                    <a:pt x="460" y="43"/>
                  </a:lnTo>
                  <a:lnTo>
                    <a:pt x="416" y="53"/>
                  </a:lnTo>
                  <a:lnTo>
                    <a:pt x="375" y="64"/>
                  </a:lnTo>
                  <a:lnTo>
                    <a:pt x="331" y="78"/>
                  </a:lnTo>
                  <a:lnTo>
                    <a:pt x="289" y="95"/>
                  </a:lnTo>
                  <a:lnTo>
                    <a:pt x="249" y="112"/>
                  </a:lnTo>
                  <a:lnTo>
                    <a:pt x="209" y="131"/>
                  </a:lnTo>
                  <a:lnTo>
                    <a:pt x="169" y="154"/>
                  </a:lnTo>
                  <a:lnTo>
                    <a:pt x="131" y="176"/>
                  </a:lnTo>
                  <a:lnTo>
                    <a:pt x="95" y="203"/>
                  </a:lnTo>
                  <a:lnTo>
                    <a:pt x="59" y="230"/>
                  </a:lnTo>
                  <a:lnTo>
                    <a:pt x="34" y="251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9" name="Freeform 36"/>
            <p:cNvSpPr>
              <a:spLocks/>
            </p:cNvSpPr>
            <p:nvPr/>
          </p:nvSpPr>
          <p:spPr bwMode="gray">
            <a:xfrm>
              <a:off x="3908" y="740"/>
              <a:ext cx="338" cy="161"/>
            </a:xfrm>
            <a:custGeom>
              <a:avLst/>
              <a:gdLst>
                <a:gd name="T0" fmla="*/ 0 w 677"/>
                <a:gd name="T1" fmla="*/ 306 h 323"/>
                <a:gd name="T2" fmla="*/ 16 w 677"/>
                <a:gd name="T3" fmla="*/ 291 h 323"/>
                <a:gd name="T4" fmla="*/ 54 w 677"/>
                <a:gd name="T5" fmla="*/ 256 h 323"/>
                <a:gd name="T6" fmla="*/ 92 w 677"/>
                <a:gd name="T7" fmla="*/ 226 h 323"/>
                <a:gd name="T8" fmla="*/ 130 w 677"/>
                <a:gd name="T9" fmla="*/ 198 h 323"/>
                <a:gd name="T10" fmla="*/ 172 w 677"/>
                <a:gd name="T11" fmla="*/ 169 h 323"/>
                <a:gd name="T12" fmla="*/ 213 w 677"/>
                <a:gd name="T13" fmla="*/ 144 h 323"/>
                <a:gd name="T14" fmla="*/ 255 w 677"/>
                <a:gd name="T15" fmla="*/ 121 h 323"/>
                <a:gd name="T16" fmla="*/ 299 w 677"/>
                <a:gd name="T17" fmla="*/ 99 h 323"/>
                <a:gd name="T18" fmla="*/ 345 w 677"/>
                <a:gd name="T19" fmla="*/ 80 h 323"/>
                <a:gd name="T20" fmla="*/ 390 w 677"/>
                <a:gd name="T21" fmla="*/ 61 h 323"/>
                <a:gd name="T22" fmla="*/ 436 w 677"/>
                <a:gd name="T23" fmla="*/ 45 h 323"/>
                <a:gd name="T24" fmla="*/ 483 w 677"/>
                <a:gd name="T25" fmla="*/ 32 h 323"/>
                <a:gd name="T26" fmla="*/ 531 w 677"/>
                <a:gd name="T27" fmla="*/ 21 h 323"/>
                <a:gd name="T28" fmla="*/ 578 w 677"/>
                <a:gd name="T29" fmla="*/ 13 h 323"/>
                <a:gd name="T30" fmla="*/ 628 w 677"/>
                <a:gd name="T31" fmla="*/ 6 h 323"/>
                <a:gd name="T32" fmla="*/ 677 w 677"/>
                <a:gd name="T33" fmla="*/ 0 h 323"/>
                <a:gd name="T34" fmla="*/ 672 w 677"/>
                <a:gd name="T35" fmla="*/ 36 h 323"/>
                <a:gd name="T36" fmla="*/ 624 w 677"/>
                <a:gd name="T37" fmla="*/ 40 h 323"/>
                <a:gd name="T38" fmla="*/ 577 w 677"/>
                <a:gd name="T39" fmla="*/ 47 h 323"/>
                <a:gd name="T40" fmla="*/ 529 w 677"/>
                <a:gd name="T41" fmla="*/ 57 h 323"/>
                <a:gd name="T42" fmla="*/ 483 w 677"/>
                <a:gd name="T43" fmla="*/ 68 h 323"/>
                <a:gd name="T44" fmla="*/ 436 w 677"/>
                <a:gd name="T45" fmla="*/ 83 h 323"/>
                <a:gd name="T46" fmla="*/ 390 w 677"/>
                <a:gd name="T47" fmla="*/ 99 h 323"/>
                <a:gd name="T48" fmla="*/ 346 w 677"/>
                <a:gd name="T49" fmla="*/ 118 h 323"/>
                <a:gd name="T50" fmla="*/ 303 w 677"/>
                <a:gd name="T51" fmla="*/ 137 h 323"/>
                <a:gd name="T52" fmla="*/ 261 w 677"/>
                <a:gd name="T53" fmla="*/ 158 h 323"/>
                <a:gd name="T54" fmla="*/ 219 w 677"/>
                <a:gd name="T55" fmla="*/ 182 h 323"/>
                <a:gd name="T56" fmla="*/ 177 w 677"/>
                <a:gd name="T57" fmla="*/ 207 h 323"/>
                <a:gd name="T58" fmla="*/ 137 w 677"/>
                <a:gd name="T59" fmla="*/ 236 h 323"/>
                <a:gd name="T60" fmla="*/ 99 w 677"/>
                <a:gd name="T61" fmla="*/ 264 h 323"/>
                <a:gd name="T62" fmla="*/ 63 w 677"/>
                <a:gd name="T63" fmla="*/ 294 h 323"/>
                <a:gd name="T64" fmla="*/ 33 w 677"/>
                <a:gd name="T65" fmla="*/ 323 h 323"/>
                <a:gd name="T66" fmla="*/ 0 w 677"/>
                <a:gd name="T67" fmla="*/ 30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7" h="323">
                  <a:moveTo>
                    <a:pt x="0" y="306"/>
                  </a:moveTo>
                  <a:lnTo>
                    <a:pt x="16" y="291"/>
                  </a:lnTo>
                  <a:lnTo>
                    <a:pt x="54" y="256"/>
                  </a:lnTo>
                  <a:lnTo>
                    <a:pt x="92" y="226"/>
                  </a:lnTo>
                  <a:lnTo>
                    <a:pt x="130" y="198"/>
                  </a:lnTo>
                  <a:lnTo>
                    <a:pt x="172" y="169"/>
                  </a:lnTo>
                  <a:lnTo>
                    <a:pt x="213" y="144"/>
                  </a:lnTo>
                  <a:lnTo>
                    <a:pt x="255" y="121"/>
                  </a:lnTo>
                  <a:lnTo>
                    <a:pt x="299" y="99"/>
                  </a:lnTo>
                  <a:lnTo>
                    <a:pt x="345" y="80"/>
                  </a:lnTo>
                  <a:lnTo>
                    <a:pt x="390" y="61"/>
                  </a:lnTo>
                  <a:lnTo>
                    <a:pt x="436" y="45"/>
                  </a:lnTo>
                  <a:lnTo>
                    <a:pt x="483" y="32"/>
                  </a:lnTo>
                  <a:lnTo>
                    <a:pt x="531" y="21"/>
                  </a:lnTo>
                  <a:lnTo>
                    <a:pt x="578" y="13"/>
                  </a:lnTo>
                  <a:lnTo>
                    <a:pt x="628" y="6"/>
                  </a:lnTo>
                  <a:lnTo>
                    <a:pt x="677" y="0"/>
                  </a:lnTo>
                  <a:lnTo>
                    <a:pt x="672" y="36"/>
                  </a:lnTo>
                  <a:lnTo>
                    <a:pt x="624" y="40"/>
                  </a:lnTo>
                  <a:lnTo>
                    <a:pt x="577" y="47"/>
                  </a:lnTo>
                  <a:lnTo>
                    <a:pt x="529" y="57"/>
                  </a:lnTo>
                  <a:lnTo>
                    <a:pt x="483" y="68"/>
                  </a:lnTo>
                  <a:lnTo>
                    <a:pt x="436" y="83"/>
                  </a:lnTo>
                  <a:lnTo>
                    <a:pt x="390" y="99"/>
                  </a:lnTo>
                  <a:lnTo>
                    <a:pt x="346" y="118"/>
                  </a:lnTo>
                  <a:lnTo>
                    <a:pt x="303" y="137"/>
                  </a:lnTo>
                  <a:lnTo>
                    <a:pt x="261" y="158"/>
                  </a:lnTo>
                  <a:lnTo>
                    <a:pt x="219" y="182"/>
                  </a:lnTo>
                  <a:lnTo>
                    <a:pt x="177" y="207"/>
                  </a:lnTo>
                  <a:lnTo>
                    <a:pt x="137" y="236"/>
                  </a:lnTo>
                  <a:lnTo>
                    <a:pt x="99" y="264"/>
                  </a:lnTo>
                  <a:lnTo>
                    <a:pt x="63" y="294"/>
                  </a:lnTo>
                  <a:lnTo>
                    <a:pt x="33" y="323"/>
                  </a:lnTo>
                  <a:lnTo>
                    <a:pt x="0" y="306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0" name="Rectangle 37"/>
            <p:cNvSpPr>
              <a:spLocks noChangeArrowheads="1"/>
            </p:cNvSpPr>
            <p:nvPr/>
          </p:nvSpPr>
          <p:spPr bwMode="gray">
            <a:xfrm>
              <a:off x="4206" y="279"/>
              <a:ext cx="15" cy="240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1" name="Freeform 38"/>
            <p:cNvSpPr>
              <a:spLocks/>
            </p:cNvSpPr>
            <p:nvPr/>
          </p:nvSpPr>
          <p:spPr bwMode="gray">
            <a:xfrm>
              <a:off x="4189" y="279"/>
              <a:ext cx="214" cy="240"/>
            </a:xfrm>
            <a:custGeom>
              <a:avLst/>
              <a:gdLst>
                <a:gd name="T0" fmla="*/ 428 w 428"/>
                <a:gd name="T1" fmla="*/ 481 h 481"/>
                <a:gd name="T2" fmla="*/ 101 w 428"/>
                <a:gd name="T3" fmla="*/ 0 h 481"/>
                <a:gd name="T4" fmla="*/ 0 w 428"/>
                <a:gd name="T5" fmla="*/ 0 h 481"/>
                <a:gd name="T6" fmla="*/ 321 w 428"/>
                <a:gd name="T7" fmla="*/ 481 h 481"/>
                <a:gd name="T8" fmla="*/ 428 w 428"/>
                <a:gd name="T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81">
                  <a:moveTo>
                    <a:pt x="428" y="481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321" y="481"/>
                  </a:lnTo>
                  <a:lnTo>
                    <a:pt x="428" y="481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gray">
            <a:xfrm>
              <a:off x="4387" y="279"/>
              <a:ext cx="16" cy="240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3" name="Freeform 40"/>
            <p:cNvSpPr>
              <a:spLocks/>
            </p:cNvSpPr>
            <p:nvPr/>
          </p:nvSpPr>
          <p:spPr bwMode="gray">
            <a:xfrm>
              <a:off x="5053" y="1183"/>
              <a:ext cx="196" cy="239"/>
            </a:xfrm>
            <a:custGeom>
              <a:avLst/>
              <a:gdLst>
                <a:gd name="T0" fmla="*/ 0 w 392"/>
                <a:gd name="T1" fmla="*/ 0 h 479"/>
                <a:gd name="T2" fmla="*/ 35 w 392"/>
                <a:gd name="T3" fmla="*/ 47 h 479"/>
                <a:gd name="T4" fmla="*/ 35 w 392"/>
                <a:gd name="T5" fmla="*/ 429 h 479"/>
                <a:gd name="T6" fmla="*/ 0 w 392"/>
                <a:gd name="T7" fmla="*/ 479 h 479"/>
                <a:gd name="T8" fmla="*/ 392 w 392"/>
                <a:gd name="T9" fmla="*/ 479 h 479"/>
                <a:gd name="T10" fmla="*/ 392 w 392"/>
                <a:gd name="T11" fmla="*/ 444 h 479"/>
                <a:gd name="T12" fmla="*/ 126 w 392"/>
                <a:gd name="T13" fmla="*/ 444 h 479"/>
                <a:gd name="T14" fmla="*/ 126 w 392"/>
                <a:gd name="T15" fmla="*/ 239 h 479"/>
                <a:gd name="T16" fmla="*/ 369 w 392"/>
                <a:gd name="T17" fmla="*/ 239 h 479"/>
                <a:gd name="T18" fmla="*/ 369 w 392"/>
                <a:gd name="T19" fmla="*/ 207 h 479"/>
                <a:gd name="T20" fmla="*/ 126 w 392"/>
                <a:gd name="T21" fmla="*/ 207 h 479"/>
                <a:gd name="T22" fmla="*/ 126 w 392"/>
                <a:gd name="T23" fmla="*/ 30 h 479"/>
                <a:gd name="T24" fmla="*/ 392 w 392"/>
                <a:gd name="T25" fmla="*/ 30 h 479"/>
                <a:gd name="T26" fmla="*/ 392 w 392"/>
                <a:gd name="T27" fmla="*/ 0 h 479"/>
                <a:gd name="T28" fmla="*/ 0 w 392"/>
                <a:gd name="T29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479">
                  <a:moveTo>
                    <a:pt x="0" y="0"/>
                  </a:moveTo>
                  <a:lnTo>
                    <a:pt x="35" y="47"/>
                  </a:lnTo>
                  <a:lnTo>
                    <a:pt x="35" y="429"/>
                  </a:lnTo>
                  <a:lnTo>
                    <a:pt x="0" y="479"/>
                  </a:lnTo>
                  <a:lnTo>
                    <a:pt x="392" y="479"/>
                  </a:lnTo>
                  <a:lnTo>
                    <a:pt x="392" y="444"/>
                  </a:lnTo>
                  <a:lnTo>
                    <a:pt x="126" y="444"/>
                  </a:lnTo>
                  <a:lnTo>
                    <a:pt x="126" y="239"/>
                  </a:lnTo>
                  <a:lnTo>
                    <a:pt x="369" y="239"/>
                  </a:lnTo>
                  <a:lnTo>
                    <a:pt x="369" y="207"/>
                  </a:lnTo>
                  <a:lnTo>
                    <a:pt x="126" y="207"/>
                  </a:lnTo>
                  <a:lnTo>
                    <a:pt x="126" y="30"/>
                  </a:lnTo>
                  <a:lnTo>
                    <a:pt x="392" y="30"/>
                  </a:lnTo>
                  <a:lnTo>
                    <a:pt x="39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4" name="Freeform 41"/>
            <p:cNvSpPr>
              <a:spLocks/>
            </p:cNvSpPr>
            <p:nvPr/>
          </p:nvSpPr>
          <p:spPr bwMode="gray">
            <a:xfrm>
              <a:off x="4220" y="2069"/>
              <a:ext cx="138" cy="239"/>
            </a:xfrm>
            <a:custGeom>
              <a:avLst/>
              <a:gdLst>
                <a:gd name="T0" fmla="*/ 200 w 276"/>
                <a:gd name="T1" fmla="*/ 95 h 479"/>
                <a:gd name="T2" fmla="*/ 224 w 276"/>
                <a:gd name="T3" fmla="*/ 95 h 479"/>
                <a:gd name="T4" fmla="*/ 224 w 276"/>
                <a:gd name="T5" fmla="*/ 46 h 479"/>
                <a:gd name="T6" fmla="*/ 207 w 276"/>
                <a:gd name="T7" fmla="*/ 32 h 479"/>
                <a:gd name="T8" fmla="*/ 190 w 276"/>
                <a:gd name="T9" fmla="*/ 17 h 479"/>
                <a:gd name="T10" fmla="*/ 160 w 276"/>
                <a:gd name="T11" fmla="*/ 6 h 479"/>
                <a:gd name="T12" fmla="*/ 131 w 276"/>
                <a:gd name="T13" fmla="*/ 0 h 479"/>
                <a:gd name="T14" fmla="*/ 120 w 276"/>
                <a:gd name="T15" fmla="*/ 0 h 479"/>
                <a:gd name="T16" fmla="*/ 93 w 276"/>
                <a:gd name="T17" fmla="*/ 6 h 479"/>
                <a:gd name="T18" fmla="*/ 61 w 276"/>
                <a:gd name="T19" fmla="*/ 17 h 479"/>
                <a:gd name="T20" fmla="*/ 36 w 276"/>
                <a:gd name="T21" fmla="*/ 42 h 479"/>
                <a:gd name="T22" fmla="*/ 19 w 276"/>
                <a:gd name="T23" fmla="*/ 65 h 479"/>
                <a:gd name="T24" fmla="*/ 13 w 276"/>
                <a:gd name="T25" fmla="*/ 87 h 479"/>
                <a:gd name="T26" fmla="*/ 8 w 276"/>
                <a:gd name="T27" fmla="*/ 118 h 479"/>
                <a:gd name="T28" fmla="*/ 8 w 276"/>
                <a:gd name="T29" fmla="*/ 141 h 479"/>
                <a:gd name="T30" fmla="*/ 17 w 276"/>
                <a:gd name="T31" fmla="*/ 177 h 479"/>
                <a:gd name="T32" fmla="*/ 46 w 276"/>
                <a:gd name="T33" fmla="*/ 211 h 479"/>
                <a:gd name="T34" fmla="*/ 74 w 276"/>
                <a:gd name="T35" fmla="*/ 238 h 479"/>
                <a:gd name="T36" fmla="*/ 127 w 276"/>
                <a:gd name="T37" fmla="*/ 272 h 479"/>
                <a:gd name="T38" fmla="*/ 179 w 276"/>
                <a:gd name="T39" fmla="*/ 304 h 479"/>
                <a:gd name="T40" fmla="*/ 201 w 276"/>
                <a:gd name="T41" fmla="*/ 325 h 479"/>
                <a:gd name="T42" fmla="*/ 213 w 276"/>
                <a:gd name="T43" fmla="*/ 350 h 479"/>
                <a:gd name="T44" fmla="*/ 213 w 276"/>
                <a:gd name="T45" fmla="*/ 371 h 479"/>
                <a:gd name="T46" fmla="*/ 207 w 276"/>
                <a:gd name="T47" fmla="*/ 397 h 479"/>
                <a:gd name="T48" fmla="*/ 190 w 276"/>
                <a:gd name="T49" fmla="*/ 424 h 479"/>
                <a:gd name="T50" fmla="*/ 169 w 276"/>
                <a:gd name="T51" fmla="*/ 443 h 479"/>
                <a:gd name="T52" fmla="*/ 139 w 276"/>
                <a:gd name="T53" fmla="*/ 452 h 479"/>
                <a:gd name="T54" fmla="*/ 116 w 276"/>
                <a:gd name="T55" fmla="*/ 452 h 479"/>
                <a:gd name="T56" fmla="*/ 85 w 276"/>
                <a:gd name="T57" fmla="*/ 443 h 479"/>
                <a:gd name="T58" fmla="*/ 61 w 276"/>
                <a:gd name="T59" fmla="*/ 426 h 479"/>
                <a:gd name="T60" fmla="*/ 44 w 276"/>
                <a:gd name="T61" fmla="*/ 397 h 479"/>
                <a:gd name="T62" fmla="*/ 0 w 276"/>
                <a:gd name="T63" fmla="*/ 414 h 479"/>
                <a:gd name="T64" fmla="*/ 27 w 276"/>
                <a:gd name="T65" fmla="*/ 445 h 479"/>
                <a:gd name="T66" fmla="*/ 61 w 276"/>
                <a:gd name="T67" fmla="*/ 468 h 479"/>
                <a:gd name="T68" fmla="*/ 97 w 276"/>
                <a:gd name="T69" fmla="*/ 479 h 479"/>
                <a:gd name="T70" fmla="*/ 131 w 276"/>
                <a:gd name="T71" fmla="*/ 479 h 479"/>
                <a:gd name="T72" fmla="*/ 173 w 276"/>
                <a:gd name="T73" fmla="*/ 473 h 479"/>
                <a:gd name="T74" fmla="*/ 207 w 276"/>
                <a:gd name="T75" fmla="*/ 456 h 479"/>
                <a:gd name="T76" fmla="*/ 234 w 276"/>
                <a:gd name="T77" fmla="*/ 435 h 479"/>
                <a:gd name="T78" fmla="*/ 257 w 276"/>
                <a:gd name="T79" fmla="*/ 401 h 479"/>
                <a:gd name="T80" fmla="*/ 270 w 276"/>
                <a:gd name="T81" fmla="*/ 367 h 479"/>
                <a:gd name="T82" fmla="*/ 276 w 276"/>
                <a:gd name="T83" fmla="*/ 331 h 479"/>
                <a:gd name="T84" fmla="*/ 270 w 276"/>
                <a:gd name="T85" fmla="*/ 289 h 479"/>
                <a:gd name="T86" fmla="*/ 247 w 276"/>
                <a:gd name="T87" fmla="*/ 255 h 479"/>
                <a:gd name="T88" fmla="*/ 213 w 276"/>
                <a:gd name="T89" fmla="*/ 217 h 479"/>
                <a:gd name="T90" fmla="*/ 93 w 276"/>
                <a:gd name="T91" fmla="*/ 158 h 479"/>
                <a:gd name="T92" fmla="*/ 68 w 276"/>
                <a:gd name="T93" fmla="*/ 137 h 479"/>
                <a:gd name="T94" fmla="*/ 57 w 276"/>
                <a:gd name="T95" fmla="*/ 116 h 479"/>
                <a:gd name="T96" fmla="*/ 57 w 276"/>
                <a:gd name="T97" fmla="*/ 87 h 479"/>
                <a:gd name="T98" fmla="*/ 61 w 276"/>
                <a:gd name="T99" fmla="*/ 57 h 479"/>
                <a:gd name="T100" fmla="*/ 84 w 276"/>
                <a:gd name="T101" fmla="*/ 40 h 479"/>
                <a:gd name="T102" fmla="*/ 105 w 276"/>
                <a:gd name="T103" fmla="*/ 27 h 479"/>
                <a:gd name="T104" fmla="*/ 127 w 276"/>
                <a:gd name="T105" fmla="*/ 23 h 479"/>
                <a:gd name="T106" fmla="*/ 154 w 276"/>
                <a:gd name="T107" fmla="*/ 27 h 479"/>
                <a:gd name="T108" fmla="*/ 179 w 276"/>
                <a:gd name="T109" fmla="*/ 42 h 479"/>
                <a:gd name="T110" fmla="*/ 192 w 276"/>
                <a:gd name="T111" fmla="*/ 57 h 479"/>
                <a:gd name="T112" fmla="*/ 196 w 276"/>
                <a:gd name="T113" fmla="*/ 78 h 479"/>
                <a:gd name="T114" fmla="*/ 200 w 276"/>
                <a:gd name="T115" fmla="*/ 95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6" h="479">
                  <a:moveTo>
                    <a:pt x="200" y="95"/>
                  </a:moveTo>
                  <a:lnTo>
                    <a:pt x="224" y="95"/>
                  </a:lnTo>
                  <a:lnTo>
                    <a:pt x="224" y="46"/>
                  </a:lnTo>
                  <a:lnTo>
                    <a:pt x="207" y="32"/>
                  </a:lnTo>
                  <a:lnTo>
                    <a:pt x="190" y="17"/>
                  </a:lnTo>
                  <a:lnTo>
                    <a:pt x="160" y="6"/>
                  </a:lnTo>
                  <a:lnTo>
                    <a:pt x="131" y="0"/>
                  </a:lnTo>
                  <a:lnTo>
                    <a:pt x="120" y="0"/>
                  </a:lnTo>
                  <a:lnTo>
                    <a:pt x="93" y="6"/>
                  </a:lnTo>
                  <a:lnTo>
                    <a:pt x="61" y="17"/>
                  </a:lnTo>
                  <a:lnTo>
                    <a:pt x="36" y="42"/>
                  </a:lnTo>
                  <a:lnTo>
                    <a:pt x="19" y="65"/>
                  </a:lnTo>
                  <a:lnTo>
                    <a:pt x="13" y="87"/>
                  </a:lnTo>
                  <a:lnTo>
                    <a:pt x="8" y="118"/>
                  </a:lnTo>
                  <a:lnTo>
                    <a:pt x="8" y="141"/>
                  </a:lnTo>
                  <a:lnTo>
                    <a:pt x="17" y="177"/>
                  </a:lnTo>
                  <a:lnTo>
                    <a:pt x="46" y="211"/>
                  </a:lnTo>
                  <a:lnTo>
                    <a:pt x="74" y="238"/>
                  </a:lnTo>
                  <a:lnTo>
                    <a:pt x="127" y="272"/>
                  </a:lnTo>
                  <a:lnTo>
                    <a:pt x="179" y="304"/>
                  </a:lnTo>
                  <a:lnTo>
                    <a:pt x="201" y="325"/>
                  </a:lnTo>
                  <a:lnTo>
                    <a:pt x="213" y="350"/>
                  </a:lnTo>
                  <a:lnTo>
                    <a:pt x="213" y="371"/>
                  </a:lnTo>
                  <a:lnTo>
                    <a:pt x="207" y="397"/>
                  </a:lnTo>
                  <a:lnTo>
                    <a:pt x="190" y="424"/>
                  </a:lnTo>
                  <a:lnTo>
                    <a:pt x="169" y="443"/>
                  </a:lnTo>
                  <a:lnTo>
                    <a:pt x="139" y="452"/>
                  </a:lnTo>
                  <a:lnTo>
                    <a:pt x="116" y="452"/>
                  </a:lnTo>
                  <a:lnTo>
                    <a:pt x="85" y="443"/>
                  </a:lnTo>
                  <a:lnTo>
                    <a:pt x="61" y="426"/>
                  </a:lnTo>
                  <a:lnTo>
                    <a:pt x="44" y="397"/>
                  </a:lnTo>
                  <a:lnTo>
                    <a:pt x="0" y="414"/>
                  </a:lnTo>
                  <a:lnTo>
                    <a:pt x="27" y="445"/>
                  </a:lnTo>
                  <a:lnTo>
                    <a:pt x="61" y="468"/>
                  </a:lnTo>
                  <a:lnTo>
                    <a:pt x="97" y="479"/>
                  </a:lnTo>
                  <a:lnTo>
                    <a:pt x="131" y="479"/>
                  </a:lnTo>
                  <a:lnTo>
                    <a:pt x="173" y="473"/>
                  </a:lnTo>
                  <a:lnTo>
                    <a:pt x="207" y="456"/>
                  </a:lnTo>
                  <a:lnTo>
                    <a:pt x="234" y="435"/>
                  </a:lnTo>
                  <a:lnTo>
                    <a:pt x="257" y="401"/>
                  </a:lnTo>
                  <a:lnTo>
                    <a:pt x="270" y="367"/>
                  </a:lnTo>
                  <a:lnTo>
                    <a:pt x="276" y="331"/>
                  </a:lnTo>
                  <a:lnTo>
                    <a:pt x="270" y="289"/>
                  </a:lnTo>
                  <a:lnTo>
                    <a:pt x="247" y="255"/>
                  </a:lnTo>
                  <a:lnTo>
                    <a:pt x="213" y="217"/>
                  </a:lnTo>
                  <a:lnTo>
                    <a:pt x="93" y="158"/>
                  </a:lnTo>
                  <a:lnTo>
                    <a:pt x="68" y="137"/>
                  </a:lnTo>
                  <a:lnTo>
                    <a:pt x="57" y="116"/>
                  </a:lnTo>
                  <a:lnTo>
                    <a:pt x="57" y="87"/>
                  </a:lnTo>
                  <a:lnTo>
                    <a:pt x="61" y="57"/>
                  </a:lnTo>
                  <a:lnTo>
                    <a:pt x="84" y="40"/>
                  </a:lnTo>
                  <a:lnTo>
                    <a:pt x="105" y="27"/>
                  </a:lnTo>
                  <a:lnTo>
                    <a:pt x="127" y="23"/>
                  </a:lnTo>
                  <a:lnTo>
                    <a:pt x="154" y="27"/>
                  </a:lnTo>
                  <a:lnTo>
                    <a:pt x="179" y="42"/>
                  </a:lnTo>
                  <a:lnTo>
                    <a:pt x="192" y="57"/>
                  </a:lnTo>
                  <a:lnTo>
                    <a:pt x="196" y="78"/>
                  </a:lnTo>
                  <a:lnTo>
                    <a:pt x="200" y="95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5" name="Freeform 42"/>
            <p:cNvSpPr>
              <a:spLocks/>
            </p:cNvSpPr>
            <p:nvPr/>
          </p:nvSpPr>
          <p:spPr bwMode="gray">
            <a:xfrm>
              <a:off x="3287" y="1183"/>
              <a:ext cx="95" cy="239"/>
            </a:xfrm>
            <a:custGeom>
              <a:avLst/>
              <a:gdLst>
                <a:gd name="T0" fmla="*/ 84 w 190"/>
                <a:gd name="T1" fmla="*/ 0 h 479"/>
                <a:gd name="T2" fmla="*/ 190 w 190"/>
                <a:gd name="T3" fmla="*/ 479 h 479"/>
                <a:gd name="T4" fmla="*/ 106 w 190"/>
                <a:gd name="T5" fmla="*/ 479 h 479"/>
                <a:gd name="T6" fmla="*/ 0 w 190"/>
                <a:gd name="T7" fmla="*/ 0 h 479"/>
                <a:gd name="T8" fmla="*/ 84 w 190"/>
                <a:gd name="T9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79">
                  <a:moveTo>
                    <a:pt x="84" y="0"/>
                  </a:moveTo>
                  <a:lnTo>
                    <a:pt x="190" y="479"/>
                  </a:lnTo>
                  <a:lnTo>
                    <a:pt x="106" y="479"/>
                  </a:lnTo>
                  <a:lnTo>
                    <a:pt x="0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6" name="Freeform 43"/>
            <p:cNvSpPr>
              <a:spLocks/>
            </p:cNvSpPr>
            <p:nvPr/>
          </p:nvSpPr>
          <p:spPr bwMode="gray">
            <a:xfrm>
              <a:off x="3368" y="1183"/>
              <a:ext cx="66" cy="239"/>
            </a:xfrm>
            <a:custGeom>
              <a:avLst/>
              <a:gdLst>
                <a:gd name="T0" fmla="*/ 110 w 133"/>
                <a:gd name="T1" fmla="*/ 0 h 479"/>
                <a:gd name="T2" fmla="*/ 0 w 133"/>
                <a:gd name="T3" fmla="*/ 479 h 479"/>
                <a:gd name="T4" fmla="*/ 24 w 133"/>
                <a:gd name="T5" fmla="*/ 479 h 479"/>
                <a:gd name="T6" fmla="*/ 133 w 133"/>
                <a:gd name="T7" fmla="*/ 0 h 479"/>
                <a:gd name="T8" fmla="*/ 110 w 133"/>
                <a:gd name="T9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79">
                  <a:moveTo>
                    <a:pt x="110" y="0"/>
                  </a:moveTo>
                  <a:lnTo>
                    <a:pt x="0" y="479"/>
                  </a:lnTo>
                  <a:lnTo>
                    <a:pt x="24" y="479"/>
                  </a:lnTo>
                  <a:lnTo>
                    <a:pt x="133" y="0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" name="Freeform 44"/>
            <p:cNvSpPr>
              <a:spLocks/>
            </p:cNvSpPr>
            <p:nvPr/>
          </p:nvSpPr>
          <p:spPr bwMode="gray">
            <a:xfrm>
              <a:off x="3409" y="1183"/>
              <a:ext cx="78" cy="239"/>
            </a:xfrm>
            <a:custGeom>
              <a:avLst/>
              <a:gdLst>
                <a:gd name="T0" fmla="*/ 52 w 156"/>
                <a:gd name="T1" fmla="*/ 0 h 479"/>
                <a:gd name="T2" fmla="*/ 156 w 156"/>
                <a:gd name="T3" fmla="*/ 479 h 479"/>
                <a:gd name="T4" fmla="*/ 78 w 156"/>
                <a:gd name="T5" fmla="*/ 479 h 479"/>
                <a:gd name="T6" fmla="*/ 0 w 156"/>
                <a:gd name="T7" fmla="*/ 136 h 479"/>
                <a:gd name="T8" fmla="*/ 52 w 156"/>
                <a:gd name="T9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79">
                  <a:moveTo>
                    <a:pt x="52" y="0"/>
                  </a:moveTo>
                  <a:lnTo>
                    <a:pt x="156" y="479"/>
                  </a:lnTo>
                  <a:lnTo>
                    <a:pt x="78" y="479"/>
                  </a:lnTo>
                  <a:lnTo>
                    <a:pt x="0" y="136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" name="Freeform 45"/>
            <p:cNvSpPr>
              <a:spLocks/>
            </p:cNvSpPr>
            <p:nvPr/>
          </p:nvSpPr>
          <p:spPr bwMode="gray">
            <a:xfrm>
              <a:off x="3475" y="1183"/>
              <a:ext cx="65" cy="239"/>
            </a:xfrm>
            <a:custGeom>
              <a:avLst/>
              <a:gdLst>
                <a:gd name="T0" fmla="*/ 107 w 130"/>
                <a:gd name="T1" fmla="*/ 0 h 479"/>
                <a:gd name="T2" fmla="*/ 0 w 130"/>
                <a:gd name="T3" fmla="*/ 479 h 479"/>
                <a:gd name="T4" fmla="*/ 23 w 130"/>
                <a:gd name="T5" fmla="*/ 479 h 479"/>
                <a:gd name="T6" fmla="*/ 130 w 130"/>
                <a:gd name="T7" fmla="*/ 0 h 479"/>
                <a:gd name="T8" fmla="*/ 107 w 130"/>
                <a:gd name="T9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79">
                  <a:moveTo>
                    <a:pt x="107" y="0"/>
                  </a:moveTo>
                  <a:lnTo>
                    <a:pt x="0" y="479"/>
                  </a:lnTo>
                  <a:lnTo>
                    <a:pt x="23" y="479"/>
                  </a:lnTo>
                  <a:lnTo>
                    <a:pt x="130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74396" y="4414494"/>
            <a:ext cx="162029" cy="249006"/>
            <a:chOff x="741689" y="4749945"/>
            <a:chExt cx="229800" cy="353156"/>
          </a:xfrm>
        </p:grpSpPr>
        <p:grpSp>
          <p:nvGrpSpPr>
            <p:cNvPr id="59" name="Group 58"/>
            <p:cNvGrpSpPr/>
            <p:nvPr/>
          </p:nvGrpSpPr>
          <p:grpSpPr>
            <a:xfrm>
              <a:off x="741689" y="4873302"/>
              <a:ext cx="229800" cy="229799"/>
              <a:chOff x="865781" y="5052005"/>
              <a:chExt cx="762936" cy="762934"/>
            </a:xfrm>
          </p:grpSpPr>
          <p:sp>
            <p:nvSpPr>
              <p:cNvPr id="299" name="Oval 38"/>
              <p:cNvSpPr>
                <a:spLocks noChangeArrowheads="1"/>
              </p:cNvSpPr>
              <p:nvPr/>
            </p:nvSpPr>
            <p:spPr bwMode="gray">
              <a:xfrm>
                <a:off x="865781" y="5052005"/>
                <a:ext cx="762936" cy="762934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accent3"/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Oval 40"/>
              <p:cNvSpPr>
                <a:spLocks noChangeArrowheads="1"/>
              </p:cNvSpPr>
              <p:nvPr/>
            </p:nvSpPr>
            <p:spPr bwMode="gray">
              <a:xfrm>
                <a:off x="966197" y="5152421"/>
                <a:ext cx="562104" cy="562102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Oval 42"/>
              <p:cNvSpPr>
                <a:spLocks noChangeArrowheads="1"/>
              </p:cNvSpPr>
              <p:nvPr/>
            </p:nvSpPr>
            <p:spPr bwMode="gray">
              <a:xfrm>
                <a:off x="1082749" y="5268974"/>
                <a:ext cx="328999" cy="328997"/>
              </a:xfrm>
              <a:prstGeom prst="ellipse">
                <a:avLst/>
              </a:prstGeom>
              <a:solidFill>
                <a:schemeClr val="accent3"/>
              </a:solidFill>
              <a:ln w="6350">
                <a:solidFill>
                  <a:schemeClr val="bg1"/>
                </a:solidFill>
                <a:prstDash val="sysDash"/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Oval 43"/>
              <p:cNvSpPr>
                <a:spLocks noChangeArrowheads="1"/>
              </p:cNvSpPr>
              <p:nvPr/>
            </p:nvSpPr>
            <p:spPr bwMode="gray">
              <a:xfrm>
                <a:off x="1152637" y="5338860"/>
                <a:ext cx="189224" cy="189224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accent3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3" name="Group 302"/>
            <p:cNvGrpSpPr/>
            <p:nvPr/>
          </p:nvGrpSpPr>
          <p:grpSpPr bwMode="gray">
            <a:xfrm>
              <a:off x="782636" y="4749945"/>
              <a:ext cx="147905" cy="134945"/>
              <a:chOff x="-2568626" y="4134481"/>
              <a:chExt cx="3116588" cy="2652182"/>
            </a:xfrm>
          </p:grpSpPr>
          <p:sp>
            <p:nvSpPr>
              <p:cNvPr id="304" name="Rounded Rectangle 303"/>
              <p:cNvSpPr/>
              <p:nvPr>
                <p:custDataLst>
                  <p:tags r:id="rId9"/>
                </p:custDataLst>
              </p:nvPr>
            </p:nvSpPr>
            <p:spPr bwMode="gray">
              <a:xfrm rot="2200636">
                <a:off x="-991544" y="5364765"/>
                <a:ext cx="209959" cy="697394"/>
              </a:xfrm>
              <a:prstGeom prst="roundRect">
                <a:avLst>
                  <a:gd name="adj" fmla="val 37494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Oval 8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-2568626" y="5713204"/>
                <a:ext cx="1129708" cy="1073459"/>
              </a:xfrm>
              <a:prstGeom prst="ellipse">
                <a:avLst/>
              </a:prstGeom>
              <a:noFill/>
              <a:ln w="6350" cap="rnd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06" name="Oval 8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-581746" y="5713204"/>
                <a:ext cx="1129708" cy="1073459"/>
              </a:xfrm>
              <a:prstGeom prst="ellipse">
                <a:avLst/>
              </a:prstGeom>
              <a:noFill/>
              <a:ln w="6350" cap="rnd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07" name="Rectangle 8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-1512672" y="5630959"/>
                <a:ext cx="1296747" cy="74912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08" name="Freeform 89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-283330" y="5128375"/>
                <a:ext cx="320888" cy="534367"/>
              </a:xfrm>
              <a:custGeom>
                <a:avLst/>
                <a:gdLst>
                  <a:gd name="T0" fmla="*/ 0 w 55"/>
                  <a:gd name="T1" fmla="*/ 78 h 85"/>
                  <a:gd name="T2" fmla="*/ 11 w 55"/>
                  <a:gd name="T3" fmla="*/ 85 h 85"/>
                  <a:gd name="T4" fmla="*/ 55 w 55"/>
                  <a:gd name="T5" fmla="*/ 24 h 85"/>
                  <a:gd name="T6" fmla="*/ 55 w 55"/>
                  <a:gd name="T7" fmla="*/ 23 h 85"/>
                  <a:gd name="T8" fmla="*/ 55 w 55"/>
                  <a:gd name="T9" fmla="*/ 21 h 85"/>
                  <a:gd name="T10" fmla="*/ 55 w 55"/>
                  <a:gd name="T11" fmla="*/ 19 h 85"/>
                  <a:gd name="T12" fmla="*/ 54 w 55"/>
                  <a:gd name="T13" fmla="*/ 16 h 85"/>
                  <a:gd name="T14" fmla="*/ 51 w 55"/>
                  <a:gd name="T15" fmla="*/ 15 h 85"/>
                  <a:gd name="T16" fmla="*/ 52 w 55"/>
                  <a:gd name="T17" fmla="*/ 15 h 85"/>
                  <a:gd name="T18" fmla="*/ 8 w 55"/>
                  <a:gd name="T19" fmla="*/ 0 h 85"/>
                  <a:gd name="T20" fmla="*/ 3 w 55"/>
                  <a:gd name="T21" fmla="*/ 11 h 85"/>
                  <a:gd name="T22" fmla="*/ 47 w 55"/>
                  <a:gd name="T23" fmla="*/ 27 h 85"/>
                  <a:gd name="T24" fmla="*/ 43 w 55"/>
                  <a:gd name="T25" fmla="*/ 19 h 85"/>
                  <a:gd name="T26" fmla="*/ 42 w 55"/>
                  <a:gd name="T27" fmla="*/ 21 h 85"/>
                  <a:gd name="T28" fmla="*/ 43 w 55"/>
                  <a:gd name="T29" fmla="*/ 23 h 85"/>
                  <a:gd name="T30" fmla="*/ 45 w 55"/>
                  <a:gd name="T31" fmla="*/ 25 h 85"/>
                  <a:gd name="T32" fmla="*/ 47 w 55"/>
                  <a:gd name="T33" fmla="*/ 26 h 85"/>
                  <a:gd name="T34" fmla="*/ 49 w 55"/>
                  <a:gd name="T35" fmla="*/ 21 h 85"/>
                  <a:gd name="T36" fmla="*/ 44 w 55"/>
                  <a:gd name="T37" fmla="*/ 18 h 85"/>
                  <a:gd name="T38" fmla="*/ 0 w 55"/>
                  <a:gd name="T39" fmla="*/ 7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85">
                    <a:moveTo>
                      <a:pt x="0" y="78"/>
                    </a:moveTo>
                    <a:lnTo>
                      <a:pt x="11" y="85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4" y="16"/>
                    </a:lnTo>
                    <a:lnTo>
                      <a:pt x="51" y="15"/>
                    </a:lnTo>
                    <a:lnTo>
                      <a:pt x="52" y="15"/>
                    </a:lnTo>
                    <a:lnTo>
                      <a:pt x="8" y="0"/>
                    </a:lnTo>
                    <a:lnTo>
                      <a:pt x="3" y="11"/>
                    </a:lnTo>
                    <a:lnTo>
                      <a:pt x="47" y="27"/>
                    </a:lnTo>
                    <a:lnTo>
                      <a:pt x="43" y="19"/>
                    </a:lnTo>
                    <a:lnTo>
                      <a:pt x="42" y="21"/>
                    </a:lnTo>
                    <a:lnTo>
                      <a:pt x="43" y="23"/>
                    </a:lnTo>
                    <a:lnTo>
                      <a:pt x="45" y="25"/>
                    </a:lnTo>
                    <a:lnTo>
                      <a:pt x="47" y="26"/>
                    </a:lnTo>
                    <a:lnTo>
                      <a:pt x="49" y="21"/>
                    </a:lnTo>
                    <a:lnTo>
                      <a:pt x="44" y="1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09" name="Rectangle 9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-340474" y="5223263"/>
                <a:ext cx="342870" cy="74912"/>
              </a:xfrm>
              <a:prstGeom prst="rect">
                <a:avLst/>
              </a:prstGeom>
              <a:solidFill>
                <a:schemeClr val="accent6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10" name="Freeform 91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-2048071" y="5560141"/>
                <a:ext cx="2030836" cy="769089"/>
              </a:xfrm>
              <a:custGeom>
                <a:avLst/>
                <a:gdLst>
                  <a:gd name="T0" fmla="*/ 334 w 347"/>
                  <a:gd name="T1" fmla="*/ 116 h 122"/>
                  <a:gd name="T2" fmla="*/ 347 w 347"/>
                  <a:gd name="T3" fmla="*/ 112 h 122"/>
                  <a:gd name="T4" fmla="*/ 317 w 347"/>
                  <a:gd name="T5" fmla="*/ 5 h 122"/>
                  <a:gd name="T6" fmla="*/ 317 w 347"/>
                  <a:gd name="T7" fmla="*/ 5 h 122"/>
                  <a:gd name="T8" fmla="*/ 316 w 347"/>
                  <a:gd name="T9" fmla="*/ 3 h 122"/>
                  <a:gd name="T10" fmla="*/ 313 w 347"/>
                  <a:gd name="T11" fmla="*/ 1 h 122"/>
                  <a:gd name="T12" fmla="*/ 311 w 347"/>
                  <a:gd name="T13" fmla="*/ 0 h 122"/>
                  <a:gd name="T14" fmla="*/ 309 w 347"/>
                  <a:gd name="T15" fmla="*/ 1 h 122"/>
                  <a:gd name="T16" fmla="*/ 307 w 347"/>
                  <a:gd name="T17" fmla="*/ 2 h 122"/>
                  <a:gd name="T18" fmla="*/ 162 w 347"/>
                  <a:gd name="T19" fmla="*/ 111 h 122"/>
                  <a:gd name="T20" fmla="*/ 166 w 347"/>
                  <a:gd name="T21" fmla="*/ 116 h 122"/>
                  <a:gd name="T22" fmla="*/ 166 w 347"/>
                  <a:gd name="T23" fmla="*/ 109 h 122"/>
                  <a:gd name="T24" fmla="*/ 163 w 347"/>
                  <a:gd name="T25" fmla="*/ 110 h 122"/>
                  <a:gd name="T26" fmla="*/ 166 w 347"/>
                  <a:gd name="T27" fmla="*/ 109 h 122"/>
                  <a:gd name="T28" fmla="*/ 7 w 347"/>
                  <a:gd name="T29" fmla="*/ 107 h 122"/>
                  <a:gd name="T30" fmla="*/ 7 w 347"/>
                  <a:gd name="T31" fmla="*/ 114 h 122"/>
                  <a:gd name="T32" fmla="*/ 13 w 347"/>
                  <a:gd name="T33" fmla="*/ 116 h 122"/>
                  <a:gd name="T34" fmla="*/ 13 w 347"/>
                  <a:gd name="T35" fmla="*/ 114 h 122"/>
                  <a:gd name="T36" fmla="*/ 13 w 347"/>
                  <a:gd name="T37" fmla="*/ 112 h 122"/>
                  <a:gd name="T38" fmla="*/ 11 w 347"/>
                  <a:gd name="T39" fmla="*/ 109 h 122"/>
                  <a:gd name="T40" fmla="*/ 9 w 347"/>
                  <a:gd name="T41" fmla="*/ 108 h 122"/>
                  <a:gd name="T42" fmla="*/ 11 w 347"/>
                  <a:gd name="T43" fmla="*/ 117 h 122"/>
                  <a:gd name="T44" fmla="*/ 92 w 347"/>
                  <a:gd name="T45" fmla="*/ 10 h 122"/>
                  <a:gd name="T46" fmla="*/ 87 w 347"/>
                  <a:gd name="T47" fmla="*/ 6 h 122"/>
                  <a:gd name="T48" fmla="*/ 83 w 347"/>
                  <a:gd name="T49" fmla="*/ 11 h 122"/>
                  <a:gd name="T50" fmla="*/ 84 w 347"/>
                  <a:gd name="T51" fmla="*/ 12 h 122"/>
                  <a:gd name="T52" fmla="*/ 87 w 347"/>
                  <a:gd name="T53" fmla="*/ 13 h 122"/>
                  <a:gd name="T54" fmla="*/ 89 w 347"/>
                  <a:gd name="T55" fmla="*/ 12 h 122"/>
                  <a:gd name="T56" fmla="*/ 91 w 347"/>
                  <a:gd name="T57" fmla="*/ 11 h 122"/>
                  <a:gd name="T58" fmla="*/ 81 w 347"/>
                  <a:gd name="T59" fmla="*/ 10 h 122"/>
                  <a:gd name="T60" fmla="*/ 154 w 347"/>
                  <a:gd name="T61" fmla="*/ 122 h 122"/>
                  <a:gd name="T62" fmla="*/ 165 w 347"/>
                  <a:gd name="T63" fmla="*/ 116 h 122"/>
                  <a:gd name="T64" fmla="*/ 93 w 347"/>
                  <a:gd name="T65" fmla="*/ 4 h 122"/>
                  <a:gd name="T66" fmla="*/ 91 w 347"/>
                  <a:gd name="T67" fmla="*/ 3 h 122"/>
                  <a:gd name="T68" fmla="*/ 89 w 347"/>
                  <a:gd name="T69" fmla="*/ 1 h 122"/>
                  <a:gd name="T70" fmla="*/ 87 w 347"/>
                  <a:gd name="T71" fmla="*/ 0 h 122"/>
                  <a:gd name="T72" fmla="*/ 84 w 347"/>
                  <a:gd name="T73" fmla="*/ 1 h 122"/>
                  <a:gd name="T74" fmla="*/ 83 w 347"/>
                  <a:gd name="T75" fmla="*/ 3 h 122"/>
                  <a:gd name="T76" fmla="*/ 81 w 347"/>
                  <a:gd name="T77" fmla="*/ 3 h 122"/>
                  <a:gd name="T78" fmla="*/ 1 w 347"/>
                  <a:gd name="T79" fmla="*/ 110 h 122"/>
                  <a:gd name="T80" fmla="*/ 1 w 347"/>
                  <a:gd name="T81" fmla="*/ 112 h 122"/>
                  <a:gd name="T82" fmla="*/ 0 w 347"/>
                  <a:gd name="T83" fmla="*/ 114 h 122"/>
                  <a:gd name="T84" fmla="*/ 1 w 347"/>
                  <a:gd name="T85" fmla="*/ 116 h 122"/>
                  <a:gd name="T86" fmla="*/ 2 w 347"/>
                  <a:gd name="T87" fmla="*/ 118 h 122"/>
                  <a:gd name="T88" fmla="*/ 4 w 347"/>
                  <a:gd name="T89" fmla="*/ 119 h 122"/>
                  <a:gd name="T90" fmla="*/ 7 w 347"/>
                  <a:gd name="T91" fmla="*/ 120 h 122"/>
                  <a:gd name="T92" fmla="*/ 166 w 347"/>
                  <a:gd name="T93" fmla="*/ 122 h 122"/>
                  <a:gd name="T94" fmla="*/ 168 w 347"/>
                  <a:gd name="T95" fmla="*/ 121 h 122"/>
                  <a:gd name="T96" fmla="*/ 170 w 347"/>
                  <a:gd name="T97" fmla="*/ 120 h 122"/>
                  <a:gd name="T98" fmla="*/ 316 w 347"/>
                  <a:gd name="T99" fmla="*/ 11 h 122"/>
                  <a:gd name="T100" fmla="*/ 305 w 347"/>
                  <a:gd name="T101" fmla="*/ 9 h 122"/>
                  <a:gd name="T102" fmla="*/ 306 w 347"/>
                  <a:gd name="T103" fmla="*/ 11 h 122"/>
                  <a:gd name="T104" fmla="*/ 309 w 347"/>
                  <a:gd name="T105" fmla="*/ 12 h 122"/>
                  <a:gd name="T106" fmla="*/ 311 w 347"/>
                  <a:gd name="T107" fmla="*/ 13 h 122"/>
                  <a:gd name="T108" fmla="*/ 313 w 347"/>
                  <a:gd name="T109" fmla="*/ 12 h 122"/>
                  <a:gd name="T110" fmla="*/ 311 w 347"/>
                  <a:gd name="T111" fmla="*/ 6 h 122"/>
                  <a:gd name="T112" fmla="*/ 305 w 347"/>
                  <a:gd name="T113" fmla="*/ 9 h 122"/>
                  <a:gd name="T114" fmla="*/ 334 w 347"/>
                  <a:gd name="T115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7" h="122">
                    <a:moveTo>
                      <a:pt x="334" y="116"/>
                    </a:moveTo>
                    <a:lnTo>
                      <a:pt x="347" y="112"/>
                    </a:lnTo>
                    <a:lnTo>
                      <a:pt x="317" y="5"/>
                    </a:lnTo>
                    <a:lnTo>
                      <a:pt x="317" y="5"/>
                    </a:lnTo>
                    <a:lnTo>
                      <a:pt x="316" y="3"/>
                    </a:lnTo>
                    <a:lnTo>
                      <a:pt x="313" y="1"/>
                    </a:lnTo>
                    <a:lnTo>
                      <a:pt x="311" y="0"/>
                    </a:lnTo>
                    <a:lnTo>
                      <a:pt x="309" y="1"/>
                    </a:lnTo>
                    <a:lnTo>
                      <a:pt x="307" y="2"/>
                    </a:lnTo>
                    <a:lnTo>
                      <a:pt x="162" y="111"/>
                    </a:lnTo>
                    <a:lnTo>
                      <a:pt x="166" y="116"/>
                    </a:lnTo>
                    <a:lnTo>
                      <a:pt x="166" y="109"/>
                    </a:lnTo>
                    <a:lnTo>
                      <a:pt x="163" y="110"/>
                    </a:lnTo>
                    <a:lnTo>
                      <a:pt x="166" y="109"/>
                    </a:lnTo>
                    <a:lnTo>
                      <a:pt x="7" y="107"/>
                    </a:lnTo>
                    <a:lnTo>
                      <a:pt x="7" y="114"/>
                    </a:lnTo>
                    <a:lnTo>
                      <a:pt x="13" y="116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1" y="109"/>
                    </a:lnTo>
                    <a:lnTo>
                      <a:pt x="9" y="108"/>
                    </a:lnTo>
                    <a:lnTo>
                      <a:pt x="11" y="117"/>
                    </a:lnTo>
                    <a:lnTo>
                      <a:pt x="92" y="10"/>
                    </a:lnTo>
                    <a:lnTo>
                      <a:pt x="87" y="6"/>
                    </a:lnTo>
                    <a:lnTo>
                      <a:pt x="83" y="11"/>
                    </a:lnTo>
                    <a:lnTo>
                      <a:pt x="84" y="12"/>
                    </a:lnTo>
                    <a:lnTo>
                      <a:pt x="87" y="13"/>
                    </a:lnTo>
                    <a:lnTo>
                      <a:pt x="89" y="12"/>
                    </a:lnTo>
                    <a:lnTo>
                      <a:pt x="91" y="11"/>
                    </a:lnTo>
                    <a:lnTo>
                      <a:pt x="81" y="10"/>
                    </a:lnTo>
                    <a:lnTo>
                      <a:pt x="154" y="122"/>
                    </a:lnTo>
                    <a:lnTo>
                      <a:pt x="165" y="116"/>
                    </a:lnTo>
                    <a:lnTo>
                      <a:pt x="93" y="4"/>
                    </a:lnTo>
                    <a:lnTo>
                      <a:pt x="91" y="3"/>
                    </a:lnTo>
                    <a:lnTo>
                      <a:pt x="89" y="1"/>
                    </a:lnTo>
                    <a:lnTo>
                      <a:pt x="87" y="0"/>
                    </a:lnTo>
                    <a:lnTo>
                      <a:pt x="84" y="1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1" y="110"/>
                    </a:lnTo>
                    <a:lnTo>
                      <a:pt x="1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20"/>
                    </a:lnTo>
                    <a:lnTo>
                      <a:pt x="166" y="122"/>
                    </a:lnTo>
                    <a:lnTo>
                      <a:pt x="168" y="121"/>
                    </a:lnTo>
                    <a:lnTo>
                      <a:pt x="170" y="120"/>
                    </a:lnTo>
                    <a:lnTo>
                      <a:pt x="316" y="11"/>
                    </a:lnTo>
                    <a:lnTo>
                      <a:pt x="305" y="9"/>
                    </a:lnTo>
                    <a:lnTo>
                      <a:pt x="306" y="11"/>
                    </a:lnTo>
                    <a:lnTo>
                      <a:pt x="309" y="12"/>
                    </a:lnTo>
                    <a:lnTo>
                      <a:pt x="311" y="13"/>
                    </a:lnTo>
                    <a:lnTo>
                      <a:pt x="313" y="12"/>
                    </a:lnTo>
                    <a:lnTo>
                      <a:pt x="311" y="6"/>
                    </a:lnTo>
                    <a:lnTo>
                      <a:pt x="305" y="9"/>
                    </a:lnTo>
                    <a:lnTo>
                      <a:pt x="334" y="11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311" name="Oval 310"/>
              <p:cNvSpPr/>
              <p:nvPr>
                <p:custDataLst>
                  <p:tags r:id="rId16"/>
                </p:custDataLst>
              </p:nvPr>
            </p:nvSpPr>
            <p:spPr bwMode="gray">
              <a:xfrm rot="193957">
                <a:off x="-1008246" y="4134481"/>
                <a:ext cx="401771" cy="422931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Rounded Rectangle 17"/>
              <p:cNvSpPr/>
              <p:nvPr>
                <p:custDataLst>
                  <p:tags r:id="rId17"/>
                </p:custDataLst>
              </p:nvPr>
            </p:nvSpPr>
            <p:spPr bwMode="gray">
              <a:xfrm rot="1369459">
                <a:off x="-1351152" y="4526600"/>
                <a:ext cx="419526" cy="1171832"/>
              </a:xfrm>
              <a:custGeom>
                <a:avLst/>
                <a:gdLst>
                  <a:gd name="connsiteX0" fmla="*/ 0 w 300681"/>
                  <a:gd name="connsiteY0" fmla="*/ 112737 h 747021"/>
                  <a:gd name="connsiteX1" fmla="*/ 112737 w 300681"/>
                  <a:gd name="connsiteY1" fmla="*/ 0 h 747021"/>
                  <a:gd name="connsiteX2" fmla="*/ 187944 w 300681"/>
                  <a:gd name="connsiteY2" fmla="*/ 0 h 747021"/>
                  <a:gd name="connsiteX3" fmla="*/ 300681 w 300681"/>
                  <a:gd name="connsiteY3" fmla="*/ 112737 h 747021"/>
                  <a:gd name="connsiteX4" fmla="*/ 300681 w 300681"/>
                  <a:gd name="connsiteY4" fmla="*/ 634284 h 747021"/>
                  <a:gd name="connsiteX5" fmla="*/ 187944 w 300681"/>
                  <a:gd name="connsiteY5" fmla="*/ 747021 h 747021"/>
                  <a:gd name="connsiteX6" fmla="*/ 112737 w 300681"/>
                  <a:gd name="connsiteY6" fmla="*/ 747021 h 747021"/>
                  <a:gd name="connsiteX7" fmla="*/ 0 w 300681"/>
                  <a:gd name="connsiteY7" fmla="*/ 634284 h 747021"/>
                  <a:gd name="connsiteX8" fmla="*/ 0 w 300681"/>
                  <a:gd name="connsiteY8" fmla="*/ 112737 h 747021"/>
                  <a:gd name="connsiteX0" fmla="*/ 11644 w 312325"/>
                  <a:gd name="connsiteY0" fmla="*/ 112737 h 940915"/>
                  <a:gd name="connsiteX1" fmla="*/ 124381 w 312325"/>
                  <a:gd name="connsiteY1" fmla="*/ 0 h 940915"/>
                  <a:gd name="connsiteX2" fmla="*/ 199588 w 312325"/>
                  <a:gd name="connsiteY2" fmla="*/ 0 h 940915"/>
                  <a:gd name="connsiteX3" fmla="*/ 312325 w 312325"/>
                  <a:gd name="connsiteY3" fmla="*/ 112737 h 940915"/>
                  <a:gd name="connsiteX4" fmla="*/ 312325 w 312325"/>
                  <a:gd name="connsiteY4" fmla="*/ 634284 h 940915"/>
                  <a:gd name="connsiteX5" fmla="*/ 199588 w 312325"/>
                  <a:gd name="connsiteY5" fmla="*/ 747021 h 940915"/>
                  <a:gd name="connsiteX6" fmla="*/ 124381 w 312325"/>
                  <a:gd name="connsiteY6" fmla="*/ 747021 h 940915"/>
                  <a:gd name="connsiteX7" fmla="*/ 11644 w 312325"/>
                  <a:gd name="connsiteY7" fmla="*/ 634284 h 940915"/>
                  <a:gd name="connsiteX8" fmla="*/ 11644 w 312325"/>
                  <a:gd name="connsiteY8" fmla="*/ 112737 h 940915"/>
                  <a:gd name="connsiteX0" fmla="*/ 9593 w 310274"/>
                  <a:gd name="connsiteY0" fmla="*/ 112737 h 967836"/>
                  <a:gd name="connsiteX1" fmla="*/ 122330 w 310274"/>
                  <a:gd name="connsiteY1" fmla="*/ 0 h 967836"/>
                  <a:gd name="connsiteX2" fmla="*/ 197537 w 310274"/>
                  <a:gd name="connsiteY2" fmla="*/ 0 h 967836"/>
                  <a:gd name="connsiteX3" fmla="*/ 310274 w 310274"/>
                  <a:gd name="connsiteY3" fmla="*/ 112737 h 967836"/>
                  <a:gd name="connsiteX4" fmla="*/ 310274 w 310274"/>
                  <a:gd name="connsiteY4" fmla="*/ 634284 h 967836"/>
                  <a:gd name="connsiteX5" fmla="*/ 197537 w 310274"/>
                  <a:gd name="connsiteY5" fmla="*/ 747021 h 967836"/>
                  <a:gd name="connsiteX6" fmla="*/ 151152 w 310274"/>
                  <a:gd name="connsiteY6" fmla="*/ 823862 h 967836"/>
                  <a:gd name="connsiteX7" fmla="*/ 9593 w 310274"/>
                  <a:gd name="connsiteY7" fmla="*/ 634284 h 967836"/>
                  <a:gd name="connsiteX8" fmla="*/ 9593 w 310274"/>
                  <a:gd name="connsiteY8" fmla="*/ 112737 h 967836"/>
                  <a:gd name="connsiteX0" fmla="*/ 0 w 300681"/>
                  <a:gd name="connsiteY0" fmla="*/ 112737 h 911215"/>
                  <a:gd name="connsiteX1" fmla="*/ 112737 w 300681"/>
                  <a:gd name="connsiteY1" fmla="*/ 0 h 911215"/>
                  <a:gd name="connsiteX2" fmla="*/ 187944 w 300681"/>
                  <a:gd name="connsiteY2" fmla="*/ 0 h 911215"/>
                  <a:gd name="connsiteX3" fmla="*/ 300681 w 300681"/>
                  <a:gd name="connsiteY3" fmla="*/ 112737 h 911215"/>
                  <a:gd name="connsiteX4" fmla="*/ 300681 w 300681"/>
                  <a:gd name="connsiteY4" fmla="*/ 634284 h 911215"/>
                  <a:gd name="connsiteX5" fmla="*/ 187944 w 300681"/>
                  <a:gd name="connsiteY5" fmla="*/ 747021 h 911215"/>
                  <a:gd name="connsiteX6" fmla="*/ 141559 w 300681"/>
                  <a:gd name="connsiteY6" fmla="*/ 823862 h 911215"/>
                  <a:gd name="connsiteX7" fmla="*/ 80483 w 300681"/>
                  <a:gd name="connsiteY7" fmla="*/ 903903 h 911215"/>
                  <a:gd name="connsiteX8" fmla="*/ 0 w 300681"/>
                  <a:gd name="connsiteY8" fmla="*/ 634284 h 911215"/>
                  <a:gd name="connsiteX9" fmla="*/ 0 w 300681"/>
                  <a:gd name="connsiteY9" fmla="*/ 112737 h 911215"/>
                  <a:gd name="connsiteX0" fmla="*/ 5375 w 306056"/>
                  <a:gd name="connsiteY0" fmla="*/ 112737 h 911213"/>
                  <a:gd name="connsiteX1" fmla="*/ 118112 w 306056"/>
                  <a:gd name="connsiteY1" fmla="*/ 0 h 911213"/>
                  <a:gd name="connsiteX2" fmla="*/ 193319 w 306056"/>
                  <a:gd name="connsiteY2" fmla="*/ 0 h 911213"/>
                  <a:gd name="connsiteX3" fmla="*/ 306056 w 306056"/>
                  <a:gd name="connsiteY3" fmla="*/ 112737 h 911213"/>
                  <a:gd name="connsiteX4" fmla="*/ 306056 w 306056"/>
                  <a:gd name="connsiteY4" fmla="*/ 634284 h 911213"/>
                  <a:gd name="connsiteX5" fmla="*/ 193319 w 306056"/>
                  <a:gd name="connsiteY5" fmla="*/ 747021 h 911213"/>
                  <a:gd name="connsiteX6" fmla="*/ 146934 w 306056"/>
                  <a:gd name="connsiteY6" fmla="*/ 823862 h 911213"/>
                  <a:gd name="connsiteX7" fmla="*/ 85858 w 306056"/>
                  <a:gd name="connsiteY7" fmla="*/ 903903 h 911213"/>
                  <a:gd name="connsiteX8" fmla="*/ 4441 w 306056"/>
                  <a:gd name="connsiteY8" fmla="*/ 872456 h 911213"/>
                  <a:gd name="connsiteX9" fmla="*/ 5375 w 306056"/>
                  <a:gd name="connsiteY9" fmla="*/ 634284 h 911213"/>
                  <a:gd name="connsiteX10" fmla="*/ 5375 w 306056"/>
                  <a:gd name="connsiteY10" fmla="*/ 112737 h 91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056" h="911213">
                    <a:moveTo>
                      <a:pt x="5375" y="112737"/>
                    </a:moveTo>
                    <a:cubicBezTo>
                      <a:pt x="5375" y="50474"/>
                      <a:pt x="55849" y="0"/>
                      <a:pt x="118112" y="0"/>
                    </a:cubicBezTo>
                    <a:lnTo>
                      <a:pt x="193319" y="0"/>
                    </a:lnTo>
                    <a:cubicBezTo>
                      <a:pt x="255582" y="0"/>
                      <a:pt x="306056" y="50474"/>
                      <a:pt x="306056" y="112737"/>
                    </a:cubicBezTo>
                    <a:lnTo>
                      <a:pt x="306056" y="634284"/>
                    </a:lnTo>
                    <a:cubicBezTo>
                      <a:pt x="306056" y="696547"/>
                      <a:pt x="255582" y="747021"/>
                      <a:pt x="193319" y="747021"/>
                    </a:cubicBezTo>
                    <a:cubicBezTo>
                      <a:pt x="168250" y="747021"/>
                      <a:pt x="172003" y="823862"/>
                      <a:pt x="146934" y="823862"/>
                    </a:cubicBezTo>
                    <a:cubicBezTo>
                      <a:pt x="124108" y="856442"/>
                      <a:pt x="109451" y="935499"/>
                      <a:pt x="85858" y="903903"/>
                    </a:cubicBezTo>
                    <a:cubicBezTo>
                      <a:pt x="69892" y="908327"/>
                      <a:pt x="17855" y="917393"/>
                      <a:pt x="4441" y="872456"/>
                    </a:cubicBezTo>
                    <a:cubicBezTo>
                      <a:pt x="-8973" y="827520"/>
                      <a:pt x="13002" y="757229"/>
                      <a:pt x="5375" y="634284"/>
                    </a:cubicBezTo>
                    <a:lnTo>
                      <a:pt x="5375" y="11273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Rounded Rectangle 312"/>
              <p:cNvSpPr/>
              <p:nvPr>
                <p:custDataLst>
                  <p:tags r:id="rId18"/>
                </p:custDataLst>
              </p:nvPr>
            </p:nvSpPr>
            <p:spPr bwMode="gray">
              <a:xfrm rot="5593957">
                <a:off x="-611480" y="4840752"/>
                <a:ext cx="189182" cy="505678"/>
              </a:xfrm>
              <a:prstGeom prst="roundRect">
                <a:avLst>
                  <a:gd name="adj" fmla="val 37494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Rounded Rectangle 313"/>
              <p:cNvSpPr/>
              <p:nvPr>
                <p:custDataLst>
                  <p:tags r:id="rId19"/>
                </p:custDataLst>
              </p:nvPr>
            </p:nvSpPr>
            <p:spPr bwMode="gray">
              <a:xfrm rot="9169170">
                <a:off x="-867663" y="4653799"/>
                <a:ext cx="179717" cy="532310"/>
              </a:xfrm>
              <a:prstGeom prst="roundRect">
                <a:avLst>
                  <a:gd name="adj" fmla="val 37494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Rounded Rectangle 314"/>
              <p:cNvSpPr/>
              <p:nvPr>
                <p:custDataLst>
                  <p:tags r:id="rId20"/>
                </p:custDataLst>
              </p:nvPr>
            </p:nvSpPr>
            <p:spPr bwMode="gray">
              <a:xfrm rot="5593957">
                <a:off x="-723430" y="4997971"/>
                <a:ext cx="189182" cy="505678"/>
              </a:xfrm>
              <a:prstGeom prst="roundRect">
                <a:avLst>
                  <a:gd name="adj" fmla="val 37494"/>
                </a:avLst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Rounded Rectangle 315"/>
              <p:cNvSpPr/>
              <p:nvPr>
                <p:custDataLst>
                  <p:tags r:id="rId21"/>
                </p:custDataLst>
              </p:nvPr>
            </p:nvSpPr>
            <p:spPr bwMode="gray">
              <a:xfrm rot="9169170">
                <a:off x="-1030195" y="4590783"/>
                <a:ext cx="179717" cy="765413"/>
              </a:xfrm>
              <a:prstGeom prst="roundRect">
                <a:avLst>
                  <a:gd name="adj" fmla="val 37494"/>
                </a:avLst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Rounded Rectangle 316"/>
              <p:cNvSpPr/>
              <p:nvPr>
                <p:custDataLst>
                  <p:tags r:id="rId22"/>
                </p:custDataLst>
              </p:nvPr>
            </p:nvSpPr>
            <p:spPr bwMode="gray">
              <a:xfrm rot="16833791">
                <a:off x="-1134274" y="5116588"/>
                <a:ext cx="221016" cy="689392"/>
              </a:xfrm>
              <a:prstGeom prst="roundRect">
                <a:avLst>
                  <a:gd name="adj" fmla="val 37494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Rounded Rectangle 317"/>
              <p:cNvSpPr/>
              <p:nvPr>
                <p:custDataLst>
                  <p:tags r:id="rId23"/>
                </p:custDataLst>
              </p:nvPr>
            </p:nvSpPr>
            <p:spPr bwMode="gray">
              <a:xfrm rot="17661677">
                <a:off x="-1324623" y="5309795"/>
                <a:ext cx="221016" cy="689392"/>
              </a:xfrm>
              <a:prstGeom prst="roundRect">
                <a:avLst>
                  <a:gd name="adj" fmla="val 37494"/>
                </a:avLst>
              </a:pr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Rounded Rectangle 318"/>
              <p:cNvSpPr/>
              <p:nvPr>
                <p:custDataLst>
                  <p:tags r:id="rId24"/>
                </p:custDataLst>
              </p:nvPr>
            </p:nvSpPr>
            <p:spPr bwMode="gray">
              <a:xfrm rot="2200636">
                <a:off x="-1317523" y="5569742"/>
                <a:ext cx="209959" cy="877138"/>
              </a:xfrm>
              <a:prstGeom prst="roundRect">
                <a:avLst>
                  <a:gd name="adj" fmla="val 37494"/>
                </a:avLst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5" name="Rectangle 3"/>
          <p:cNvSpPr txBox="1">
            <a:spLocks/>
          </p:cNvSpPr>
          <p:nvPr/>
        </p:nvSpPr>
        <p:spPr>
          <a:xfrm>
            <a:off x="7355683" y="2579862"/>
            <a:ext cx="302366" cy="131643"/>
          </a:xfrm>
          <a:prstGeom prst="ellipse">
            <a:avLst/>
          </a:prstGeom>
          <a:solidFill>
            <a:srgbClr val="A3EDFF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000000"/>
                </a:solidFill>
              </a:rPr>
              <a:t>+4</a:t>
            </a:r>
            <a:r>
              <a:rPr lang="en-US" sz="900" b="1" dirty="0">
                <a:solidFill>
                  <a:srgbClr val="00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2587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67607855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9940" name="think-cell Slide" r:id="rId14" imgW="360" imgH="360" progId="">
              <p:embed/>
            </p:oleObj>
          </a:graphicData>
        </a:graphic>
      </p:graphicFrame>
      <p:sp>
        <p:nvSpPr>
          <p:cNvPr id="41" name="Rectangle 4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2" name="Rectangle 231"/>
          <p:cNvSpPr>
            <a:spLocks/>
          </p:cNvSpPr>
          <p:nvPr/>
        </p:nvSpPr>
        <p:spPr>
          <a:xfrm>
            <a:off x="8143877" y="1455178"/>
            <a:ext cx="646111" cy="4172920"/>
          </a:xfrm>
          <a:prstGeom prst="rect">
            <a:avLst/>
          </a:prstGeom>
          <a:gradFill flip="none" rotWithShape="1">
            <a:gsLst>
              <a:gs pos="82000">
                <a:srgbClr val="EEF9FF"/>
              </a:gs>
              <a:gs pos="0">
                <a:srgbClr val="E4F5FF"/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7627050" y="1455178"/>
            <a:ext cx="468000" cy="4172920"/>
          </a:xfrm>
          <a:prstGeom prst="rect">
            <a:avLst/>
          </a:prstGeom>
          <a:gradFill flip="none" rotWithShape="1">
            <a:gsLst>
              <a:gs pos="82000">
                <a:srgbClr val="EEF9FF"/>
              </a:gs>
              <a:gs pos="0">
                <a:srgbClr val="E4F5FF"/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8" name="Rectangle 227"/>
          <p:cNvSpPr>
            <a:spLocks/>
          </p:cNvSpPr>
          <p:nvPr/>
        </p:nvSpPr>
        <p:spPr>
          <a:xfrm>
            <a:off x="7110227" y="1455178"/>
            <a:ext cx="468000" cy="4172920"/>
          </a:xfrm>
          <a:prstGeom prst="rect">
            <a:avLst/>
          </a:prstGeom>
          <a:gradFill flip="none" rotWithShape="1">
            <a:gsLst>
              <a:gs pos="82000">
                <a:srgbClr val="EEF9FF"/>
              </a:gs>
              <a:gs pos="0">
                <a:srgbClr val="E4F5FF"/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9" name="Rectangle 228"/>
          <p:cNvSpPr>
            <a:spLocks/>
          </p:cNvSpPr>
          <p:nvPr/>
        </p:nvSpPr>
        <p:spPr>
          <a:xfrm>
            <a:off x="6593404" y="1455178"/>
            <a:ext cx="468000" cy="4172920"/>
          </a:xfrm>
          <a:prstGeom prst="rect">
            <a:avLst/>
          </a:prstGeom>
          <a:gradFill flip="none" rotWithShape="1">
            <a:gsLst>
              <a:gs pos="82000">
                <a:srgbClr val="EEF9FF"/>
              </a:gs>
              <a:gs pos="0">
                <a:srgbClr val="E4F5FF"/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0" name="Rectangle 229"/>
          <p:cNvSpPr>
            <a:spLocks/>
          </p:cNvSpPr>
          <p:nvPr/>
        </p:nvSpPr>
        <p:spPr>
          <a:xfrm>
            <a:off x="6076581" y="1455178"/>
            <a:ext cx="468000" cy="4172920"/>
          </a:xfrm>
          <a:prstGeom prst="rect">
            <a:avLst/>
          </a:prstGeom>
          <a:gradFill flip="none" rotWithShape="1">
            <a:gsLst>
              <a:gs pos="82000">
                <a:srgbClr val="EEF9FF"/>
              </a:gs>
              <a:gs pos="0">
                <a:srgbClr val="E4F5FF"/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1" name="Rectangle 230"/>
          <p:cNvSpPr>
            <a:spLocks/>
          </p:cNvSpPr>
          <p:nvPr/>
        </p:nvSpPr>
        <p:spPr>
          <a:xfrm>
            <a:off x="5559758" y="1455178"/>
            <a:ext cx="468000" cy="4172920"/>
          </a:xfrm>
          <a:prstGeom prst="rect">
            <a:avLst/>
          </a:prstGeom>
          <a:gradFill flip="none" rotWithShape="1">
            <a:gsLst>
              <a:gs pos="82000">
                <a:srgbClr val="EEF9FF"/>
              </a:gs>
              <a:gs pos="0">
                <a:srgbClr val="E4F5FF"/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7892882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Комплекс мер по экологии</a:t>
            </a:r>
            <a:endParaRPr lang="en-US" dirty="0"/>
          </a:p>
        </p:txBody>
      </p:sp>
      <p:sp>
        <p:nvSpPr>
          <p:cNvPr id="5" name="McK 5. Source"/>
          <p:cNvSpPr>
            <a:spLocks noChangeArrowheads="1"/>
          </p:cNvSpPr>
          <p:nvPr/>
        </p:nvSpPr>
        <p:spPr bwMode="auto">
          <a:xfrm>
            <a:off x="171403" y="6488126"/>
            <a:ext cx="83010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dirty="0">
                <a:solidFill>
                  <a:srgbClr val="000000"/>
                </a:solidFill>
              </a:rPr>
              <a:t>ИСТОЧНИК: </a:t>
            </a:r>
            <a:r>
              <a:rPr lang="en-US" sz="1000" dirty="0" err="1">
                <a:solidFill>
                  <a:srgbClr val="000000"/>
                </a:solidFill>
              </a:rPr>
              <a:t>COWI</a:t>
            </a:r>
            <a:r>
              <a:rPr lang="en-US" sz="1000" dirty="0">
                <a:solidFill>
                  <a:srgbClr val="000000"/>
                </a:solidFill>
              </a:rPr>
              <a:t>; </a:t>
            </a:r>
            <a:r>
              <a:rPr lang="ru-RU" sz="1000" dirty="0" err="1">
                <a:solidFill>
                  <a:srgbClr val="000000"/>
                </a:solidFill>
              </a:rPr>
              <a:t>АлЭС</a:t>
            </a:r>
            <a:r>
              <a:rPr lang="ru-RU" sz="1000" dirty="0">
                <a:solidFill>
                  <a:srgbClr val="000000"/>
                </a:solidFill>
              </a:rPr>
              <a:t>; Вестник </a:t>
            </a:r>
            <a:r>
              <a:rPr lang="ru-RU" sz="1000" dirty="0" err="1">
                <a:solidFill>
                  <a:srgbClr val="000000"/>
                </a:solidFill>
              </a:rPr>
              <a:t>КазНМУ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2" name="Rectangle 24"/>
          <p:cNvSpPr txBox="1">
            <a:spLocks/>
          </p:cNvSpPr>
          <p:nvPr/>
        </p:nvSpPr>
        <p:spPr>
          <a:xfrm>
            <a:off x="239252" y="1847851"/>
            <a:ext cx="1008000" cy="8774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txBody>
          <a:bodyPr vert="horz" wrap="square" lIns="71977" tIns="71987" rIns="71987" bIns="71987" rtlCol="0" anchor="t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Мониторинг уровня </a:t>
            </a:r>
            <a:r>
              <a:rPr lang="ru-RU" sz="900" dirty="0" err="1">
                <a:solidFill>
                  <a:srgbClr val="000000"/>
                </a:solidFill>
              </a:rPr>
              <a:t>атмос-ферных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  <a:r>
              <a:rPr lang="ru-RU" sz="900" dirty="0" err="1">
                <a:solidFill>
                  <a:srgbClr val="000000"/>
                </a:solidFill>
              </a:rPr>
              <a:t>заг-рязнений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43" name="TextBox 14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1452" y="1790700"/>
            <a:ext cx="144000" cy="144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b="1" dirty="0">
                <a:solidFill>
                  <a:srgbClr val="FFFFFF"/>
                </a:solidFill>
              </a:rPr>
              <a:t>1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45" name="Rectangle 24"/>
          <p:cNvSpPr txBox="1">
            <a:spLocks/>
          </p:cNvSpPr>
          <p:nvPr/>
        </p:nvSpPr>
        <p:spPr>
          <a:xfrm>
            <a:off x="239252" y="2822577"/>
            <a:ext cx="1008000" cy="1524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txBody>
          <a:bodyPr vert="horz" wrap="square" lIns="71977" tIns="71987" rIns="71987" bIns="71987" rtlCol="0" anchor="t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Снижение атмосферных загрязнений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799854" y="3878263"/>
            <a:ext cx="401065" cy="403564"/>
            <a:chOff x="410857" y="3540688"/>
            <a:chExt cx="898043" cy="903639"/>
          </a:xfrm>
          <a:solidFill>
            <a:schemeClr val="accent3"/>
          </a:solidFill>
        </p:grpSpPr>
        <p:grpSp>
          <p:nvGrpSpPr>
            <p:cNvPr id="147" name="Group 146"/>
            <p:cNvGrpSpPr/>
            <p:nvPr/>
          </p:nvGrpSpPr>
          <p:grpSpPr>
            <a:xfrm>
              <a:off x="410857" y="3658128"/>
              <a:ext cx="898043" cy="786199"/>
              <a:chOff x="3570290" y="1924315"/>
              <a:chExt cx="866772" cy="758825"/>
            </a:xfrm>
            <a:grpFill/>
          </p:grpSpPr>
          <p:sp>
            <p:nvSpPr>
              <p:cNvPr id="155" name="Freeform 141"/>
              <p:cNvSpPr>
                <a:spLocks/>
              </p:cNvSpPr>
              <p:nvPr/>
            </p:nvSpPr>
            <p:spPr bwMode="auto">
              <a:xfrm>
                <a:off x="3570290" y="1924315"/>
                <a:ext cx="342900" cy="758825"/>
              </a:xfrm>
              <a:custGeom>
                <a:avLst/>
                <a:gdLst>
                  <a:gd name="T0" fmla="*/ 2615 w 6246"/>
                  <a:gd name="T1" fmla="*/ 4983 h 13808"/>
                  <a:gd name="T2" fmla="*/ 6246 w 6246"/>
                  <a:gd name="T3" fmla="*/ 8716 h 13808"/>
                  <a:gd name="T4" fmla="*/ 6246 w 6246"/>
                  <a:gd name="T5" fmla="*/ 13791 h 13808"/>
                  <a:gd name="T6" fmla="*/ 6217 w 6246"/>
                  <a:gd name="T7" fmla="*/ 13791 h 13808"/>
                  <a:gd name="T8" fmla="*/ 6217 w 6246"/>
                  <a:gd name="T9" fmla="*/ 13808 h 13808"/>
                  <a:gd name="T10" fmla="*/ 3240 w 6246"/>
                  <a:gd name="T11" fmla="*/ 13808 h 13808"/>
                  <a:gd name="T12" fmla="*/ 3240 w 6246"/>
                  <a:gd name="T13" fmla="*/ 11617 h 13808"/>
                  <a:gd name="T14" fmla="*/ 201 w 6246"/>
                  <a:gd name="T15" fmla="*/ 7595 h 13808"/>
                  <a:gd name="T16" fmla="*/ 0 w 6246"/>
                  <a:gd name="T17" fmla="*/ 7058 h 13808"/>
                  <a:gd name="T18" fmla="*/ 0 w 6246"/>
                  <a:gd name="T19" fmla="*/ 878 h 13808"/>
                  <a:gd name="T20" fmla="*/ 877 w 6246"/>
                  <a:gd name="T21" fmla="*/ 0 h 13808"/>
                  <a:gd name="T22" fmla="*/ 1752 w 6246"/>
                  <a:gd name="T23" fmla="*/ 878 h 13808"/>
                  <a:gd name="T24" fmla="*/ 1752 w 6246"/>
                  <a:gd name="T25" fmla="*/ 4447 h 13808"/>
                  <a:gd name="T26" fmla="*/ 1177 w 6246"/>
                  <a:gd name="T27" fmla="*/ 4741 h 13808"/>
                  <a:gd name="T28" fmla="*/ 1154 w 6246"/>
                  <a:gd name="T29" fmla="*/ 6409 h 13808"/>
                  <a:gd name="T30" fmla="*/ 2812 w 6246"/>
                  <a:gd name="T31" fmla="*/ 8117 h 13808"/>
                  <a:gd name="T32" fmla="*/ 3037 w 6246"/>
                  <a:gd name="T33" fmla="*/ 7896 h 13808"/>
                  <a:gd name="T34" fmla="*/ 1377 w 6246"/>
                  <a:gd name="T35" fmla="*/ 6193 h 13808"/>
                  <a:gd name="T36" fmla="*/ 1393 w 6246"/>
                  <a:gd name="T37" fmla="*/ 4964 h 13808"/>
                  <a:gd name="T38" fmla="*/ 1760 w 6246"/>
                  <a:gd name="T39" fmla="*/ 4754 h 13808"/>
                  <a:gd name="T40" fmla="*/ 2196 w 6246"/>
                  <a:gd name="T41" fmla="*/ 4741 h 13808"/>
                  <a:gd name="T42" fmla="*/ 2615 w 6246"/>
                  <a:gd name="T43" fmla="*/ 4983 h 13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46" h="13808">
                    <a:moveTo>
                      <a:pt x="2615" y="4983"/>
                    </a:moveTo>
                    <a:lnTo>
                      <a:pt x="6246" y="8716"/>
                    </a:lnTo>
                    <a:lnTo>
                      <a:pt x="6246" y="13791"/>
                    </a:lnTo>
                    <a:lnTo>
                      <a:pt x="6217" y="13791"/>
                    </a:lnTo>
                    <a:lnTo>
                      <a:pt x="6217" y="13808"/>
                    </a:lnTo>
                    <a:lnTo>
                      <a:pt x="3240" y="13808"/>
                    </a:lnTo>
                    <a:lnTo>
                      <a:pt x="3240" y="11617"/>
                    </a:lnTo>
                    <a:lnTo>
                      <a:pt x="201" y="7595"/>
                    </a:lnTo>
                    <a:cubicBezTo>
                      <a:pt x="80" y="7445"/>
                      <a:pt x="0" y="7260"/>
                      <a:pt x="0" y="7058"/>
                    </a:cubicBezTo>
                    <a:lnTo>
                      <a:pt x="0" y="878"/>
                    </a:lnTo>
                    <a:cubicBezTo>
                      <a:pt x="0" y="394"/>
                      <a:pt x="392" y="0"/>
                      <a:pt x="877" y="0"/>
                    </a:cubicBezTo>
                    <a:cubicBezTo>
                      <a:pt x="1359" y="0"/>
                      <a:pt x="1752" y="394"/>
                      <a:pt x="1752" y="878"/>
                    </a:cubicBezTo>
                    <a:lnTo>
                      <a:pt x="1752" y="4447"/>
                    </a:lnTo>
                    <a:cubicBezTo>
                      <a:pt x="1540" y="4493"/>
                      <a:pt x="1338" y="4582"/>
                      <a:pt x="1177" y="4741"/>
                    </a:cubicBezTo>
                    <a:cubicBezTo>
                      <a:pt x="713" y="5196"/>
                      <a:pt x="701" y="5943"/>
                      <a:pt x="1154" y="6409"/>
                    </a:cubicBezTo>
                    <a:lnTo>
                      <a:pt x="2812" y="8117"/>
                    </a:lnTo>
                    <a:lnTo>
                      <a:pt x="3037" y="7896"/>
                    </a:lnTo>
                    <a:lnTo>
                      <a:pt x="1377" y="6193"/>
                    </a:lnTo>
                    <a:cubicBezTo>
                      <a:pt x="1046" y="5849"/>
                      <a:pt x="1053" y="5299"/>
                      <a:pt x="1393" y="4964"/>
                    </a:cubicBezTo>
                    <a:cubicBezTo>
                      <a:pt x="1500" y="4864"/>
                      <a:pt x="1625" y="4792"/>
                      <a:pt x="1760" y="4754"/>
                    </a:cubicBezTo>
                    <a:cubicBezTo>
                      <a:pt x="1904" y="4713"/>
                      <a:pt x="2053" y="4711"/>
                      <a:pt x="2196" y="4741"/>
                    </a:cubicBezTo>
                    <a:cubicBezTo>
                      <a:pt x="2358" y="4781"/>
                      <a:pt x="2502" y="4864"/>
                      <a:pt x="2615" y="49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142"/>
              <p:cNvSpPr>
                <a:spLocks/>
              </p:cNvSpPr>
              <p:nvPr/>
            </p:nvSpPr>
            <p:spPr bwMode="auto">
              <a:xfrm>
                <a:off x="4094162" y="1924315"/>
                <a:ext cx="342900" cy="758825"/>
              </a:xfrm>
              <a:custGeom>
                <a:avLst/>
                <a:gdLst>
                  <a:gd name="T0" fmla="*/ 3633 w 6247"/>
                  <a:gd name="T1" fmla="*/ 4983 h 13808"/>
                  <a:gd name="T2" fmla="*/ 0 w 6247"/>
                  <a:gd name="T3" fmla="*/ 8716 h 13808"/>
                  <a:gd name="T4" fmla="*/ 0 w 6247"/>
                  <a:gd name="T5" fmla="*/ 13791 h 13808"/>
                  <a:gd name="T6" fmla="*/ 29 w 6247"/>
                  <a:gd name="T7" fmla="*/ 13791 h 13808"/>
                  <a:gd name="T8" fmla="*/ 29 w 6247"/>
                  <a:gd name="T9" fmla="*/ 13808 h 13808"/>
                  <a:gd name="T10" fmla="*/ 3009 w 6247"/>
                  <a:gd name="T11" fmla="*/ 13808 h 13808"/>
                  <a:gd name="T12" fmla="*/ 3009 w 6247"/>
                  <a:gd name="T13" fmla="*/ 11617 h 13808"/>
                  <a:gd name="T14" fmla="*/ 6046 w 6247"/>
                  <a:gd name="T15" fmla="*/ 7595 h 13808"/>
                  <a:gd name="T16" fmla="*/ 6247 w 6247"/>
                  <a:gd name="T17" fmla="*/ 7058 h 13808"/>
                  <a:gd name="T18" fmla="*/ 6247 w 6247"/>
                  <a:gd name="T19" fmla="*/ 878 h 13808"/>
                  <a:gd name="T20" fmla="*/ 5370 w 6247"/>
                  <a:gd name="T21" fmla="*/ 0 h 13808"/>
                  <a:gd name="T22" fmla="*/ 4496 w 6247"/>
                  <a:gd name="T23" fmla="*/ 878 h 13808"/>
                  <a:gd name="T24" fmla="*/ 4496 w 6247"/>
                  <a:gd name="T25" fmla="*/ 4447 h 13808"/>
                  <a:gd name="T26" fmla="*/ 5071 w 6247"/>
                  <a:gd name="T27" fmla="*/ 4741 h 13808"/>
                  <a:gd name="T28" fmla="*/ 5094 w 6247"/>
                  <a:gd name="T29" fmla="*/ 6409 h 13808"/>
                  <a:gd name="T30" fmla="*/ 3436 w 6247"/>
                  <a:gd name="T31" fmla="*/ 8117 h 13808"/>
                  <a:gd name="T32" fmla="*/ 3209 w 6247"/>
                  <a:gd name="T33" fmla="*/ 7896 h 13808"/>
                  <a:gd name="T34" fmla="*/ 4870 w 6247"/>
                  <a:gd name="T35" fmla="*/ 6193 h 13808"/>
                  <a:gd name="T36" fmla="*/ 4854 w 6247"/>
                  <a:gd name="T37" fmla="*/ 4964 h 13808"/>
                  <a:gd name="T38" fmla="*/ 4486 w 6247"/>
                  <a:gd name="T39" fmla="*/ 4754 h 13808"/>
                  <a:gd name="T40" fmla="*/ 4051 w 6247"/>
                  <a:gd name="T41" fmla="*/ 4741 h 13808"/>
                  <a:gd name="T42" fmla="*/ 3633 w 6247"/>
                  <a:gd name="T43" fmla="*/ 4983 h 13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247" h="13808">
                    <a:moveTo>
                      <a:pt x="3633" y="4983"/>
                    </a:moveTo>
                    <a:lnTo>
                      <a:pt x="0" y="8716"/>
                    </a:lnTo>
                    <a:lnTo>
                      <a:pt x="0" y="13791"/>
                    </a:lnTo>
                    <a:lnTo>
                      <a:pt x="29" y="13791"/>
                    </a:lnTo>
                    <a:lnTo>
                      <a:pt x="29" y="13808"/>
                    </a:lnTo>
                    <a:lnTo>
                      <a:pt x="3009" y="13808"/>
                    </a:lnTo>
                    <a:lnTo>
                      <a:pt x="3009" y="11617"/>
                    </a:lnTo>
                    <a:lnTo>
                      <a:pt x="6046" y="7595"/>
                    </a:lnTo>
                    <a:cubicBezTo>
                      <a:pt x="6168" y="7445"/>
                      <a:pt x="6247" y="7260"/>
                      <a:pt x="6247" y="7058"/>
                    </a:cubicBezTo>
                    <a:lnTo>
                      <a:pt x="6247" y="878"/>
                    </a:lnTo>
                    <a:cubicBezTo>
                      <a:pt x="6247" y="394"/>
                      <a:pt x="5855" y="0"/>
                      <a:pt x="5370" y="0"/>
                    </a:cubicBezTo>
                    <a:cubicBezTo>
                      <a:pt x="4889" y="0"/>
                      <a:pt x="4496" y="394"/>
                      <a:pt x="4496" y="878"/>
                    </a:cubicBezTo>
                    <a:lnTo>
                      <a:pt x="4496" y="4447"/>
                    </a:lnTo>
                    <a:cubicBezTo>
                      <a:pt x="4709" y="4493"/>
                      <a:pt x="4909" y="4582"/>
                      <a:pt x="5071" y="4741"/>
                    </a:cubicBezTo>
                    <a:cubicBezTo>
                      <a:pt x="5536" y="5196"/>
                      <a:pt x="5547" y="5943"/>
                      <a:pt x="5094" y="6409"/>
                    </a:cubicBezTo>
                    <a:lnTo>
                      <a:pt x="3436" y="8117"/>
                    </a:lnTo>
                    <a:lnTo>
                      <a:pt x="3209" y="7896"/>
                    </a:lnTo>
                    <a:lnTo>
                      <a:pt x="4870" y="6193"/>
                    </a:lnTo>
                    <a:cubicBezTo>
                      <a:pt x="5201" y="5849"/>
                      <a:pt x="5194" y="5299"/>
                      <a:pt x="4854" y="4964"/>
                    </a:cubicBezTo>
                    <a:cubicBezTo>
                      <a:pt x="4749" y="4864"/>
                      <a:pt x="4620" y="4792"/>
                      <a:pt x="4486" y="4754"/>
                    </a:cubicBezTo>
                    <a:cubicBezTo>
                      <a:pt x="4344" y="4713"/>
                      <a:pt x="4194" y="4711"/>
                      <a:pt x="4051" y="4741"/>
                    </a:cubicBezTo>
                    <a:cubicBezTo>
                      <a:pt x="3890" y="4781"/>
                      <a:pt x="3747" y="4864"/>
                      <a:pt x="3633" y="49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693015" y="3540688"/>
              <a:ext cx="333728" cy="389384"/>
              <a:chOff x="-826967" y="3938419"/>
              <a:chExt cx="304915" cy="355766"/>
            </a:xfrm>
            <a:grpFill/>
          </p:grpSpPr>
          <p:grpSp>
            <p:nvGrpSpPr>
              <p:cNvPr id="149" name="Group 148"/>
              <p:cNvGrpSpPr/>
              <p:nvPr/>
            </p:nvGrpSpPr>
            <p:grpSpPr>
              <a:xfrm rot="21136133">
                <a:off x="-826967" y="3938419"/>
                <a:ext cx="211670" cy="353939"/>
                <a:chOff x="1247567" y="3999531"/>
                <a:chExt cx="161623" cy="270253"/>
              </a:xfrm>
              <a:grpFill/>
            </p:grpSpPr>
            <p:sp>
              <p:nvSpPr>
                <p:cNvPr id="153" name="Freeform 82"/>
                <p:cNvSpPr>
                  <a:spLocks/>
                </p:cNvSpPr>
                <p:nvPr/>
              </p:nvSpPr>
              <p:spPr bwMode="auto">
                <a:xfrm>
                  <a:off x="1247567" y="3999531"/>
                  <a:ext cx="161623" cy="270253"/>
                </a:xfrm>
                <a:custGeom>
                  <a:avLst/>
                  <a:gdLst>
                    <a:gd name="T0" fmla="*/ 86 w 253"/>
                    <a:gd name="T1" fmla="*/ 41 h 427"/>
                    <a:gd name="T2" fmla="*/ 75 w 253"/>
                    <a:gd name="T3" fmla="*/ 90 h 427"/>
                    <a:gd name="T4" fmla="*/ 75 w 253"/>
                    <a:gd name="T5" fmla="*/ 90 h 427"/>
                    <a:gd name="T6" fmla="*/ 38 w 253"/>
                    <a:gd name="T7" fmla="*/ 314 h 427"/>
                    <a:gd name="T8" fmla="*/ 38 w 253"/>
                    <a:gd name="T9" fmla="*/ 314 h 427"/>
                    <a:gd name="T10" fmla="*/ 108 w 253"/>
                    <a:gd name="T11" fmla="*/ 415 h 427"/>
                    <a:gd name="T12" fmla="*/ 108 w 253"/>
                    <a:gd name="T13" fmla="*/ 415 h 427"/>
                    <a:gd name="T14" fmla="*/ 137 w 253"/>
                    <a:gd name="T15" fmla="*/ 422 h 427"/>
                    <a:gd name="T16" fmla="*/ 137 w 253"/>
                    <a:gd name="T17" fmla="*/ 422 h 427"/>
                    <a:gd name="T18" fmla="*/ 240 w 253"/>
                    <a:gd name="T19" fmla="*/ 284 h 427"/>
                    <a:gd name="T20" fmla="*/ 240 w 253"/>
                    <a:gd name="T21" fmla="*/ 284 h 427"/>
                    <a:gd name="T22" fmla="*/ 59 w 253"/>
                    <a:gd name="T23" fmla="*/ 0 h 427"/>
                    <a:gd name="T24" fmla="*/ 86 w 253"/>
                    <a:gd name="T25" fmla="*/ 41 h 427"/>
                    <a:gd name="T26" fmla="*/ 86 w 253"/>
                    <a:gd name="T27" fmla="*/ 41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53" h="427">
                      <a:moveTo>
                        <a:pt x="86" y="41"/>
                      </a:moveTo>
                      <a:cubicBezTo>
                        <a:pt x="89" y="68"/>
                        <a:pt x="75" y="90"/>
                        <a:pt x="75" y="90"/>
                      </a:cubicBezTo>
                      <a:lnTo>
                        <a:pt x="75" y="90"/>
                      </a:lnTo>
                      <a:cubicBezTo>
                        <a:pt x="69" y="99"/>
                        <a:pt x="0" y="200"/>
                        <a:pt x="38" y="314"/>
                      </a:cubicBezTo>
                      <a:lnTo>
                        <a:pt x="38" y="314"/>
                      </a:lnTo>
                      <a:cubicBezTo>
                        <a:pt x="59" y="373"/>
                        <a:pt x="97" y="405"/>
                        <a:pt x="108" y="415"/>
                      </a:cubicBezTo>
                      <a:lnTo>
                        <a:pt x="108" y="415"/>
                      </a:lnTo>
                      <a:cubicBezTo>
                        <a:pt x="123" y="427"/>
                        <a:pt x="137" y="422"/>
                        <a:pt x="137" y="422"/>
                      </a:cubicBezTo>
                      <a:lnTo>
                        <a:pt x="137" y="422"/>
                      </a:lnTo>
                      <a:cubicBezTo>
                        <a:pt x="137" y="422"/>
                        <a:pt x="228" y="391"/>
                        <a:pt x="240" y="284"/>
                      </a:cubicBezTo>
                      <a:lnTo>
                        <a:pt x="240" y="284"/>
                      </a:lnTo>
                      <a:cubicBezTo>
                        <a:pt x="253" y="168"/>
                        <a:pt x="189" y="52"/>
                        <a:pt x="59" y="0"/>
                      </a:cubicBezTo>
                      <a:cubicBezTo>
                        <a:pt x="59" y="0"/>
                        <a:pt x="83" y="20"/>
                        <a:pt x="86" y="41"/>
                      </a:cubicBezTo>
                      <a:lnTo>
                        <a:pt x="86" y="4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1335025" y="4103370"/>
                  <a:ext cx="16706" cy="161925"/>
                </a:xfrm>
                <a:custGeom>
                  <a:avLst/>
                  <a:gdLst>
                    <a:gd name="connsiteX0" fmla="*/ 0 w 16706"/>
                    <a:gd name="connsiteY0" fmla="*/ 0 h 161925"/>
                    <a:gd name="connsiteX1" fmla="*/ 15240 w 16706"/>
                    <a:gd name="connsiteY1" fmla="*/ 57150 h 161925"/>
                    <a:gd name="connsiteX2" fmla="*/ 15240 w 16706"/>
                    <a:gd name="connsiteY2" fmla="*/ 161925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706" h="161925">
                      <a:moveTo>
                        <a:pt x="0" y="0"/>
                      </a:moveTo>
                      <a:cubicBezTo>
                        <a:pt x="6350" y="15081"/>
                        <a:pt x="12700" y="30163"/>
                        <a:pt x="15240" y="57150"/>
                      </a:cubicBezTo>
                      <a:cubicBezTo>
                        <a:pt x="17780" y="84137"/>
                        <a:pt x="16510" y="123031"/>
                        <a:pt x="15240" y="161925"/>
                      </a:cubicBezTo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 rot="2452059">
                <a:off x="-609625" y="4147752"/>
                <a:ext cx="87573" cy="146433"/>
                <a:chOff x="1247549" y="3999545"/>
                <a:chExt cx="161621" cy="270254"/>
              </a:xfrm>
              <a:grpFill/>
            </p:grpSpPr>
            <p:sp>
              <p:nvSpPr>
                <p:cNvPr id="151" name="Freeform 82"/>
                <p:cNvSpPr>
                  <a:spLocks/>
                </p:cNvSpPr>
                <p:nvPr/>
              </p:nvSpPr>
              <p:spPr bwMode="auto">
                <a:xfrm>
                  <a:off x="1247549" y="3999545"/>
                  <a:ext cx="161621" cy="270254"/>
                </a:xfrm>
                <a:custGeom>
                  <a:avLst/>
                  <a:gdLst>
                    <a:gd name="T0" fmla="*/ 86 w 253"/>
                    <a:gd name="T1" fmla="*/ 41 h 427"/>
                    <a:gd name="T2" fmla="*/ 75 w 253"/>
                    <a:gd name="T3" fmla="*/ 90 h 427"/>
                    <a:gd name="T4" fmla="*/ 75 w 253"/>
                    <a:gd name="T5" fmla="*/ 90 h 427"/>
                    <a:gd name="T6" fmla="*/ 38 w 253"/>
                    <a:gd name="T7" fmla="*/ 314 h 427"/>
                    <a:gd name="T8" fmla="*/ 38 w 253"/>
                    <a:gd name="T9" fmla="*/ 314 h 427"/>
                    <a:gd name="T10" fmla="*/ 108 w 253"/>
                    <a:gd name="T11" fmla="*/ 415 h 427"/>
                    <a:gd name="T12" fmla="*/ 108 w 253"/>
                    <a:gd name="T13" fmla="*/ 415 h 427"/>
                    <a:gd name="T14" fmla="*/ 137 w 253"/>
                    <a:gd name="T15" fmla="*/ 422 h 427"/>
                    <a:gd name="T16" fmla="*/ 137 w 253"/>
                    <a:gd name="T17" fmla="*/ 422 h 427"/>
                    <a:gd name="T18" fmla="*/ 240 w 253"/>
                    <a:gd name="T19" fmla="*/ 284 h 427"/>
                    <a:gd name="T20" fmla="*/ 240 w 253"/>
                    <a:gd name="T21" fmla="*/ 284 h 427"/>
                    <a:gd name="T22" fmla="*/ 59 w 253"/>
                    <a:gd name="T23" fmla="*/ 0 h 427"/>
                    <a:gd name="T24" fmla="*/ 86 w 253"/>
                    <a:gd name="T25" fmla="*/ 41 h 427"/>
                    <a:gd name="T26" fmla="*/ 86 w 253"/>
                    <a:gd name="T27" fmla="*/ 41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53" h="427">
                      <a:moveTo>
                        <a:pt x="86" y="41"/>
                      </a:moveTo>
                      <a:cubicBezTo>
                        <a:pt x="89" y="68"/>
                        <a:pt x="75" y="90"/>
                        <a:pt x="75" y="90"/>
                      </a:cubicBezTo>
                      <a:lnTo>
                        <a:pt x="75" y="90"/>
                      </a:lnTo>
                      <a:cubicBezTo>
                        <a:pt x="69" y="99"/>
                        <a:pt x="0" y="200"/>
                        <a:pt x="38" y="314"/>
                      </a:cubicBezTo>
                      <a:lnTo>
                        <a:pt x="38" y="314"/>
                      </a:lnTo>
                      <a:cubicBezTo>
                        <a:pt x="59" y="373"/>
                        <a:pt x="97" y="405"/>
                        <a:pt x="108" y="415"/>
                      </a:cubicBezTo>
                      <a:lnTo>
                        <a:pt x="108" y="415"/>
                      </a:lnTo>
                      <a:cubicBezTo>
                        <a:pt x="123" y="427"/>
                        <a:pt x="137" y="422"/>
                        <a:pt x="137" y="422"/>
                      </a:cubicBezTo>
                      <a:lnTo>
                        <a:pt x="137" y="422"/>
                      </a:lnTo>
                      <a:cubicBezTo>
                        <a:pt x="137" y="422"/>
                        <a:pt x="228" y="391"/>
                        <a:pt x="240" y="284"/>
                      </a:cubicBezTo>
                      <a:lnTo>
                        <a:pt x="240" y="284"/>
                      </a:lnTo>
                      <a:cubicBezTo>
                        <a:pt x="253" y="168"/>
                        <a:pt x="189" y="52"/>
                        <a:pt x="59" y="0"/>
                      </a:cubicBezTo>
                      <a:cubicBezTo>
                        <a:pt x="59" y="0"/>
                        <a:pt x="83" y="20"/>
                        <a:pt x="86" y="41"/>
                      </a:cubicBezTo>
                      <a:lnTo>
                        <a:pt x="86" y="4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1335025" y="4103370"/>
                  <a:ext cx="16706" cy="161926"/>
                </a:xfrm>
                <a:custGeom>
                  <a:avLst/>
                  <a:gdLst>
                    <a:gd name="connsiteX0" fmla="*/ 0 w 16706"/>
                    <a:gd name="connsiteY0" fmla="*/ 0 h 161925"/>
                    <a:gd name="connsiteX1" fmla="*/ 15240 w 16706"/>
                    <a:gd name="connsiteY1" fmla="*/ 57150 h 161925"/>
                    <a:gd name="connsiteX2" fmla="*/ 15240 w 16706"/>
                    <a:gd name="connsiteY2" fmla="*/ 161925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706" h="161925">
                      <a:moveTo>
                        <a:pt x="0" y="0"/>
                      </a:moveTo>
                      <a:cubicBezTo>
                        <a:pt x="6350" y="15081"/>
                        <a:pt x="12700" y="30163"/>
                        <a:pt x="15240" y="57150"/>
                      </a:cubicBezTo>
                      <a:cubicBezTo>
                        <a:pt x="17780" y="84137"/>
                        <a:pt x="16510" y="123031"/>
                        <a:pt x="15240" y="161925"/>
                      </a:cubicBezTo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60" name="TextBox 140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67249" y="2782888"/>
            <a:ext cx="144000" cy="144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b="1" dirty="0">
                <a:solidFill>
                  <a:srgbClr val="FFFFFF"/>
                </a:solidFill>
              </a:rPr>
              <a:t>2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71" name="McK 4. Footnote"/>
          <p:cNvSpPr txBox="1">
            <a:spLocks noChangeArrowheads="1"/>
          </p:cNvSpPr>
          <p:nvPr/>
        </p:nvSpPr>
        <p:spPr bwMode="auto">
          <a:xfrm>
            <a:off x="168320" y="5629761"/>
            <a:ext cx="86216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0000"/>
                </a:solidFill>
              </a:rPr>
              <a:t>1 С возможностью дальнейшего расширения еще на 300 тыс. тонн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0000"/>
                </a:solidFill>
              </a:rPr>
              <a:t>2 Оценка уровня загрязнений по 6 элементам (</a:t>
            </a:r>
            <a:r>
              <a:rPr lang="ru-RU" sz="800" dirty="0" err="1">
                <a:solidFill>
                  <a:srgbClr val="000000"/>
                </a:solidFill>
              </a:rPr>
              <a:t>CO</a:t>
            </a:r>
            <a:r>
              <a:rPr lang="ru-RU" sz="800" dirty="0">
                <a:solidFill>
                  <a:srgbClr val="000000"/>
                </a:solidFill>
              </a:rPr>
              <a:t>, </a:t>
            </a:r>
            <a:r>
              <a:rPr lang="ru-RU" sz="800" dirty="0" err="1">
                <a:solidFill>
                  <a:srgbClr val="000000"/>
                </a:solidFill>
              </a:rPr>
              <a:t>SO</a:t>
            </a:r>
            <a:r>
              <a:rPr lang="en-US" sz="800" dirty="0">
                <a:solidFill>
                  <a:srgbClr val="000000"/>
                </a:solidFill>
              </a:rPr>
              <a:t>2</a:t>
            </a:r>
            <a:r>
              <a:rPr lang="ru-RU" sz="800" dirty="0">
                <a:solidFill>
                  <a:srgbClr val="000000"/>
                </a:solidFill>
              </a:rPr>
              <a:t>, </a:t>
            </a:r>
            <a:r>
              <a:rPr lang="ru-RU" sz="800" dirty="0" err="1">
                <a:solidFill>
                  <a:srgbClr val="000000"/>
                </a:solidFill>
              </a:rPr>
              <a:t>NO</a:t>
            </a:r>
            <a:r>
              <a:rPr lang="en-US" sz="800" dirty="0">
                <a:solidFill>
                  <a:srgbClr val="000000"/>
                </a:solidFill>
              </a:rPr>
              <a:t>2</a:t>
            </a:r>
            <a:r>
              <a:rPr lang="ru-RU" sz="800" dirty="0">
                <a:solidFill>
                  <a:srgbClr val="000000"/>
                </a:solidFill>
              </a:rPr>
              <a:t>, CH2O, PM2.5, PM10) в абсолютных величинах</a:t>
            </a:r>
            <a:r>
              <a:rPr lang="en-US" sz="800" dirty="0">
                <a:solidFill>
                  <a:srgbClr val="000000"/>
                </a:solidFill>
              </a:rPr>
              <a:t>/</a:t>
            </a:r>
            <a:r>
              <a:rPr lang="ru-RU" sz="800" dirty="0">
                <a:solidFill>
                  <a:srgbClr val="000000"/>
                </a:solidFill>
              </a:rPr>
              <a:t>единицах измерения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0000"/>
                </a:solidFill>
              </a:rPr>
              <a:t>3 </a:t>
            </a:r>
            <a:r>
              <a:rPr lang="ru-RU" sz="800" dirty="0">
                <a:solidFill>
                  <a:srgbClr val="000000"/>
                </a:solidFill>
              </a:rPr>
              <a:t>Включая программы по озеленению территории города, отчеты по источникам загрязнений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72" name="Rectangle 24"/>
          <p:cNvSpPr txBox="1">
            <a:spLocks/>
          </p:cNvSpPr>
          <p:nvPr/>
        </p:nvSpPr>
        <p:spPr>
          <a:xfrm>
            <a:off x="239252" y="4422775"/>
            <a:ext cx="1008000" cy="8334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txBody>
          <a:bodyPr vert="horz" wrap="square" lIns="71977" tIns="71987" rIns="71987" bIns="71987" rtlCol="0" anchor="t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Уровень переработки отходов</a:t>
            </a:r>
          </a:p>
        </p:txBody>
      </p:sp>
      <p:pic>
        <p:nvPicPr>
          <p:cNvPr id="173" name="Picture 4" descr="http://orelrecycling.ucoz.ru/pics/temp/AJ_Recycling_Symbol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8" y="4847970"/>
            <a:ext cx="390559" cy="39055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TextBox 140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71452" y="4373566"/>
            <a:ext cx="144000" cy="144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900" b="1" dirty="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124" name="Straight Connector 123"/>
          <p:cNvCxnSpPr>
            <a:cxnSpLocks/>
          </p:cNvCxnSpPr>
          <p:nvPr/>
        </p:nvCxnSpPr>
        <p:spPr>
          <a:xfrm>
            <a:off x="239252" y="5291138"/>
            <a:ext cx="855073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/>
          </p:cNvCxnSpPr>
          <p:nvPr/>
        </p:nvCxnSpPr>
        <p:spPr>
          <a:xfrm>
            <a:off x="239252" y="4384675"/>
            <a:ext cx="855073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cxnSpLocks/>
          </p:cNvCxnSpPr>
          <p:nvPr/>
        </p:nvCxnSpPr>
        <p:spPr>
          <a:xfrm>
            <a:off x="239252" y="2746105"/>
            <a:ext cx="855073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cxnSpLocks/>
          </p:cNvCxnSpPr>
          <p:nvPr/>
        </p:nvCxnSpPr>
        <p:spPr>
          <a:xfrm>
            <a:off x="1296074" y="1639145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cxnSpLocks/>
          </p:cNvCxnSpPr>
          <p:nvPr/>
        </p:nvCxnSpPr>
        <p:spPr>
          <a:xfrm>
            <a:off x="1296074" y="1839913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cxnSpLocks/>
          </p:cNvCxnSpPr>
          <p:nvPr/>
        </p:nvCxnSpPr>
        <p:spPr>
          <a:xfrm>
            <a:off x="1296074" y="4186238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cxnSpLocks/>
          </p:cNvCxnSpPr>
          <p:nvPr/>
        </p:nvCxnSpPr>
        <p:spPr>
          <a:xfrm>
            <a:off x="1296074" y="4770254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cxnSpLocks/>
          </p:cNvCxnSpPr>
          <p:nvPr/>
        </p:nvCxnSpPr>
        <p:spPr>
          <a:xfrm>
            <a:off x="1296074" y="3286156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>
            <a:cxnSpLocks/>
          </p:cNvCxnSpPr>
          <p:nvPr/>
        </p:nvCxnSpPr>
        <p:spPr>
          <a:xfrm>
            <a:off x="1296074" y="3466173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cxnSpLocks/>
          </p:cNvCxnSpPr>
          <p:nvPr/>
        </p:nvCxnSpPr>
        <p:spPr>
          <a:xfrm>
            <a:off x="1296074" y="4006224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829550" y="671831"/>
            <a:ext cx="960438" cy="629930"/>
            <a:chOff x="4803980" y="83968"/>
            <a:chExt cx="960438" cy="629930"/>
          </a:xfrm>
        </p:grpSpPr>
        <p:sp>
          <p:nvSpPr>
            <p:cNvPr id="118" name="Rectangle 6"/>
            <p:cNvSpPr txBox="1"/>
            <p:nvPr/>
          </p:nvSpPr>
          <p:spPr>
            <a:xfrm>
              <a:off x="5100639" y="98345"/>
              <a:ext cx="66377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Aft>
                  <a:spcPts val="600"/>
                </a:spcAft>
                <a:buClr>
                  <a:srgbClr val="004E7A"/>
                </a:buClr>
              </a:pPr>
              <a:r>
                <a:rPr lang="ru-RU" sz="800" dirty="0">
                  <a:solidFill>
                    <a:srgbClr val="000000"/>
                  </a:solidFill>
                </a:rPr>
                <a:t>Эффект на сокращение концентрации вещества в атмосфере</a:t>
              </a:r>
            </a:p>
          </p:txBody>
        </p:sp>
        <p:sp>
          <p:nvSpPr>
            <p:cNvPr id="296" name="Rectangle 3"/>
            <p:cNvSpPr txBox="1">
              <a:spLocks/>
            </p:cNvSpPr>
            <p:nvPr/>
          </p:nvSpPr>
          <p:spPr>
            <a:xfrm>
              <a:off x="4803980" y="83968"/>
              <a:ext cx="249352" cy="12524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800" b="1" dirty="0" err="1">
                  <a:solidFill>
                    <a:srgbClr val="FFFFFF"/>
                  </a:solidFill>
                </a:rPr>
                <a:t>хх</a:t>
              </a:r>
              <a:r>
                <a:rPr lang="ru-RU" sz="800" b="1" dirty="0">
                  <a:solidFill>
                    <a:srgbClr val="FFFFFF"/>
                  </a:solidFill>
                </a:rPr>
                <a:t>%</a:t>
              </a:r>
              <a:endParaRPr lang="en-US" sz="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64" name="Rectangle 3"/>
          <p:cNvSpPr txBox="1">
            <a:spLocks/>
          </p:cNvSpPr>
          <p:nvPr/>
        </p:nvSpPr>
        <p:spPr>
          <a:xfrm>
            <a:off x="6117993" y="3660268"/>
            <a:ext cx="385183" cy="151867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FFFFFF"/>
                </a:solidFill>
              </a:rPr>
              <a:t>-48%</a:t>
            </a:r>
            <a:endParaRPr lang="en-US" sz="900" b="1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17993" y="4020301"/>
            <a:ext cx="1418829" cy="151867"/>
            <a:chOff x="6117990" y="3975100"/>
            <a:chExt cx="1418829" cy="151867"/>
          </a:xfrm>
        </p:grpSpPr>
        <p:sp>
          <p:nvSpPr>
            <p:cNvPr id="131" name="Rectangle 3"/>
            <p:cNvSpPr txBox="1">
              <a:spLocks/>
            </p:cNvSpPr>
            <p:nvPr/>
          </p:nvSpPr>
          <p:spPr>
            <a:xfrm>
              <a:off x="7151636" y="3975100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-</a:t>
              </a:r>
              <a:r>
                <a:rPr lang="en-US" sz="900" b="1" dirty="0">
                  <a:solidFill>
                    <a:srgbClr val="FFFFFF"/>
                  </a:solidFill>
                </a:rPr>
                <a:t>27</a:t>
              </a:r>
              <a:r>
                <a:rPr lang="ru-RU" sz="900" b="1" dirty="0">
                  <a:solidFill>
                    <a:srgbClr val="FFFFFF"/>
                  </a:solidFill>
                </a:rPr>
                <a:t>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167" name="Rectangle 3"/>
            <p:cNvSpPr txBox="1">
              <a:spLocks/>
            </p:cNvSpPr>
            <p:nvPr/>
          </p:nvSpPr>
          <p:spPr>
            <a:xfrm>
              <a:off x="6634813" y="3975100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-</a:t>
              </a:r>
              <a:r>
                <a:rPr lang="en-US" sz="900" b="1" dirty="0">
                  <a:solidFill>
                    <a:srgbClr val="FFFFFF"/>
                  </a:solidFill>
                </a:rPr>
                <a:t>27</a:t>
              </a:r>
              <a:r>
                <a:rPr lang="ru-RU" sz="900" b="1" dirty="0">
                  <a:solidFill>
                    <a:srgbClr val="FFFFFF"/>
                  </a:solidFill>
                </a:rPr>
                <a:t>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165" name="Rectangle 3"/>
            <p:cNvSpPr txBox="1">
              <a:spLocks/>
            </p:cNvSpPr>
            <p:nvPr/>
          </p:nvSpPr>
          <p:spPr>
            <a:xfrm>
              <a:off x="6117990" y="3975100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-</a:t>
              </a:r>
              <a:r>
                <a:rPr lang="en-US" sz="900" b="1" dirty="0">
                  <a:solidFill>
                    <a:srgbClr val="FFFFFF"/>
                  </a:solidFill>
                </a:rPr>
                <a:t>1</a:t>
              </a:r>
              <a:r>
                <a:rPr lang="ru-RU" sz="900" b="1" dirty="0">
                  <a:solidFill>
                    <a:srgbClr val="FFFFFF"/>
                  </a:solidFill>
                </a:rPr>
                <a:t>8%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29" name="Rectangle 3"/>
          <p:cNvSpPr txBox="1">
            <a:spLocks/>
          </p:cNvSpPr>
          <p:nvPr/>
        </p:nvSpPr>
        <p:spPr>
          <a:xfrm>
            <a:off x="8274342" y="4501531"/>
            <a:ext cx="385183" cy="151867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en-US" sz="900" b="1" dirty="0">
                <a:solidFill>
                  <a:srgbClr val="FFFFFF"/>
                </a:solidFill>
              </a:rPr>
              <a:t>+34</a:t>
            </a:r>
            <a:r>
              <a:rPr lang="ru-RU" sz="900" b="1" dirty="0">
                <a:solidFill>
                  <a:srgbClr val="FFFFFF"/>
                </a:solidFill>
              </a:rPr>
              <a:t>%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30" name="Rectangle 3"/>
          <p:cNvSpPr txBox="1">
            <a:spLocks/>
          </p:cNvSpPr>
          <p:nvPr/>
        </p:nvSpPr>
        <p:spPr>
          <a:xfrm>
            <a:off x="8274342" y="4954763"/>
            <a:ext cx="385183" cy="151867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en-US" sz="900" b="1" dirty="0">
                <a:solidFill>
                  <a:srgbClr val="FFFFFF"/>
                </a:solidFill>
              </a:rPr>
              <a:t>+17</a:t>
            </a:r>
            <a:r>
              <a:rPr lang="ru-RU" sz="900" b="1" dirty="0">
                <a:solidFill>
                  <a:srgbClr val="FFFFFF"/>
                </a:solidFill>
              </a:rPr>
              <a:t>%</a:t>
            </a:r>
            <a:endParaRPr lang="en-US" sz="900" b="1" dirty="0">
              <a:solidFill>
                <a:srgbClr val="FFFFFF"/>
              </a:solidFill>
            </a:endParaRPr>
          </a:p>
        </p:txBody>
      </p:sp>
      <p:cxnSp>
        <p:nvCxnSpPr>
          <p:cNvPr id="134" name="Straight Connector 133"/>
          <p:cNvCxnSpPr>
            <a:cxnSpLocks/>
          </p:cNvCxnSpPr>
          <p:nvPr/>
        </p:nvCxnSpPr>
        <p:spPr>
          <a:xfrm>
            <a:off x="1296074" y="2124849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cxnSpLocks/>
          </p:cNvCxnSpPr>
          <p:nvPr/>
        </p:nvCxnSpPr>
        <p:spPr>
          <a:xfrm>
            <a:off x="1296074" y="3106139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3"/>
          <p:cNvSpPr txBox="1">
            <a:spLocks/>
          </p:cNvSpPr>
          <p:nvPr/>
        </p:nvSpPr>
        <p:spPr>
          <a:xfrm>
            <a:off x="5601167" y="3120214"/>
            <a:ext cx="385183" cy="151867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FFFFFF"/>
                </a:solidFill>
              </a:rPr>
              <a:t>-46%</a:t>
            </a:r>
            <a:endParaRPr lang="en-US" sz="900" b="1" dirty="0">
              <a:solidFill>
                <a:srgbClr val="FFFF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01170" y="3300234"/>
            <a:ext cx="2452475" cy="151867"/>
            <a:chOff x="5601167" y="3336925"/>
            <a:chExt cx="2452475" cy="151867"/>
          </a:xfrm>
        </p:grpSpPr>
        <p:sp>
          <p:nvSpPr>
            <p:cNvPr id="163" name="Rectangle 3"/>
            <p:cNvSpPr txBox="1">
              <a:spLocks/>
            </p:cNvSpPr>
            <p:nvPr/>
          </p:nvSpPr>
          <p:spPr>
            <a:xfrm>
              <a:off x="5601167" y="3336925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-1</a:t>
              </a:r>
              <a:r>
                <a:rPr lang="en-US" sz="900" b="1" dirty="0">
                  <a:solidFill>
                    <a:srgbClr val="FFFFFF"/>
                  </a:solidFill>
                </a:rPr>
                <a:t>7</a:t>
              </a:r>
              <a:r>
                <a:rPr lang="ru-RU" sz="900" b="1" dirty="0">
                  <a:solidFill>
                    <a:srgbClr val="FFFFFF"/>
                  </a:solidFill>
                </a:rPr>
                <a:t>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170" name="Rectangle 3"/>
            <p:cNvSpPr txBox="1">
              <a:spLocks/>
            </p:cNvSpPr>
            <p:nvPr/>
          </p:nvSpPr>
          <p:spPr>
            <a:xfrm>
              <a:off x="7668459" y="3336925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-</a:t>
              </a:r>
              <a:r>
                <a:rPr lang="en-US" sz="900" b="1" dirty="0">
                  <a:solidFill>
                    <a:srgbClr val="FFFFFF"/>
                  </a:solidFill>
                </a:rPr>
                <a:t>6</a:t>
              </a:r>
              <a:r>
                <a:rPr lang="ru-RU" sz="900" b="1" dirty="0">
                  <a:solidFill>
                    <a:srgbClr val="FFFFFF"/>
                  </a:solidFill>
                </a:rPr>
                <a:t>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1170" y="4209523"/>
            <a:ext cx="2452475" cy="151867"/>
            <a:chOff x="5601167" y="4216400"/>
            <a:chExt cx="2452475" cy="151867"/>
          </a:xfrm>
        </p:grpSpPr>
        <p:sp>
          <p:nvSpPr>
            <p:cNvPr id="140" name="Rectangle 3"/>
            <p:cNvSpPr txBox="1">
              <a:spLocks/>
            </p:cNvSpPr>
            <p:nvPr/>
          </p:nvSpPr>
          <p:spPr>
            <a:xfrm>
              <a:off x="5601167" y="4216400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-</a:t>
              </a:r>
              <a:r>
                <a:rPr lang="en-US" sz="900" b="1" dirty="0">
                  <a:solidFill>
                    <a:srgbClr val="FFFFFF"/>
                  </a:solidFill>
                </a:rPr>
                <a:t>7</a:t>
              </a:r>
              <a:r>
                <a:rPr lang="ru-RU" sz="900" b="1" dirty="0">
                  <a:solidFill>
                    <a:srgbClr val="FFFFFF"/>
                  </a:solidFill>
                </a:rPr>
                <a:t>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141" name="Rectangle 3"/>
            <p:cNvSpPr txBox="1">
              <a:spLocks/>
            </p:cNvSpPr>
            <p:nvPr/>
          </p:nvSpPr>
          <p:spPr>
            <a:xfrm>
              <a:off x="7668459" y="4216400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-</a:t>
              </a:r>
              <a:r>
                <a:rPr lang="en-US" sz="900" b="1" dirty="0">
                  <a:solidFill>
                    <a:srgbClr val="FFFFFF"/>
                  </a:solidFill>
                </a:rPr>
                <a:t>45</a:t>
              </a:r>
              <a:r>
                <a:rPr lang="ru-RU" sz="900" b="1" dirty="0">
                  <a:solidFill>
                    <a:srgbClr val="FFFFFF"/>
                  </a:solidFill>
                </a:rPr>
                <a:t>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4" name="Rectangle 3"/>
          <p:cNvSpPr txBox="1">
            <a:spLocks/>
          </p:cNvSpPr>
          <p:nvPr/>
        </p:nvSpPr>
        <p:spPr>
          <a:xfrm>
            <a:off x="7668461" y="3120214"/>
            <a:ext cx="385183" cy="151867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spcAft>
                <a:spcPts val="1000"/>
              </a:spcAft>
              <a:buClr>
                <a:srgbClr val="004E7A"/>
              </a:buClr>
              <a:buNone/>
            </a:pPr>
            <a:r>
              <a:rPr lang="ru-RU" sz="900" b="1" dirty="0">
                <a:solidFill>
                  <a:srgbClr val="FFFFFF"/>
                </a:solidFill>
              </a:rPr>
              <a:t>-</a:t>
            </a:r>
            <a:r>
              <a:rPr lang="en-US" sz="900" b="1" dirty="0">
                <a:solidFill>
                  <a:srgbClr val="FFFFFF"/>
                </a:solidFill>
              </a:rPr>
              <a:t>15</a:t>
            </a:r>
            <a:r>
              <a:rPr lang="ru-RU" sz="900" b="1" dirty="0">
                <a:solidFill>
                  <a:srgbClr val="FFFFFF"/>
                </a:solidFill>
              </a:rPr>
              <a:t>%</a:t>
            </a:r>
            <a:endParaRPr lang="en-US" sz="900" b="1" dirty="0">
              <a:solidFill>
                <a:srgbClr val="FFFFFF"/>
              </a:solidFill>
            </a:endParaRPr>
          </a:p>
        </p:txBody>
      </p:sp>
      <p:cxnSp>
        <p:nvCxnSpPr>
          <p:cNvPr id="158" name="Straight Connector 157"/>
          <p:cNvCxnSpPr>
            <a:cxnSpLocks/>
          </p:cNvCxnSpPr>
          <p:nvPr/>
        </p:nvCxnSpPr>
        <p:spPr>
          <a:xfrm>
            <a:off x="1296074" y="2571347"/>
            <a:ext cx="749391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1"/>
          <p:cNvGrpSpPr>
            <a:grpSpLocks/>
          </p:cNvGrpSpPr>
          <p:nvPr/>
        </p:nvGrpSpPr>
        <p:grpSpPr bwMode="auto">
          <a:xfrm>
            <a:off x="239252" y="1159146"/>
            <a:ext cx="1008000" cy="296035"/>
            <a:chOff x="915" y="860"/>
            <a:chExt cx="2686" cy="170"/>
          </a:xfrm>
        </p:grpSpPr>
        <p:cxnSp>
          <p:nvCxnSpPr>
            <p:cNvPr id="187" name="AutoShape 249"/>
            <p:cNvCxnSpPr>
              <a:cxnSpLocks noChangeShapeType="1"/>
              <a:stCxn id="188" idx="4"/>
              <a:endCxn id="18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8" name="AutoShape 250"/>
            <p:cNvSpPr>
              <a:spLocks noChangeArrowheads="1"/>
            </p:cNvSpPr>
            <p:nvPr/>
          </p:nvSpPr>
          <p:spPr bwMode="auto">
            <a:xfrm>
              <a:off x="915" y="860"/>
              <a:ext cx="2686" cy="17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Направления развития</a:t>
              </a:r>
            </a:p>
          </p:txBody>
        </p:sp>
      </p:grpSp>
      <p:grpSp>
        <p:nvGrpSpPr>
          <p:cNvPr id="251" name="Group 7"/>
          <p:cNvGrpSpPr>
            <a:grpSpLocks/>
          </p:cNvGrpSpPr>
          <p:nvPr/>
        </p:nvGrpSpPr>
        <p:grpSpPr bwMode="auto">
          <a:xfrm>
            <a:off x="7110227" y="1298018"/>
            <a:ext cx="468000" cy="157163"/>
            <a:chOff x="915" y="931"/>
            <a:chExt cx="2920" cy="99"/>
          </a:xfrm>
        </p:grpSpPr>
        <p:cxnSp>
          <p:nvCxnSpPr>
            <p:cNvPr id="252" name="AutoShape 249"/>
            <p:cNvCxnSpPr>
              <a:cxnSpLocks noChangeShapeType="1"/>
              <a:stCxn id="253" idx="4"/>
              <a:endCxn id="253" idx="6"/>
            </p:cNvCxnSpPr>
            <p:nvPr/>
          </p:nvCxnSpPr>
          <p:spPr bwMode="auto">
            <a:xfrm>
              <a:off x="915" y="1030"/>
              <a:ext cx="292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3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920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CH2O</a:t>
              </a:r>
            </a:p>
          </p:txBody>
        </p:sp>
      </p:grpSp>
      <p:grpSp>
        <p:nvGrpSpPr>
          <p:cNvPr id="245" name="Group 7"/>
          <p:cNvGrpSpPr>
            <a:grpSpLocks/>
          </p:cNvGrpSpPr>
          <p:nvPr/>
        </p:nvGrpSpPr>
        <p:grpSpPr bwMode="auto">
          <a:xfrm>
            <a:off x="6593404" y="1298018"/>
            <a:ext cx="468000" cy="157163"/>
            <a:chOff x="915" y="931"/>
            <a:chExt cx="2920" cy="99"/>
          </a:xfrm>
        </p:grpSpPr>
        <p:cxnSp>
          <p:nvCxnSpPr>
            <p:cNvPr id="247" name="AutoShape 249"/>
            <p:cNvCxnSpPr>
              <a:cxnSpLocks noChangeShapeType="1"/>
              <a:stCxn id="248" idx="4"/>
              <a:endCxn id="248" idx="6"/>
            </p:cNvCxnSpPr>
            <p:nvPr/>
          </p:nvCxnSpPr>
          <p:spPr bwMode="auto">
            <a:xfrm>
              <a:off x="915" y="1030"/>
              <a:ext cx="292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8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920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CO</a:t>
              </a:r>
            </a:p>
          </p:txBody>
        </p:sp>
      </p:grpSp>
      <p:grpSp>
        <p:nvGrpSpPr>
          <p:cNvPr id="242" name="Group 7"/>
          <p:cNvGrpSpPr>
            <a:grpSpLocks/>
          </p:cNvGrpSpPr>
          <p:nvPr/>
        </p:nvGrpSpPr>
        <p:grpSpPr bwMode="auto">
          <a:xfrm>
            <a:off x="6076581" y="1298018"/>
            <a:ext cx="468000" cy="157163"/>
            <a:chOff x="915" y="931"/>
            <a:chExt cx="2920" cy="99"/>
          </a:xfrm>
        </p:grpSpPr>
        <p:cxnSp>
          <p:nvCxnSpPr>
            <p:cNvPr id="243" name="AutoShape 249"/>
            <p:cNvCxnSpPr>
              <a:cxnSpLocks noChangeShapeType="1"/>
              <a:stCxn id="244" idx="4"/>
              <a:endCxn id="244" idx="6"/>
            </p:cNvCxnSpPr>
            <p:nvPr/>
          </p:nvCxnSpPr>
          <p:spPr bwMode="auto">
            <a:xfrm>
              <a:off x="915" y="1030"/>
              <a:ext cx="292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4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920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NOx</a:t>
              </a:r>
            </a:p>
          </p:txBody>
        </p:sp>
      </p:grpSp>
      <p:grpSp>
        <p:nvGrpSpPr>
          <p:cNvPr id="257" name="Group 7"/>
          <p:cNvGrpSpPr>
            <a:grpSpLocks/>
          </p:cNvGrpSpPr>
          <p:nvPr/>
        </p:nvGrpSpPr>
        <p:grpSpPr bwMode="auto">
          <a:xfrm>
            <a:off x="8143877" y="1298018"/>
            <a:ext cx="646111" cy="157163"/>
            <a:chOff x="915" y="931"/>
            <a:chExt cx="2920" cy="99"/>
          </a:xfrm>
        </p:grpSpPr>
        <p:cxnSp>
          <p:nvCxnSpPr>
            <p:cNvPr id="258" name="AutoShape 249"/>
            <p:cNvCxnSpPr>
              <a:cxnSpLocks noChangeShapeType="1"/>
              <a:stCxn id="259" idx="4"/>
              <a:endCxn id="259" idx="6"/>
            </p:cNvCxnSpPr>
            <p:nvPr/>
          </p:nvCxnSpPr>
          <p:spPr bwMode="auto">
            <a:xfrm>
              <a:off x="915" y="1030"/>
              <a:ext cx="292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9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920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Отходы</a:t>
              </a:r>
            </a:p>
          </p:txBody>
        </p:sp>
      </p:grpSp>
      <p:grpSp>
        <p:nvGrpSpPr>
          <p:cNvPr id="192" name="Group 7"/>
          <p:cNvGrpSpPr>
            <a:grpSpLocks/>
          </p:cNvGrpSpPr>
          <p:nvPr/>
        </p:nvGrpSpPr>
        <p:grpSpPr bwMode="auto">
          <a:xfrm>
            <a:off x="5559758" y="1298018"/>
            <a:ext cx="468000" cy="157163"/>
            <a:chOff x="915" y="931"/>
            <a:chExt cx="2920" cy="99"/>
          </a:xfrm>
        </p:grpSpPr>
        <p:cxnSp>
          <p:nvCxnSpPr>
            <p:cNvPr id="195" name="AutoShape 249"/>
            <p:cNvCxnSpPr>
              <a:cxnSpLocks noChangeShapeType="1"/>
              <a:stCxn id="199" idx="4"/>
              <a:endCxn id="199" idx="6"/>
            </p:cNvCxnSpPr>
            <p:nvPr/>
          </p:nvCxnSpPr>
          <p:spPr bwMode="auto">
            <a:xfrm>
              <a:off x="915" y="1030"/>
              <a:ext cx="292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9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920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err="1">
                  <a:solidFill>
                    <a:srgbClr val="000000"/>
                  </a:solidFill>
                </a:rPr>
                <a:t>SOx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4" name="Group 7"/>
          <p:cNvGrpSpPr>
            <a:grpSpLocks/>
          </p:cNvGrpSpPr>
          <p:nvPr/>
        </p:nvGrpSpPr>
        <p:grpSpPr bwMode="auto">
          <a:xfrm>
            <a:off x="7627050" y="1298018"/>
            <a:ext cx="468000" cy="157163"/>
            <a:chOff x="915" y="931"/>
            <a:chExt cx="2920" cy="99"/>
          </a:xfrm>
        </p:grpSpPr>
        <p:cxnSp>
          <p:nvCxnSpPr>
            <p:cNvPr id="255" name="AutoShape 249"/>
            <p:cNvCxnSpPr>
              <a:cxnSpLocks noChangeShapeType="1"/>
              <a:stCxn id="256" idx="4"/>
              <a:endCxn id="256" idx="6"/>
            </p:cNvCxnSpPr>
            <p:nvPr/>
          </p:nvCxnSpPr>
          <p:spPr bwMode="auto">
            <a:xfrm>
              <a:off x="915" y="1030"/>
              <a:ext cx="292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6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920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000000"/>
                  </a:solidFill>
                </a:rPr>
                <a:t>PM10</a:t>
              </a:r>
            </a:p>
          </p:txBody>
        </p:sp>
      </p:grpSp>
      <p:grpSp>
        <p:nvGrpSpPr>
          <p:cNvPr id="180" name="Group 7"/>
          <p:cNvGrpSpPr>
            <a:grpSpLocks/>
          </p:cNvGrpSpPr>
          <p:nvPr/>
        </p:nvGrpSpPr>
        <p:grpSpPr bwMode="auto">
          <a:xfrm>
            <a:off x="1296074" y="1298018"/>
            <a:ext cx="2707668" cy="157163"/>
            <a:chOff x="915" y="931"/>
            <a:chExt cx="2686" cy="99"/>
          </a:xfrm>
        </p:grpSpPr>
        <p:cxnSp>
          <p:nvCxnSpPr>
            <p:cNvPr id="181" name="AutoShape 249"/>
            <p:cNvCxnSpPr>
              <a:cxnSpLocks noChangeShapeType="1"/>
              <a:stCxn id="185" idx="4"/>
              <a:endCxn id="18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686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Основные инициативы</a:t>
              </a:r>
            </a:p>
          </p:txBody>
        </p:sp>
      </p:grpSp>
      <p:sp>
        <p:nvSpPr>
          <p:cNvPr id="261" name="Rectangle 6"/>
          <p:cNvSpPr txBox="1">
            <a:spLocks/>
          </p:cNvSpPr>
          <p:nvPr/>
        </p:nvSpPr>
        <p:spPr>
          <a:xfrm>
            <a:off x="1307798" y="1847853"/>
            <a:ext cx="2690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spcAft>
                <a:spcPts val="600"/>
              </a:spcAft>
              <a:buClr>
                <a:srgbClr val="004E7A"/>
              </a:buClr>
              <a:buNone/>
            </a:pPr>
            <a:r>
              <a:rPr lang="ru-RU" sz="900" dirty="0">
                <a:solidFill>
                  <a:srgbClr val="000000"/>
                </a:solidFill>
              </a:rPr>
              <a:t>Оценка уровня загрязнений в соответствии с мировыми стандартами</a:t>
            </a:r>
            <a:r>
              <a:rPr lang="ru-RU" sz="900" baseline="30000" dirty="0">
                <a:solidFill>
                  <a:srgbClr val="000000"/>
                </a:solidFill>
              </a:rPr>
              <a:t>2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64" name="Rectangle 6"/>
          <p:cNvSpPr txBox="1">
            <a:spLocks/>
          </p:cNvSpPr>
          <p:nvPr/>
        </p:nvSpPr>
        <p:spPr>
          <a:xfrm>
            <a:off x="1307798" y="3306918"/>
            <a:ext cx="26904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10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Перевод ТЭЦ-1 и ТЭЦ-3 на использование газа</a:t>
            </a:r>
          </a:p>
        </p:txBody>
      </p:sp>
      <p:sp>
        <p:nvSpPr>
          <p:cNvPr id="265" name="Rectangle 6"/>
          <p:cNvSpPr txBox="1">
            <a:spLocks/>
          </p:cNvSpPr>
          <p:nvPr/>
        </p:nvSpPr>
        <p:spPr>
          <a:xfrm>
            <a:off x="1307797" y="3597702"/>
            <a:ext cx="2690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10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Продвигать идею о необходимости повышения качества топлива до стандарта не ниже Евро-3</a:t>
            </a:r>
          </a:p>
        </p:txBody>
      </p:sp>
      <p:sp>
        <p:nvSpPr>
          <p:cNvPr id="266" name="Rectangle 6"/>
          <p:cNvSpPr txBox="1">
            <a:spLocks/>
          </p:cNvSpPr>
          <p:nvPr/>
        </p:nvSpPr>
        <p:spPr>
          <a:xfrm>
            <a:off x="1307797" y="4026984"/>
            <a:ext cx="317135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10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Меры по повышению доли </a:t>
            </a:r>
            <a:r>
              <a:rPr lang="ru-RU" sz="900" dirty="0" smtClean="0">
                <a:solidFill>
                  <a:srgbClr val="000000"/>
                </a:solidFill>
              </a:rPr>
              <a:t>общественного </a:t>
            </a:r>
            <a:r>
              <a:rPr lang="ru-RU" sz="900" dirty="0">
                <a:solidFill>
                  <a:srgbClr val="000000"/>
                </a:solidFill>
              </a:rPr>
              <a:t>транспорта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69" name="Rectangle 6"/>
          <p:cNvSpPr txBox="1">
            <a:spLocks/>
          </p:cNvSpPr>
          <p:nvPr/>
        </p:nvSpPr>
        <p:spPr>
          <a:xfrm>
            <a:off x="1296075" y="4840733"/>
            <a:ext cx="269049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6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Завод по переработке мусора путем производства биогаза (мощностью </a:t>
            </a:r>
            <a:br>
              <a:rPr lang="ru-RU" sz="900" dirty="0">
                <a:solidFill>
                  <a:srgbClr val="000000"/>
                </a:solidFill>
              </a:rPr>
            </a:br>
            <a:r>
              <a:rPr lang="ru-RU" sz="900" dirty="0">
                <a:solidFill>
                  <a:srgbClr val="000000"/>
                </a:solidFill>
              </a:rPr>
              <a:t>300</a:t>
            </a:r>
            <a:r>
              <a:rPr lang="ru-RU" sz="900" baseline="30000" dirty="0">
                <a:solidFill>
                  <a:srgbClr val="000000"/>
                </a:solidFill>
              </a:rPr>
              <a:t>1</a:t>
            </a:r>
            <a:r>
              <a:rPr lang="ru-RU" sz="900" dirty="0">
                <a:solidFill>
                  <a:srgbClr val="000000"/>
                </a:solidFill>
              </a:rPr>
              <a:t> тыс. тонн)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ru-RU" sz="900" dirty="0">
                <a:solidFill>
                  <a:srgbClr val="000000"/>
                </a:solidFill>
              </a:rPr>
              <a:t>на базе нового полигона</a:t>
            </a:r>
          </a:p>
        </p:txBody>
      </p:sp>
      <p:sp>
        <p:nvSpPr>
          <p:cNvPr id="268" name="Rectangle 6"/>
          <p:cNvSpPr txBox="1">
            <a:spLocks/>
          </p:cNvSpPr>
          <p:nvPr/>
        </p:nvSpPr>
        <p:spPr>
          <a:xfrm>
            <a:off x="1296075" y="4422778"/>
            <a:ext cx="26904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6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Завод по сжиганию отходов мощностью </a:t>
            </a:r>
            <a:br>
              <a:rPr lang="ru-RU" sz="900" dirty="0">
                <a:solidFill>
                  <a:srgbClr val="000000"/>
                </a:solidFill>
              </a:rPr>
            </a:br>
            <a:r>
              <a:rPr lang="ru-RU" sz="900" dirty="0">
                <a:solidFill>
                  <a:srgbClr val="000000"/>
                </a:solidFill>
              </a:rPr>
              <a:t>650 тыс. тонн на базе </a:t>
            </a:r>
            <a:r>
              <a:rPr lang="ru-RU" sz="900" dirty="0" smtClean="0">
                <a:solidFill>
                  <a:srgbClr val="000000"/>
                </a:solidFill>
              </a:rPr>
              <a:t>существующего </a:t>
            </a:r>
            <a:r>
              <a:rPr lang="ru-RU" sz="900" dirty="0">
                <a:solidFill>
                  <a:srgbClr val="000000"/>
                </a:solidFill>
              </a:rPr>
              <a:t>полигона</a:t>
            </a:r>
          </a:p>
        </p:txBody>
      </p:sp>
      <p:sp>
        <p:nvSpPr>
          <p:cNvPr id="262" name="Rectangle 6"/>
          <p:cNvSpPr txBox="1">
            <a:spLocks/>
          </p:cNvSpPr>
          <p:nvPr/>
        </p:nvSpPr>
        <p:spPr>
          <a:xfrm>
            <a:off x="1296075" y="2140352"/>
            <a:ext cx="269049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spcAft>
                <a:spcPts val="600"/>
              </a:spcAft>
              <a:buClr>
                <a:srgbClr val="004E7A"/>
              </a:buClr>
              <a:buNone/>
            </a:pPr>
            <a:r>
              <a:rPr lang="ru-RU" sz="900" dirty="0">
                <a:solidFill>
                  <a:srgbClr val="000000"/>
                </a:solidFill>
              </a:rPr>
              <a:t>Система информирования по уровню загрязнений (датчики замера загрязнений, интернет портал, уличные дисплеи)</a:t>
            </a:r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6078" y="1467168"/>
            <a:ext cx="7363447" cy="151867"/>
            <a:chOff x="1296075" y="1512888"/>
            <a:chExt cx="7363447" cy="151867"/>
          </a:xfrm>
        </p:grpSpPr>
        <p:sp>
          <p:nvSpPr>
            <p:cNvPr id="298" name="Rectangle 3"/>
            <p:cNvSpPr txBox="1">
              <a:spLocks/>
            </p:cNvSpPr>
            <p:nvPr/>
          </p:nvSpPr>
          <p:spPr>
            <a:xfrm>
              <a:off x="7151636" y="1512888"/>
              <a:ext cx="385183" cy="151867"/>
            </a:xfrm>
            <a:prstGeom prst="ellipse">
              <a:avLst/>
            </a:prstGeom>
            <a:solidFill>
              <a:srgbClr val="004E7A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90%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301" name="Rectangle 3"/>
            <p:cNvSpPr txBox="1">
              <a:spLocks/>
            </p:cNvSpPr>
            <p:nvPr/>
          </p:nvSpPr>
          <p:spPr>
            <a:xfrm>
              <a:off x="6634813" y="1512888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60%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304" name="Rectangle 3"/>
            <p:cNvSpPr txBox="1">
              <a:spLocks/>
            </p:cNvSpPr>
            <p:nvPr/>
          </p:nvSpPr>
          <p:spPr>
            <a:xfrm>
              <a:off x="6117990" y="1512888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62%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310" name="Rectangle 3"/>
            <p:cNvSpPr txBox="1">
              <a:spLocks/>
            </p:cNvSpPr>
            <p:nvPr/>
          </p:nvSpPr>
          <p:spPr>
            <a:xfrm>
              <a:off x="8274339" y="1512888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35%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307" name="Rectangle 3"/>
            <p:cNvSpPr txBox="1">
              <a:spLocks/>
            </p:cNvSpPr>
            <p:nvPr/>
          </p:nvSpPr>
          <p:spPr>
            <a:xfrm>
              <a:off x="5601167" y="1512888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84%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275" name="Rectangle 3"/>
            <p:cNvSpPr txBox="1">
              <a:spLocks/>
            </p:cNvSpPr>
            <p:nvPr/>
          </p:nvSpPr>
          <p:spPr>
            <a:xfrm>
              <a:off x="7668459" y="1512888"/>
              <a:ext cx="385183" cy="151867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45%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273" name="Rectangle 6"/>
            <p:cNvSpPr txBox="1">
              <a:spLocks/>
            </p:cNvSpPr>
            <p:nvPr/>
          </p:nvSpPr>
          <p:spPr>
            <a:xfrm>
              <a:off x="1296075" y="1519572"/>
              <a:ext cx="2690498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>
                <a:spcAft>
                  <a:spcPts val="6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000000"/>
                  </a:solidFill>
                </a:rPr>
                <a:t>Целевое сокращение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96074" y="1659258"/>
            <a:ext cx="7363448" cy="151867"/>
            <a:chOff x="1296074" y="1781175"/>
            <a:chExt cx="7363448" cy="151867"/>
          </a:xfrm>
        </p:grpSpPr>
        <p:sp>
          <p:nvSpPr>
            <p:cNvPr id="299" name="Rectangle 3"/>
            <p:cNvSpPr txBox="1">
              <a:spLocks/>
            </p:cNvSpPr>
            <p:nvPr/>
          </p:nvSpPr>
          <p:spPr>
            <a:xfrm>
              <a:off x="7151636" y="1781175"/>
              <a:ext cx="385183" cy="1518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en-US" sz="900" b="1" dirty="0">
                  <a:solidFill>
                    <a:srgbClr val="FFFFFF"/>
                  </a:solidFill>
                </a:rPr>
                <a:t>27</a:t>
              </a:r>
              <a:r>
                <a:rPr lang="ru-RU" sz="900" b="1" dirty="0">
                  <a:solidFill>
                    <a:srgbClr val="FFFFFF"/>
                  </a:solidFill>
                </a:rPr>
                <a:t>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302" name="Rectangle 3"/>
            <p:cNvSpPr txBox="1">
              <a:spLocks/>
            </p:cNvSpPr>
            <p:nvPr/>
          </p:nvSpPr>
          <p:spPr>
            <a:xfrm>
              <a:off x="6634813" y="1781175"/>
              <a:ext cx="385183" cy="1518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FFFFFF"/>
                  </a:solidFill>
                </a:rPr>
                <a:t>27%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305" name="Rectangle 3"/>
            <p:cNvSpPr txBox="1">
              <a:spLocks/>
            </p:cNvSpPr>
            <p:nvPr/>
          </p:nvSpPr>
          <p:spPr>
            <a:xfrm>
              <a:off x="6117990" y="1781175"/>
              <a:ext cx="385183" cy="15186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000000"/>
                  </a:solidFill>
                </a:rPr>
                <a:t>60%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11" name="Rectangle 3"/>
            <p:cNvSpPr txBox="1">
              <a:spLocks/>
            </p:cNvSpPr>
            <p:nvPr/>
          </p:nvSpPr>
          <p:spPr>
            <a:xfrm>
              <a:off x="8274339" y="1781175"/>
              <a:ext cx="385183" cy="15186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en-US" sz="900" b="1" dirty="0">
                  <a:solidFill>
                    <a:srgbClr val="000000"/>
                  </a:solidFill>
                </a:rPr>
                <a:t>51</a:t>
              </a:r>
              <a:r>
                <a:rPr lang="ru-RU" sz="900" b="1" dirty="0">
                  <a:solidFill>
                    <a:srgbClr val="000000"/>
                  </a:solidFill>
                </a:rPr>
                <a:t>%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308" name="Rectangle 3"/>
            <p:cNvSpPr txBox="1">
              <a:spLocks/>
            </p:cNvSpPr>
            <p:nvPr/>
          </p:nvSpPr>
          <p:spPr>
            <a:xfrm>
              <a:off x="5601167" y="1781175"/>
              <a:ext cx="385183" cy="15186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000000"/>
                  </a:solidFill>
                </a:rPr>
                <a:t>70%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76" name="Rectangle 3"/>
            <p:cNvSpPr txBox="1">
              <a:spLocks/>
            </p:cNvSpPr>
            <p:nvPr/>
          </p:nvSpPr>
          <p:spPr>
            <a:xfrm>
              <a:off x="7668459" y="1781175"/>
              <a:ext cx="385183" cy="151867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 algn="ctr">
                <a:spcAft>
                  <a:spcPts val="10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000000"/>
                  </a:solidFill>
                </a:rPr>
                <a:t>66%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74" name="Rectangle 6"/>
            <p:cNvSpPr txBox="1">
              <a:spLocks/>
            </p:cNvSpPr>
            <p:nvPr/>
          </p:nvSpPr>
          <p:spPr>
            <a:xfrm>
              <a:off x="1296074" y="1787859"/>
              <a:ext cx="2690498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>
                <a:spcAft>
                  <a:spcPts val="600"/>
                </a:spcAft>
                <a:buClr>
                  <a:srgbClr val="004E7A"/>
                </a:buClr>
                <a:buNone/>
              </a:pPr>
              <a:r>
                <a:rPr lang="ru-RU" sz="900" b="1" dirty="0">
                  <a:solidFill>
                    <a:srgbClr val="000000"/>
                  </a:solidFill>
                </a:rPr>
                <a:t>Сокращение при реализации всех инициатив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>
          <a:xfrm>
            <a:off x="1309271" y="2822577"/>
            <a:ext cx="2693477" cy="1524387"/>
            <a:chOff x="1309271" y="2822575"/>
            <a:chExt cx="2693477" cy="1524387"/>
          </a:xfrm>
        </p:grpSpPr>
        <p:sp>
          <p:nvSpPr>
            <p:cNvPr id="137" name="Rectangle 6"/>
            <p:cNvSpPr txBox="1">
              <a:spLocks/>
            </p:cNvSpPr>
            <p:nvPr/>
          </p:nvSpPr>
          <p:spPr>
            <a:xfrm>
              <a:off x="1309271" y="4208463"/>
              <a:ext cx="2690498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Aft>
                  <a:spcPts val="1000"/>
                </a:spcAft>
                <a:buClr>
                  <a:srgbClr val="004E7A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Полная газификация частных домов</a:t>
              </a:r>
            </a:p>
          </p:txBody>
        </p:sp>
        <p:sp>
          <p:nvSpPr>
            <p:cNvPr id="138" name="Rectangle 6"/>
            <p:cNvSpPr txBox="1">
              <a:spLocks/>
            </p:cNvSpPr>
            <p:nvPr/>
          </p:nvSpPr>
          <p:spPr>
            <a:xfrm>
              <a:off x="1312250" y="2822575"/>
              <a:ext cx="2690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Aft>
                  <a:spcPts val="1000"/>
                </a:spcAft>
                <a:buClr>
                  <a:srgbClr val="004E7A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Установка газобаллонного оборудования на </a:t>
              </a:r>
              <a:br>
                <a:rPr lang="ru-RU" sz="900" dirty="0">
                  <a:solidFill>
                    <a:srgbClr val="000000"/>
                  </a:solidFill>
                </a:rPr>
              </a:br>
              <a:r>
                <a:rPr lang="en-US" sz="900" dirty="0">
                  <a:solidFill>
                    <a:srgbClr val="000000"/>
                  </a:solidFill>
                </a:rPr>
                <a:t>10 </a:t>
              </a:r>
              <a:r>
                <a:rPr lang="ru-RU" sz="900" dirty="0">
                  <a:solidFill>
                    <a:srgbClr val="000000"/>
                  </a:solidFill>
                </a:rPr>
                <a:t>тыс. автомобилей для стимулирования </a:t>
              </a:r>
              <a:r>
                <a:rPr lang="ru-RU" sz="900" dirty="0" err="1">
                  <a:solidFill>
                    <a:srgbClr val="000000"/>
                  </a:solidFill>
                </a:rPr>
                <a:t>КПГ</a:t>
              </a:r>
              <a:endParaRPr lang="ru-RU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9" name="Rectangle 6"/>
          <p:cNvSpPr txBox="1">
            <a:spLocks/>
          </p:cNvSpPr>
          <p:nvPr/>
        </p:nvSpPr>
        <p:spPr>
          <a:xfrm>
            <a:off x="1313244" y="3124203"/>
            <a:ext cx="26904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Aft>
                <a:spcPts val="100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Установка очистных фильтров на ТЭЦ-2</a:t>
            </a:r>
          </a:p>
        </p:txBody>
      </p:sp>
      <p:sp>
        <p:nvSpPr>
          <p:cNvPr id="161" name="Rectangle 6"/>
          <p:cNvSpPr txBox="1">
            <a:spLocks/>
          </p:cNvSpPr>
          <p:nvPr/>
        </p:nvSpPr>
        <p:spPr>
          <a:xfrm>
            <a:off x="1313244" y="2586847"/>
            <a:ext cx="26904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>
              <a:spcAft>
                <a:spcPts val="600"/>
              </a:spcAft>
              <a:buClr>
                <a:srgbClr val="004E7A"/>
              </a:buClr>
              <a:buNone/>
            </a:pPr>
            <a:r>
              <a:rPr lang="ru-RU" sz="900" dirty="0">
                <a:solidFill>
                  <a:srgbClr val="000000"/>
                </a:solidFill>
              </a:rPr>
              <a:t>Разработка программ и аналитических </a:t>
            </a:r>
            <a:r>
              <a:rPr lang="ru-RU" sz="900" dirty="0" smtClean="0">
                <a:solidFill>
                  <a:srgbClr val="000000"/>
                </a:solidFill>
              </a:rPr>
              <a:t>отчетов</a:t>
            </a:r>
            <a:r>
              <a:rPr lang="ru-RU" sz="900" baseline="30000" dirty="0">
                <a:solidFill>
                  <a:srgbClr val="000000"/>
                </a:solidFill>
              </a:rPr>
              <a:t>3</a:t>
            </a:r>
            <a:r>
              <a:rPr lang="ru-RU" sz="900" dirty="0" smtClean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4330" y="2377329"/>
            <a:ext cx="376031" cy="317468"/>
            <a:chOff x="496107" y="3082549"/>
            <a:chExt cx="682760" cy="576427"/>
          </a:xfrm>
        </p:grpSpPr>
        <p:sp>
          <p:nvSpPr>
            <p:cNvPr id="219" name="Rectangle 254"/>
            <p:cNvSpPr/>
            <p:nvPr/>
          </p:nvSpPr>
          <p:spPr bwMode="gray">
            <a:xfrm>
              <a:off x="496107" y="3095967"/>
              <a:ext cx="385480" cy="474478"/>
            </a:xfrm>
            <a:custGeom>
              <a:avLst/>
              <a:gdLst/>
              <a:ahLst/>
              <a:cxnLst/>
              <a:rect l="l" t="t" r="r" b="b"/>
              <a:pathLst>
                <a:path w="1964267" h="2417761">
                  <a:moveTo>
                    <a:pt x="1487489" y="1525587"/>
                  </a:moveTo>
                  <a:cubicBezTo>
                    <a:pt x="1462939" y="1525587"/>
                    <a:pt x="1443038" y="1545488"/>
                    <a:pt x="1443038" y="1570038"/>
                  </a:cubicBezTo>
                  <a:lnTo>
                    <a:pt x="1443038" y="1833561"/>
                  </a:lnTo>
                  <a:cubicBezTo>
                    <a:pt x="1443038" y="1858111"/>
                    <a:pt x="1462939" y="1878012"/>
                    <a:pt x="1487489" y="1878012"/>
                  </a:cubicBezTo>
                  <a:lnTo>
                    <a:pt x="1665287" y="1878012"/>
                  </a:lnTo>
                  <a:cubicBezTo>
                    <a:pt x="1689837" y="1878012"/>
                    <a:pt x="1709738" y="1858111"/>
                    <a:pt x="1709738" y="1833561"/>
                  </a:cubicBezTo>
                  <a:lnTo>
                    <a:pt x="1709738" y="1570038"/>
                  </a:lnTo>
                  <a:cubicBezTo>
                    <a:pt x="1709738" y="1545488"/>
                    <a:pt x="1689837" y="1525587"/>
                    <a:pt x="1665287" y="1525587"/>
                  </a:cubicBezTo>
                  <a:close/>
                  <a:moveTo>
                    <a:pt x="1094848" y="1525587"/>
                  </a:moveTo>
                  <a:cubicBezTo>
                    <a:pt x="1070298" y="1525587"/>
                    <a:pt x="1050397" y="1545488"/>
                    <a:pt x="1050397" y="1570038"/>
                  </a:cubicBezTo>
                  <a:lnTo>
                    <a:pt x="1050397" y="1833561"/>
                  </a:lnTo>
                  <a:cubicBezTo>
                    <a:pt x="1050397" y="1858111"/>
                    <a:pt x="1070298" y="1878012"/>
                    <a:pt x="1094848" y="1878012"/>
                  </a:cubicBezTo>
                  <a:lnTo>
                    <a:pt x="1272646" y="1878012"/>
                  </a:lnTo>
                  <a:cubicBezTo>
                    <a:pt x="1297196" y="1878012"/>
                    <a:pt x="1317097" y="1858111"/>
                    <a:pt x="1317097" y="1833561"/>
                  </a:cubicBezTo>
                  <a:lnTo>
                    <a:pt x="1317097" y="1570038"/>
                  </a:lnTo>
                  <a:cubicBezTo>
                    <a:pt x="1317097" y="1545488"/>
                    <a:pt x="1297196" y="1525587"/>
                    <a:pt x="1272646" y="1525587"/>
                  </a:cubicBezTo>
                  <a:close/>
                  <a:moveTo>
                    <a:pt x="702206" y="1525587"/>
                  </a:moveTo>
                  <a:cubicBezTo>
                    <a:pt x="677656" y="1525587"/>
                    <a:pt x="657755" y="1545488"/>
                    <a:pt x="657755" y="1570038"/>
                  </a:cubicBezTo>
                  <a:lnTo>
                    <a:pt x="657755" y="1833561"/>
                  </a:lnTo>
                  <a:cubicBezTo>
                    <a:pt x="657755" y="1858111"/>
                    <a:pt x="677656" y="1878012"/>
                    <a:pt x="702206" y="1878012"/>
                  </a:cubicBezTo>
                  <a:lnTo>
                    <a:pt x="880004" y="1878012"/>
                  </a:lnTo>
                  <a:cubicBezTo>
                    <a:pt x="904554" y="1878012"/>
                    <a:pt x="924455" y="1858111"/>
                    <a:pt x="924455" y="1833561"/>
                  </a:cubicBezTo>
                  <a:lnTo>
                    <a:pt x="924455" y="1570038"/>
                  </a:lnTo>
                  <a:cubicBezTo>
                    <a:pt x="924455" y="1545488"/>
                    <a:pt x="904554" y="1525587"/>
                    <a:pt x="880004" y="1525587"/>
                  </a:cubicBezTo>
                  <a:close/>
                  <a:moveTo>
                    <a:pt x="309564" y="1525587"/>
                  </a:moveTo>
                  <a:cubicBezTo>
                    <a:pt x="285014" y="1525587"/>
                    <a:pt x="265113" y="1545488"/>
                    <a:pt x="265113" y="1570038"/>
                  </a:cubicBezTo>
                  <a:lnTo>
                    <a:pt x="265113" y="1833561"/>
                  </a:lnTo>
                  <a:cubicBezTo>
                    <a:pt x="265113" y="1858111"/>
                    <a:pt x="285014" y="1878012"/>
                    <a:pt x="309564" y="1878012"/>
                  </a:cubicBezTo>
                  <a:lnTo>
                    <a:pt x="487362" y="1878012"/>
                  </a:lnTo>
                  <a:cubicBezTo>
                    <a:pt x="511912" y="1878012"/>
                    <a:pt x="531813" y="1858111"/>
                    <a:pt x="531813" y="1833561"/>
                  </a:cubicBezTo>
                  <a:lnTo>
                    <a:pt x="531813" y="1570038"/>
                  </a:lnTo>
                  <a:cubicBezTo>
                    <a:pt x="531813" y="1545488"/>
                    <a:pt x="511912" y="1525587"/>
                    <a:pt x="487362" y="1525587"/>
                  </a:cubicBezTo>
                  <a:close/>
                  <a:moveTo>
                    <a:pt x="1430338" y="557211"/>
                  </a:moveTo>
                  <a:lnTo>
                    <a:pt x="1813719" y="557211"/>
                  </a:lnTo>
                  <a:lnTo>
                    <a:pt x="1900263" y="2316161"/>
                  </a:lnTo>
                  <a:lnTo>
                    <a:pt x="1947333" y="2316161"/>
                  </a:lnTo>
                  <a:cubicBezTo>
                    <a:pt x="1956685" y="2316161"/>
                    <a:pt x="1964267" y="2323743"/>
                    <a:pt x="1964267" y="2333095"/>
                  </a:cubicBezTo>
                  <a:lnTo>
                    <a:pt x="1964267" y="2400827"/>
                  </a:lnTo>
                  <a:cubicBezTo>
                    <a:pt x="1964267" y="2410179"/>
                    <a:pt x="1956685" y="2417761"/>
                    <a:pt x="1947333" y="2417761"/>
                  </a:cubicBezTo>
                  <a:lnTo>
                    <a:pt x="16934" y="2417761"/>
                  </a:lnTo>
                  <a:cubicBezTo>
                    <a:pt x="7582" y="2417761"/>
                    <a:pt x="0" y="2410179"/>
                    <a:pt x="0" y="2400827"/>
                  </a:cubicBezTo>
                  <a:lnTo>
                    <a:pt x="0" y="2333095"/>
                  </a:lnTo>
                  <a:cubicBezTo>
                    <a:pt x="0" y="2323743"/>
                    <a:pt x="7582" y="2316161"/>
                    <a:pt x="16934" y="2316161"/>
                  </a:cubicBezTo>
                  <a:lnTo>
                    <a:pt x="68389" y="2316161"/>
                  </a:lnTo>
                  <a:lnTo>
                    <a:pt x="137325" y="1334027"/>
                  </a:lnTo>
                  <a:lnTo>
                    <a:pt x="208756" y="1334027"/>
                  </a:lnTo>
                  <a:lnTo>
                    <a:pt x="208756" y="1281111"/>
                  </a:lnTo>
                  <a:lnTo>
                    <a:pt x="208756" y="1278730"/>
                  </a:lnTo>
                  <a:lnTo>
                    <a:pt x="212490" y="1278730"/>
                  </a:lnTo>
                  <a:lnTo>
                    <a:pt x="646906" y="1001711"/>
                  </a:lnTo>
                  <a:lnTo>
                    <a:pt x="646906" y="1278730"/>
                  </a:lnTo>
                  <a:lnTo>
                    <a:pt x="646906" y="1281111"/>
                  </a:lnTo>
                  <a:lnTo>
                    <a:pt x="646906" y="1334027"/>
                  </a:lnTo>
                  <a:lnTo>
                    <a:pt x="749300" y="1334027"/>
                  </a:lnTo>
                  <a:lnTo>
                    <a:pt x="749300" y="1281111"/>
                  </a:lnTo>
                  <a:lnTo>
                    <a:pt x="749300" y="1278730"/>
                  </a:lnTo>
                  <a:lnTo>
                    <a:pt x="753034" y="1278730"/>
                  </a:lnTo>
                  <a:lnTo>
                    <a:pt x="1187450" y="1001711"/>
                  </a:lnTo>
                  <a:lnTo>
                    <a:pt x="1187450" y="1278730"/>
                  </a:lnTo>
                  <a:lnTo>
                    <a:pt x="1187450" y="1281111"/>
                  </a:lnTo>
                  <a:lnTo>
                    <a:pt x="1187450" y="1334027"/>
                  </a:lnTo>
                  <a:lnTo>
                    <a:pt x="1389840" y="1334027"/>
                  </a:lnTo>
                  <a:close/>
                  <a:moveTo>
                    <a:pt x="776174" y="150019"/>
                  </a:moveTo>
                  <a:cubicBezTo>
                    <a:pt x="956752" y="272678"/>
                    <a:pt x="1098208" y="243513"/>
                    <a:pt x="1238985" y="271210"/>
                  </a:cubicBezTo>
                  <a:cubicBezTo>
                    <a:pt x="1505062" y="343563"/>
                    <a:pt x="1501207" y="463323"/>
                    <a:pt x="1504155" y="500064"/>
                  </a:cubicBezTo>
                  <a:cubicBezTo>
                    <a:pt x="1459932" y="452583"/>
                    <a:pt x="1352945" y="341134"/>
                    <a:pt x="1122984" y="344525"/>
                  </a:cubicBezTo>
                  <a:cubicBezTo>
                    <a:pt x="884179" y="342829"/>
                    <a:pt x="765118" y="226327"/>
                    <a:pt x="776174" y="150019"/>
                  </a:cubicBezTo>
                  <a:close/>
                  <a:moveTo>
                    <a:pt x="992187" y="0"/>
                  </a:moveTo>
                  <a:cubicBezTo>
                    <a:pt x="1186656" y="172244"/>
                    <a:pt x="1295399" y="77787"/>
                    <a:pt x="1447005" y="116681"/>
                  </a:cubicBezTo>
                  <a:cubicBezTo>
                    <a:pt x="1733549" y="218282"/>
                    <a:pt x="1731962" y="419893"/>
                    <a:pt x="1735137" y="471487"/>
                  </a:cubicBezTo>
                  <a:cubicBezTo>
                    <a:pt x="1687512" y="404812"/>
                    <a:pt x="1618455" y="188119"/>
                    <a:pt x="1370805" y="192881"/>
                  </a:cubicBezTo>
                  <a:cubicBezTo>
                    <a:pt x="1113630" y="190500"/>
                    <a:pt x="980280" y="107156"/>
                    <a:pt x="99218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defTabSz="893921">
                <a:buClr>
                  <a:srgbClr val="004E7A"/>
                </a:buClr>
              </a:pPr>
              <a:endParaRPr lang="en-US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220" name="Group 219"/>
            <p:cNvGrpSpPr/>
            <p:nvPr/>
          </p:nvGrpSpPr>
          <p:grpSpPr bwMode="gray">
            <a:xfrm>
              <a:off x="584307" y="3082549"/>
              <a:ext cx="594560" cy="576427"/>
              <a:chOff x="3195589" y="2423105"/>
              <a:chExt cx="594560" cy="576427"/>
            </a:xfrm>
            <a:solidFill>
              <a:schemeClr val="accent3"/>
            </a:solidFill>
          </p:grpSpPr>
          <p:sp>
            <p:nvSpPr>
              <p:cNvPr id="221" name="Freeform 317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3418082" y="29611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30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3580510" y="29505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305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3580510" y="29505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Oval 49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 rot="13500000">
                <a:off x="3706832" y="2916216"/>
                <a:ext cx="56311" cy="110322"/>
              </a:xfrm>
              <a:custGeom>
                <a:avLst/>
                <a:gdLst/>
                <a:ahLst/>
                <a:cxnLst/>
                <a:rect l="l" t="t" r="r" b="b"/>
                <a:pathLst>
                  <a:path w="466717" h="914400">
                    <a:moveTo>
                      <a:pt x="457200" y="0"/>
                    </a:moveTo>
                    <a:lnTo>
                      <a:pt x="466717" y="960"/>
                    </a:lnTo>
                    <a:lnTo>
                      <a:pt x="466717" y="913441"/>
                    </a:lnTo>
                    <a:cubicBezTo>
                      <a:pt x="463564" y="914368"/>
                      <a:pt x="460386" y="914400"/>
                      <a:pt x="457200" y="914400"/>
                    </a:cubicBezTo>
                    <a:cubicBezTo>
                      <a:pt x="204695" y="914400"/>
                      <a:pt x="0" y="709705"/>
                      <a:pt x="0" y="457200"/>
                    </a:cubicBezTo>
                    <a:cubicBezTo>
                      <a:pt x="0" y="204695"/>
                      <a:pt x="204695" y="0"/>
                      <a:pt x="45720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Rectangle 224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 rot="13500000">
                <a:off x="3484641" y="2794864"/>
                <a:ext cx="258007" cy="110322"/>
              </a:xfrm>
              <a:prstGeom prst="rect">
                <a:avLst/>
              </a:prstGeom>
              <a:grpFill/>
              <a:ln w="9525">
                <a:solidFill>
                  <a:schemeClr val="accent3"/>
                </a:solidFill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Oval 226"/>
              <p:cNvSpPr/>
              <p:nvPr>
                <p:custDataLst>
                  <p:tags r:id="rId12"/>
                </p:custDataLst>
              </p:nvPr>
            </p:nvSpPr>
            <p:spPr bwMode="gray">
              <a:xfrm>
                <a:off x="3195589" y="2423105"/>
                <a:ext cx="390307" cy="390330"/>
              </a:xfrm>
              <a:prstGeom prst="ellipse">
                <a:avLst/>
              </a:prstGeom>
              <a:noFill/>
              <a:ln w="28575" algn="ctr">
                <a:solidFill>
                  <a:schemeClr val="accent3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72009" tIns="72009" rIns="72009" bIns="72009" anchor="ctr"/>
              <a:lstStyle/>
              <a:p>
                <a:pPr marL="339148" indent="-339148" defTabSz="886405">
                  <a:buClr>
                    <a:srgbClr val="004E7A"/>
                  </a:buClr>
                  <a:buSzPct val="125000"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276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049626382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10964" name="think-cell Slide" r:id="rId8" imgW="360" imgH="360" progId="">
              <p:embed/>
            </p:oleObj>
          </a:graphicData>
        </a:graphic>
      </p:graphicFrame>
      <p:sp>
        <p:nvSpPr>
          <p:cNvPr id="24" name="Rectangle 2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b="1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0" name="Rectangle 299"/>
          <p:cNvSpPr>
            <a:spLocks/>
          </p:cNvSpPr>
          <p:nvPr/>
        </p:nvSpPr>
        <p:spPr>
          <a:xfrm>
            <a:off x="3398520" y="5221444"/>
            <a:ext cx="5547360" cy="1047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7892882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Комплекс мер по здравоохранению и образованию</a:t>
            </a:r>
            <a:endParaRPr lang="en-US" dirty="0"/>
          </a:p>
        </p:txBody>
      </p:sp>
      <p:sp>
        <p:nvSpPr>
          <p:cNvPr id="5" name="McK 5. Source"/>
          <p:cNvSpPr>
            <a:spLocks noChangeArrowheads="1"/>
          </p:cNvSpPr>
          <p:nvPr/>
        </p:nvSpPr>
        <p:spPr bwMode="auto">
          <a:xfrm>
            <a:off x="171403" y="6488126"/>
            <a:ext cx="83010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dirty="0">
                <a:solidFill>
                  <a:srgbClr val="000000"/>
                </a:solidFill>
              </a:rPr>
              <a:t>ИСТОЧНИК: управления образования и здравоохранения </a:t>
            </a:r>
            <a:r>
              <a:rPr lang="ru-RU" sz="1000" dirty="0" err="1">
                <a:solidFill>
                  <a:srgbClr val="000000"/>
                </a:solidFill>
              </a:rPr>
              <a:t>акимата</a:t>
            </a:r>
            <a:r>
              <a:rPr lang="ru-RU" sz="1000" dirty="0">
                <a:solidFill>
                  <a:srgbClr val="000000"/>
                </a:solidFill>
              </a:rPr>
              <a:t> г. Алматы; анализ рабочей группы</a:t>
            </a:r>
          </a:p>
        </p:txBody>
      </p:sp>
      <p:sp>
        <p:nvSpPr>
          <p:cNvPr id="109" name="Rectangle 24"/>
          <p:cNvSpPr txBox="1">
            <a:spLocks/>
          </p:cNvSpPr>
          <p:nvPr/>
        </p:nvSpPr>
        <p:spPr>
          <a:xfrm>
            <a:off x="212109" y="3455189"/>
            <a:ext cx="540000" cy="15502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107965" tIns="35989" rIns="35989" bIns="35989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 err="1">
                <a:solidFill>
                  <a:srgbClr val="000000"/>
                </a:solidFill>
              </a:rPr>
              <a:t>Обра</a:t>
            </a:r>
            <a:r>
              <a:rPr lang="ru-RU" sz="900" dirty="0">
                <a:solidFill>
                  <a:srgbClr val="000000"/>
                </a:solidFill>
              </a:rPr>
              <a:t>-зова-</a:t>
            </a:r>
            <a:r>
              <a:rPr lang="ru-RU" sz="900" dirty="0" err="1">
                <a:solidFill>
                  <a:srgbClr val="000000"/>
                </a:solidFill>
              </a:rPr>
              <a:t>ние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10" name="Rectangle 24"/>
          <p:cNvSpPr txBox="1">
            <a:spLocks/>
          </p:cNvSpPr>
          <p:nvPr/>
        </p:nvSpPr>
        <p:spPr>
          <a:xfrm>
            <a:off x="212109" y="1394615"/>
            <a:ext cx="540000" cy="18799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107965" tIns="35989" rIns="35989" bIns="35989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 err="1">
                <a:solidFill>
                  <a:srgbClr val="000000"/>
                </a:solidFill>
              </a:rPr>
              <a:t>Здра</a:t>
            </a:r>
            <a:r>
              <a:rPr lang="ru-RU" sz="900" dirty="0">
                <a:solidFill>
                  <a:srgbClr val="000000"/>
                </a:solidFill>
              </a:rPr>
              <a:t>-</a:t>
            </a:r>
            <a:r>
              <a:rPr lang="ru-RU" sz="900" dirty="0" err="1">
                <a:solidFill>
                  <a:srgbClr val="000000"/>
                </a:solidFill>
              </a:rPr>
              <a:t>воох</a:t>
            </a:r>
            <a:r>
              <a:rPr lang="ru-RU" sz="900" dirty="0">
                <a:solidFill>
                  <a:srgbClr val="000000"/>
                </a:solidFill>
              </a:rPr>
              <a:t>-ране-</a:t>
            </a:r>
            <a:r>
              <a:rPr lang="ru-RU" sz="900" dirty="0" err="1">
                <a:solidFill>
                  <a:srgbClr val="000000"/>
                </a:solidFill>
              </a:rPr>
              <a:t>ние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12" name="TextBox 14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5968" y="4053057"/>
            <a:ext cx="152278" cy="15227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wrap="none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b="1" dirty="0">
                <a:solidFill>
                  <a:srgbClr val="FFFFFF"/>
                </a:solidFill>
              </a:rPr>
              <a:t>2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19" name="Rectangle 5"/>
          <p:cNvSpPr txBox="1">
            <a:spLocks/>
          </p:cNvSpPr>
          <p:nvPr/>
        </p:nvSpPr>
        <p:spPr>
          <a:xfrm>
            <a:off x="8274665" y="2260527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6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0,8</a:t>
            </a:r>
            <a:r>
              <a:rPr lang="en-US" sz="900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221" name="McK Bracket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8087361" y="1394615"/>
            <a:ext cx="61633" cy="1879694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  <a:gd name="connsiteX0" fmla="*/ 0 w 115"/>
              <a:gd name="connsiteY0" fmla="*/ 0 h 1152"/>
              <a:gd name="connsiteX1" fmla="*/ 65 w 115"/>
              <a:gd name="connsiteY1" fmla="*/ 0 h 1152"/>
              <a:gd name="connsiteX2" fmla="*/ 65 w 115"/>
              <a:gd name="connsiteY2" fmla="*/ 528 h 1152"/>
              <a:gd name="connsiteX3" fmla="*/ 115 w 115"/>
              <a:gd name="connsiteY3" fmla="*/ 576 h 1152"/>
              <a:gd name="connsiteX4" fmla="*/ 65 w 115"/>
              <a:gd name="connsiteY4" fmla="*/ 624 h 1152"/>
              <a:gd name="connsiteX5" fmla="*/ 65 w 115"/>
              <a:gd name="connsiteY5" fmla="*/ 1152 h 1152"/>
              <a:gd name="connsiteX6" fmla="*/ 0 w 115"/>
              <a:gd name="connsiteY6" fmla="*/ 1152 h 1152"/>
              <a:gd name="connsiteX0" fmla="*/ 0 w 115"/>
              <a:gd name="connsiteY0" fmla="*/ 0 h 1152"/>
              <a:gd name="connsiteX1" fmla="*/ 16 w 115"/>
              <a:gd name="connsiteY1" fmla="*/ 0 h 1152"/>
              <a:gd name="connsiteX2" fmla="*/ 65 w 115"/>
              <a:gd name="connsiteY2" fmla="*/ 528 h 1152"/>
              <a:gd name="connsiteX3" fmla="*/ 115 w 115"/>
              <a:gd name="connsiteY3" fmla="*/ 576 h 1152"/>
              <a:gd name="connsiteX4" fmla="*/ 65 w 115"/>
              <a:gd name="connsiteY4" fmla="*/ 624 h 1152"/>
              <a:gd name="connsiteX5" fmla="*/ 65 w 115"/>
              <a:gd name="connsiteY5" fmla="*/ 1152 h 1152"/>
              <a:gd name="connsiteX6" fmla="*/ 0 w 115"/>
              <a:gd name="connsiteY6" fmla="*/ 1152 h 1152"/>
              <a:gd name="connsiteX0" fmla="*/ 0 w 115"/>
              <a:gd name="connsiteY0" fmla="*/ 0 h 1152"/>
              <a:gd name="connsiteX1" fmla="*/ 16 w 115"/>
              <a:gd name="connsiteY1" fmla="*/ 0 h 1152"/>
              <a:gd name="connsiteX2" fmla="*/ 16 w 115"/>
              <a:gd name="connsiteY2" fmla="*/ 563 h 1152"/>
              <a:gd name="connsiteX3" fmla="*/ 115 w 115"/>
              <a:gd name="connsiteY3" fmla="*/ 576 h 1152"/>
              <a:gd name="connsiteX4" fmla="*/ 65 w 115"/>
              <a:gd name="connsiteY4" fmla="*/ 624 h 1152"/>
              <a:gd name="connsiteX5" fmla="*/ 65 w 115"/>
              <a:gd name="connsiteY5" fmla="*/ 1152 h 1152"/>
              <a:gd name="connsiteX6" fmla="*/ 0 w 115"/>
              <a:gd name="connsiteY6" fmla="*/ 1152 h 1152"/>
              <a:gd name="connsiteX0" fmla="*/ 0 w 65"/>
              <a:gd name="connsiteY0" fmla="*/ 0 h 1152"/>
              <a:gd name="connsiteX1" fmla="*/ 16 w 65"/>
              <a:gd name="connsiteY1" fmla="*/ 0 h 1152"/>
              <a:gd name="connsiteX2" fmla="*/ 16 w 65"/>
              <a:gd name="connsiteY2" fmla="*/ 563 h 1152"/>
              <a:gd name="connsiteX3" fmla="*/ 29 w 65"/>
              <a:gd name="connsiteY3" fmla="*/ 576 h 1152"/>
              <a:gd name="connsiteX4" fmla="*/ 65 w 65"/>
              <a:gd name="connsiteY4" fmla="*/ 624 h 1152"/>
              <a:gd name="connsiteX5" fmla="*/ 65 w 65"/>
              <a:gd name="connsiteY5" fmla="*/ 1152 h 1152"/>
              <a:gd name="connsiteX6" fmla="*/ 0 w 65"/>
              <a:gd name="connsiteY6" fmla="*/ 1152 h 1152"/>
              <a:gd name="connsiteX0" fmla="*/ 0 w 65"/>
              <a:gd name="connsiteY0" fmla="*/ 0 h 1152"/>
              <a:gd name="connsiteX1" fmla="*/ 16 w 65"/>
              <a:gd name="connsiteY1" fmla="*/ 0 h 1152"/>
              <a:gd name="connsiteX2" fmla="*/ 16 w 65"/>
              <a:gd name="connsiteY2" fmla="*/ 563 h 1152"/>
              <a:gd name="connsiteX3" fmla="*/ 29 w 65"/>
              <a:gd name="connsiteY3" fmla="*/ 576 h 1152"/>
              <a:gd name="connsiteX4" fmla="*/ 16 w 65"/>
              <a:gd name="connsiteY4" fmla="*/ 589 h 1152"/>
              <a:gd name="connsiteX5" fmla="*/ 65 w 65"/>
              <a:gd name="connsiteY5" fmla="*/ 1152 h 1152"/>
              <a:gd name="connsiteX6" fmla="*/ 0 w 65"/>
              <a:gd name="connsiteY6" fmla="*/ 1152 h 1152"/>
              <a:gd name="connsiteX0" fmla="*/ 0 w 29"/>
              <a:gd name="connsiteY0" fmla="*/ 0 h 1152"/>
              <a:gd name="connsiteX1" fmla="*/ 16 w 29"/>
              <a:gd name="connsiteY1" fmla="*/ 0 h 1152"/>
              <a:gd name="connsiteX2" fmla="*/ 16 w 29"/>
              <a:gd name="connsiteY2" fmla="*/ 563 h 1152"/>
              <a:gd name="connsiteX3" fmla="*/ 29 w 29"/>
              <a:gd name="connsiteY3" fmla="*/ 576 h 1152"/>
              <a:gd name="connsiteX4" fmla="*/ 16 w 29"/>
              <a:gd name="connsiteY4" fmla="*/ 589 h 1152"/>
              <a:gd name="connsiteX5" fmla="*/ 16 w 29"/>
              <a:gd name="connsiteY5" fmla="*/ 1152 h 1152"/>
              <a:gd name="connsiteX6" fmla="*/ 0 w 29"/>
              <a:gd name="connsiteY6" fmla="*/ 1152 h 1152"/>
              <a:gd name="connsiteX0" fmla="*/ 0 w 29"/>
              <a:gd name="connsiteY0" fmla="*/ 0 h 1152"/>
              <a:gd name="connsiteX1" fmla="*/ 16 w 29"/>
              <a:gd name="connsiteY1" fmla="*/ 0 h 1152"/>
              <a:gd name="connsiteX2" fmla="*/ 16 w 29"/>
              <a:gd name="connsiteY2" fmla="*/ 563 h 1152"/>
              <a:gd name="connsiteX3" fmla="*/ 29 w 29"/>
              <a:gd name="connsiteY3" fmla="*/ 576 h 1152"/>
              <a:gd name="connsiteX4" fmla="*/ 16 w 29"/>
              <a:gd name="connsiteY4" fmla="*/ 589 h 1152"/>
              <a:gd name="connsiteX5" fmla="*/ 16 w 29"/>
              <a:gd name="connsiteY5" fmla="*/ 1152 h 1152"/>
              <a:gd name="connsiteX6" fmla="*/ 0 w 29"/>
              <a:gd name="connsiteY6" fmla="*/ 1152 h 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" h="1152">
                <a:moveTo>
                  <a:pt x="0" y="0"/>
                </a:moveTo>
                <a:lnTo>
                  <a:pt x="16" y="0"/>
                </a:lnTo>
                <a:lnTo>
                  <a:pt x="16" y="563"/>
                </a:lnTo>
                <a:lnTo>
                  <a:pt x="29" y="576"/>
                </a:lnTo>
                <a:lnTo>
                  <a:pt x="16" y="589"/>
                </a:lnTo>
                <a:lnTo>
                  <a:pt x="16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5" rIns="91410" bIns="45705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6" name="Freeform 24"/>
          <p:cNvSpPr>
            <a:spLocks/>
          </p:cNvSpPr>
          <p:nvPr/>
        </p:nvSpPr>
        <p:spPr bwMode="gray">
          <a:xfrm>
            <a:off x="314959" y="2695186"/>
            <a:ext cx="334296" cy="350178"/>
          </a:xfrm>
          <a:custGeom>
            <a:avLst/>
            <a:gdLst>
              <a:gd name="T0" fmla="*/ 1935 w 2020"/>
              <a:gd name="T1" fmla="*/ 802 h 2193"/>
              <a:gd name="T2" fmla="*/ 1786 w 2020"/>
              <a:gd name="T3" fmla="*/ 748 h 2193"/>
              <a:gd name="T4" fmla="*/ 1572 w 2020"/>
              <a:gd name="T5" fmla="*/ 921 h 2193"/>
              <a:gd name="T6" fmla="*/ 1667 w 2020"/>
              <a:gd name="T7" fmla="*/ 1169 h 2193"/>
              <a:gd name="T8" fmla="*/ 1681 w 2020"/>
              <a:gd name="T9" fmla="*/ 1378 h 2193"/>
              <a:gd name="T10" fmla="*/ 1692 w 2020"/>
              <a:gd name="T11" fmla="*/ 1727 h 2193"/>
              <a:gd name="T12" fmla="*/ 1687 w 2020"/>
              <a:gd name="T13" fmla="*/ 1991 h 2193"/>
              <a:gd name="T14" fmla="*/ 1547 w 2020"/>
              <a:gd name="T15" fmla="*/ 2110 h 2193"/>
              <a:gd name="T16" fmla="*/ 1416 w 2020"/>
              <a:gd name="T17" fmla="*/ 2116 h 2193"/>
              <a:gd name="T18" fmla="*/ 1330 w 2020"/>
              <a:gd name="T19" fmla="*/ 2078 h 2193"/>
              <a:gd name="T20" fmla="*/ 1227 w 2020"/>
              <a:gd name="T21" fmla="*/ 1806 h 2193"/>
              <a:gd name="T22" fmla="*/ 1091 w 2020"/>
              <a:gd name="T23" fmla="*/ 1397 h 2193"/>
              <a:gd name="T24" fmla="*/ 1036 w 2020"/>
              <a:gd name="T25" fmla="*/ 1048 h 2193"/>
              <a:gd name="T26" fmla="*/ 1092 w 2020"/>
              <a:gd name="T27" fmla="*/ 548 h 2193"/>
              <a:gd name="T28" fmla="*/ 945 w 2020"/>
              <a:gd name="T29" fmla="*/ 165 h 2193"/>
              <a:gd name="T30" fmla="*/ 765 w 2020"/>
              <a:gd name="T31" fmla="*/ 51 h 2193"/>
              <a:gd name="T32" fmla="*/ 671 w 2020"/>
              <a:gd name="T33" fmla="*/ 24 h 2193"/>
              <a:gd name="T34" fmla="*/ 534 w 2020"/>
              <a:gd name="T35" fmla="*/ 1 h 2193"/>
              <a:gd name="T36" fmla="*/ 472 w 2020"/>
              <a:gd name="T37" fmla="*/ 12 h 2193"/>
              <a:gd name="T38" fmla="*/ 515 w 2020"/>
              <a:gd name="T39" fmla="*/ 118 h 2193"/>
              <a:gd name="T40" fmla="*/ 638 w 2020"/>
              <a:gd name="T41" fmla="*/ 87 h 2193"/>
              <a:gd name="T42" fmla="*/ 728 w 2020"/>
              <a:gd name="T43" fmla="*/ 97 h 2193"/>
              <a:gd name="T44" fmla="*/ 875 w 2020"/>
              <a:gd name="T45" fmla="*/ 186 h 2193"/>
              <a:gd name="T46" fmla="*/ 1020 w 2020"/>
              <a:gd name="T47" fmla="*/ 534 h 2193"/>
              <a:gd name="T48" fmla="*/ 950 w 2020"/>
              <a:gd name="T49" fmla="*/ 974 h 2193"/>
              <a:gd name="T50" fmla="*/ 1007 w 2020"/>
              <a:gd name="T51" fmla="*/ 1341 h 2193"/>
              <a:gd name="T52" fmla="*/ 915 w 2020"/>
              <a:gd name="T53" fmla="*/ 1276 h 2193"/>
              <a:gd name="T54" fmla="*/ 712 w 2020"/>
              <a:gd name="T55" fmla="*/ 1088 h 2193"/>
              <a:gd name="T56" fmla="*/ 498 w 2020"/>
              <a:gd name="T57" fmla="*/ 995 h 2193"/>
              <a:gd name="T58" fmla="*/ 297 w 2020"/>
              <a:gd name="T59" fmla="*/ 916 h 2193"/>
              <a:gd name="T60" fmla="*/ 127 w 2020"/>
              <a:gd name="T61" fmla="*/ 748 h 2193"/>
              <a:gd name="T62" fmla="*/ 74 w 2020"/>
              <a:gd name="T63" fmla="*/ 611 h 2193"/>
              <a:gd name="T64" fmla="*/ 87 w 2020"/>
              <a:gd name="T65" fmla="*/ 379 h 2193"/>
              <a:gd name="T66" fmla="*/ 88 w 2020"/>
              <a:gd name="T67" fmla="*/ 371 h 2193"/>
              <a:gd name="T68" fmla="*/ 170 w 2020"/>
              <a:gd name="T69" fmla="*/ 314 h 2193"/>
              <a:gd name="T70" fmla="*/ 178 w 2020"/>
              <a:gd name="T71" fmla="*/ 204 h 2193"/>
              <a:gd name="T72" fmla="*/ 101 w 2020"/>
              <a:gd name="T73" fmla="*/ 221 h 2193"/>
              <a:gd name="T74" fmla="*/ 49 w 2020"/>
              <a:gd name="T75" fmla="*/ 330 h 2193"/>
              <a:gd name="T76" fmla="*/ 14 w 2020"/>
              <a:gd name="T77" fmla="*/ 427 h 2193"/>
              <a:gd name="T78" fmla="*/ 15 w 2020"/>
              <a:gd name="T79" fmla="*/ 652 h 2193"/>
              <a:gd name="T80" fmla="*/ 81 w 2020"/>
              <a:gd name="T81" fmla="*/ 787 h 2193"/>
              <a:gd name="T82" fmla="*/ 193 w 2020"/>
              <a:gd name="T83" fmla="*/ 917 h 2193"/>
              <a:gd name="T84" fmla="*/ 392 w 2020"/>
              <a:gd name="T85" fmla="*/ 1023 h 2193"/>
              <a:gd name="T86" fmla="*/ 629 w 2020"/>
              <a:gd name="T87" fmla="*/ 1111 h 2193"/>
              <a:gd name="T88" fmla="*/ 850 w 2020"/>
              <a:gd name="T89" fmla="*/ 1299 h 2193"/>
              <a:gd name="T90" fmla="*/ 957 w 2020"/>
              <a:gd name="T91" fmla="*/ 1409 h 2193"/>
              <a:gd name="T92" fmla="*/ 1116 w 2020"/>
              <a:gd name="T93" fmla="*/ 1556 h 2193"/>
              <a:gd name="T94" fmla="*/ 1165 w 2020"/>
              <a:gd name="T95" fmla="*/ 1978 h 2193"/>
              <a:gd name="T96" fmla="*/ 1290 w 2020"/>
              <a:gd name="T97" fmla="*/ 2138 h 2193"/>
              <a:gd name="T98" fmla="*/ 1381 w 2020"/>
              <a:gd name="T99" fmla="*/ 2179 h 2193"/>
              <a:gd name="T100" fmla="*/ 1476 w 2020"/>
              <a:gd name="T101" fmla="*/ 2193 h 2193"/>
              <a:gd name="T102" fmla="*/ 1655 w 2020"/>
              <a:gd name="T103" fmla="*/ 2135 h 2193"/>
              <a:gd name="T104" fmla="*/ 1778 w 2020"/>
              <a:gd name="T105" fmla="*/ 1831 h 2193"/>
              <a:gd name="T106" fmla="*/ 1750 w 2020"/>
              <a:gd name="T107" fmla="*/ 1396 h 2193"/>
              <a:gd name="T108" fmla="*/ 1836 w 2020"/>
              <a:gd name="T109" fmla="*/ 1210 h 2193"/>
              <a:gd name="T110" fmla="*/ 1875 w 2020"/>
              <a:gd name="T111" fmla="*/ 1201 h 2193"/>
              <a:gd name="T112" fmla="*/ 1998 w 2020"/>
              <a:gd name="T113" fmla="*/ 1095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20" h="2193">
                <a:moveTo>
                  <a:pt x="2013" y="932"/>
                </a:moveTo>
                <a:lnTo>
                  <a:pt x="2006" y="910"/>
                </a:lnTo>
                <a:lnTo>
                  <a:pt x="1998" y="889"/>
                </a:lnTo>
                <a:lnTo>
                  <a:pt x="1989" y="869"/>
                </a:lnTo>
                <a:lnTo>
                  <a:pt x="1977" y="851"/>
                </a:lnTo>
                <a:lnTo>
                  <a:pt x="1965" y="833"/>
                </a:lnTo>
                <a:lnTo>
                  <a:pt x="1950" y="817"/>
                </a:lnTo>
                <a:lnTo>
                  <a:pt x="1935" y="802"/>
                </a:lnTo>
                <a:lnTo>
                  <a:pt x="1919" y="789"/>
                </a:lnTo>
                <a:lnTo>
                  <a:pt x="1901" y="778"/>
                </a:lnTo>
                <a:lnTo>
                  <a:pt x="1883" y="769"/>
                </a:lnTo>
                <a:lnTo>
                  <a:pt x="1864" y="761"/>
                </a:lnTo>
                <a:lnTo>
                  <a:pt x="1846" y="755"/>
                </a:lnTo>
                <a:lnTo>
                  <a:pt x="1826" y="750"/>
                </a:lnTo>
                <a:lnTo>
                  <a:pt x="1806" y="748"/>
                </a:lnTo>
                <a:lnTo>
                  <a:pt x="1786" y="748"/>
                </a:lnTo>
                <a:lnTo>
                  <a:pt x="1765" y="750"/>
                </a:lnTo>
                <a:lnTo>
                  <a:pt x="1765" y="749"/>
                </a:lnTo>
                <a:lnTo>
                  <a:pt x="1683" y="768"/>
                </a:lnTo>
                <a:lnTo>
                  <a:pt x="1657" y="785"/>
                </a:lnTo>
                <a:lnTo>
                  <a:pt x="1629" y="809"/>
                </a:lnTo>
                <a:lnTo>
                  <a:pt x="1605" y="840"/>
                </a:lnTo>
                <a:lnTo>
                  <a:pt x="1586" y="877"/>
                </a:lnTo>
                <a:lnTo>
                  <a:pt x="1572" y="921"/>
                </a:lnTo>
                <a:lnTo>
                  <a:pt x="1568" y="970"/>
                </a:lnTo>
                <a:lnTo>
                  <a:pt x="1577" y="1025"/>
                </a:lnTo>
                <a:lnTo>
                  <a:pt x="1601" y="1084"/>
                </a:lnTo>
                <a:lnTo>
                  <a:pt x="1612" y="1105"/>
                </a:lnTo>
                <a:lnTo>
                  <a:pt x="1626" y="1125"/>
                </a:lnTo>
                <a:lnTo>
                  <a:pt x="1639" y="1141"/>
                </a:lnTo>
                <a:lnTo>
                  <a:pt x="1652" y="1156"/>
                </a:lnTo>
                <a:lnTo>
                  <a:pt x="1667" y="1169"/>
                </a:lnTo>
                <a:lnTo>
                  <a:pt x="1681" y="1179"/>
                </a:lnTo>
                <a:lnTo>
                  <a:pt x="1696" y="1188"/>
                </a:lnTo>
                <a:lnTo>
                  <a:pt x="1711" y="1195"/>
                </a:lnTo>
                <a:lnTo>
                  <a:pt x="1663" y="1358"/>
                </a:lnTo>
                <a:lnTo>
                  <a:pt x="1667" y="1363"/>
                </a:lnTo>
                <a:lnTo>
                  <a:pt x="1672" y="1369"/>
                </a:lnTo>
                <a:lnTo>
                  <a:pt x="1677" y="1374"/>
                </a:lnTo>
                <a:lnTo>
                  <a:pt x="1681" y="1378"/>
                </a:lnTo>
                <a:lnTo>
                  <a:pt x="1674" y="1426"/>
                </a:lnTo>
                <a:lnTo>
                  <a:pt x="1671" y="1473"/>
                </a:lnTo>
                <a:lnTo>
                  <a:pt x="1670" y="1518"/>
                </a:lnTo>
                <a:lnTo>
                  <a:pt x="1671" y="1563"/>
                </a:lnTo>
                <a:lnTo>
                  <a:pt x="1674" y="1605"/>
                </a:lnTo>
                <a:lnTo>
                  <a:pt x="1680" y="1647"/>
                </a:lnTo>
                <a:lnTo>
                  <a:pt x="1686" y="1688"/>
                </a:lnTo>
                <a:lnTo>
                  <a:pt x="1692" y="1727"/>
                </a:lnTo>
                <a:lnTo>
                  <a:pt x="1698" y="1772"/>
                </a:lnTo>
                <a:lnTo>
                  <a:pt x="1704" y="1814"/>
                </a:lnTo>
                <a:lnTo>
                  <a:pt x="1708" y="1854"/>
                </a:lnTo>
                <a:lnTo>
                  <a:pt x="1709" y="1891"/>
                </a:lnTo>
                <a:lnTo>
                  <a:pt x="1708" y="1918"/>
                </a:lnTo>
                <a:lnTo>
                  <a:pt x="1703" y="1943"/>
                </a:lnTo>
                <a:lnTo>
                  <a:pt x="1697" y="1968"/>
                </a:lnTo>
                <a:lnTo>
                  <a:pt x="1687" y="1991"/>
                </a:lnTo>
                <a:lnTo>
                  <a:pt x="1674" y="2014"/>
                </a:lnTo>
                <a:lnTo>
                  <a:pt x="1658" y="2036"/>
                </a:lnTo>
                <a:lnTo>
                  <a:pt x="1637" y="2057"/>
                </a:lnTo>
                <a:lnTo>
                  <a:pt x="1612" y="2078"/>
                </a:lnTo>
                <a:lnTo>
                  <a:pt x="1597" y="2088"/>
                </a:lnTo>
                <a:lnTo>
                  <a:pt x="1581" y="2096"/>
                </a:lnTo>
                <a:lnTo>
                  <a:pt x="1565" y="2104"/>
                </a:lnTo>
                <a:lnTo>
                  <a:pt x="1547" y="2110"/>
                </a:lnTo>
                <a:lnTo>
                  <a:pt x="1530" y="2116"/>
                </a:lnTo>
                <a:lnTo>
                  <a:pt x="1513" y="2119"/>
                </a:lnTo>
                <a:lnTo>
                  <a:pt x="1494" y="2120"/>
                </a:lnTo>
                <a:lnTo>
                  <a:pt x="1476" y="2122"/>
                </a:lnTo>
                <a:lnTo>
                  <a:pt x="1461" y="2122"/>
                </a:lnTo>
                <a:lnTo>
                  <a:pt x="1446" y="2120"/>
                </a:lnTo>
                <a:lnTo>
                  <a:pt x="1431" y="2118"/>
                </a:lnTo>
                <a:lnTo>
                  <a:pt x="1416" y="2116"/>
                </a:lnTo>
                <a:lnTo>
                  <a:pt x="1401" y="2111"/>
                </a:lnTo>
                <a:lnTo>
                  <a:pt x="1387" y="2107"/>
                </a:lnTo>
                <a:lnTo>
                  <a:pt x="1372" y="2101"/>
                </a:lnTo>
                <a:lnTo>
                  <a:pt x="1358" y="2094"/>
                </a:lnTo>
                <a:lnTo>
                  <a:pt x="1350" y="2090"/>
                </a:lnTo>
                <a:lnTo>
                  <a:pt x="1343" y="2086"/>
                </a:lnTo>
                <a:lnTo>
                  <a:pt x="1337" y="2082"/>
                </a:lnTo>
                <a:lnTo>
                  <a:pt x="1330" y="2078"/>
                </a:lnTo>
                <a:lnTo>
                  <a:pt x="1298" y="2054"/>
                </a:lnTo>
                <a:lnTo>
                  <a:pt x="1272" y="2026"/>
                </a:lnTo>
                <a:lnTo>
                  <a:pt x="1251" y="1995"/>
                </a:lnTo>
                <a:lnTo>
                  <a:pt x="1235" y="1961"/>
                </a:lnTo>
                <a:lnTo>
                  <a:pt x="1225" y="1926"/>
                </a:lnTo>
                <a:lnTo>
                  <a:pt x="1220" y="1888"/>
                </a:lnTo>
                <a:lnTo>
                  <a:pt x="1220" y="1847"/>
                </a:lnTo>
                <a:lnTo>
                  <a:pt x="1227" y="1806"/>
                </a:lnTo>
                <a:lnTo>
                  <a:pt x="1236" y="1734"/>
                </a:lnTo>
                <a:lnTo>
                  <a:pt x="1230" y="1668"/>
                </a:lnTo>
                <a:lnTo>
                  <a:pt x="1215" y="1604"/>
                </a:lnTo>
                <a:lnTo>
                  <a:pt x="1192" y="1547"/>
                </a:lnTo>
                <a:lnTo>
                  <a:pt x="1165" y="1496"/>
                </a:lnTo>
                <a:lnTo>
                  <a:pt x="1137" y="1454"/>
                </a:lnTo>
                <a:lnTo>
                  <a:pt x="1112" y="1420"/>
                </a:lnTo>
                <a:lnTo>
                  <a:pt x="1091" y="1397"/>
                </a:lnTo>
                <a:lnTo>
                  <a:pt x="1097" y="1363"/>
                </a:lnTo>
                <a:lnTo>
                  <a:pt x="1093" y="1328"/>
                </a:lnTo>
                <a:lnTo>
                  <a:pt x="1084" y="1292"/>
                </a:lnTo>
                <a:lnTo>
                  <a:pt x="1076" y="1263"/>
                </a:lnTo>
                <a:lnTo>
                  <a:pt x="1069" y="1234"/>
                </a:lnTo>
                <a:lnTo>
                  <a:pt x="1059" y="1185"/>
                </a:lnTo>
                <a:lnTo>
                  <a:pt x="1047" y="1121"/>
                </a:lnTo>
                <a:lnTo>
                  <a:pt x="1036" y="1048"/>
                </a:lnTo>
                <a:lnTo>
                  <a:pt x="1026" y="970"/>
                </a:lnTo>
                <a:lnTo>
                  <a:pt x="1022" y="895"/>
                </a:lnTo>
                <a:lnTo>
                  <a:pt x="1024" y="828"/>
                </a:lnTo>
                <a:lnTo>
                  <a:pt x="1036" y="772"/>
                </a:lnTo>
                <a:lnTo>
                  <a:pt x="1056" y="715"/>
                </a:lnTo>
                <a:lnTo>
                  <a:pt x="1074" y="659"/>
                </a:lnTo>
                <a:lnTo>
                  <a:pt x="1086" y="604"/>
                </a:lnTo>
                <a:lnTo>
                  <a:pt x="1092" y="548"/>
                </a:lnTo>
                <a:lnTo>
                  <a:pt x="1091" y="489"/>
                </a:lnTo>
                <a:lnTo>
                  <a:pt x="1079" y="424"/>
                </a:lnTo>
                <a:lnTo>
                  <a:pt x="1058" y="353"/>
                </a:lnTo>
                <a:lnTo>
                  <a:pt x="1022" y="272"/>
                </a:lnTo>
                <a:lnTo>
                  <a:pt x="1005" y="241"/>
                </a:lnTo>
                <a:lnTo>
                  <a:pt x="986" y="213"/>
                </a:lnTo>
                <a:lnTo>
                  <a:pt x="966" y="188"/>
                </a:lnTo>
                <a:lnTo>
                  <a:pt x="945" y="165"/>
                </a:lnTo>
                <a:lnTo>
                  <a:pt x="923" y="143"/>
                </a:lnTo>
                <a:lnTo>
                  <a:pt x="900" y="125"/>
                </a:lnTo>
                <a:lnTo>
                  <a:pt x="877" y="107"/>
                </a:lnTo>
                <a:lnTo>
                  <a:pt x="854" y="92"/>
                </a:lnTo>
                <a:lnTo>
                  <a:pt x="830" y="80"/>
                </a:lnTo>
                <a:lnTo>
                  <a:pt x="809" y="68"/>
                </a:lnTo>
                <a:lnTo>
                  <a:pt x="786" y="59"/>
                </a:lnTo>
                <a:lnTo>
                  <a:pt x="765" y="51"/>
                </a:lnTo>
                <a:lnTo>
                  <a:pt x="744" y="44"/>
                </a:lnTo>
                <a:lnTo>
                  <a:pt x="726" y="38"/>
                </a:lnTo>
                <a:lnTo>
                  <a:pt x="708" y="34"/>
                </a:lnTo>
                <a:lnTo>
                  <a:pt x="692" y="30"/>
                </a:lnTo>
                <a:lnTo>
                  <a:pt x="688" y="28"/>
                </a:lnTo>
                <a:lnTo>
                  <a:pt x="683" y="26"/>
                </a:lnTo>
                <a:lnTo>
                  <a:pt x="677" y="24"/>
                </a:lnTo>
                <a:lnTo>
                  <a:pt x="671" y="24"/>
                </a:lnTo>
                <a:lnTo>
                  <a:pt x="661" y="23"/>
                </a:lnTo>
                <a:lnTo>
                  <a:pt x="647" y="22"/>
                </a:lnTo>
                <a:lnTo>
                  <a:pt x="629" y="20"/>
                </a:lnTo>
                <a:lnTo>
                  <a:pt x="608" y="16"/>
                </a:lnTo>
                <a:lnTo>
                  <a:pt x="587" y="12"/>
                </a:lnTo>
                <a:lnTo>
                  <a:pt x="566" y="8"/>
                </a:lnTo>
                <a:lnTo>
                  <a:pt x="548" y="5"/>
                </a:lnTo>
                <a:lnTo>
                  <a:pt x="534" y="1"/>
                </a:lnTo>
                <a:lnTo>
                  <a:pt x="532" y="1"/>
                </a:lnTo>
                <a:lnTo>
                  <a:pt x="525" y="0"/>
                </a:lnTo>
                <a:lnTo>
                  <a:pt x="516" y="0"/>
                </a:lnTo>
                <a:lnTo>
                  <a:pt x="505" y="0"/>
                </a:lnTo>
                <a:lnTo>
                  <a:pt x="496" y="1"/>
                </a:lnTo>
                <a:lnTo>
                  <a:pt x="487" y="4"/>
                </a:lnTo>
                <a:lnTo>
                  <a:pt x="479" y="7"/>
                </a:lnTo>
                <a:lnTo>
                  <a:pt x="472" y="12"/>
                </a:lnTo>
                <a:lnTo>
                  <a:pt x="467" y="19"/>
                </a:lnTo>
                <a:lnTo>
                  <a:pt x="465" y="28"/>
                </a:lnTo>
                <a:lnTo>
                  <a:pt x="465" y="39"/>
                </a:lnTo>
                <a:lnTo>
                  <a:pt x="469" y="54"/>
                </a:lnTo>
                <a:lnTo>
                  <a:pt x="477" y="74"/>
                </a:lnTo>
                <a:lnTo>
                  <a:pt x="488" y="92"/>
                </a:lnTo>
                <a:lnTo>
                  <a:pt x="501" y="106"/>
                </a:lnTo>
                <a:lnTo>
                  <a:pt x="515" y="118"/>
                </a:lnTo>
                <a:lnTo>
                  <a:pt x="531" y="125"/>
                </a:lnTo>
                <a:lnTo>
                  <a:pt x="547" y="127"/>
                </a:lnTo>
                <a:lnTo>
                  <a:pt x="563" y="123"/>
                </a:lnTo>
                <a:lnTo>
                  <a:pt x="580" y="114"/>
                </a:lnTo>
                <a:lnTo>
                  <a:pt x="596" y="104"/>
                </a:lnTo>
                <a:lnTo>
                  <a:pt x="611" y="96"/>
                </a:lnTo>
                <a:lnTo>
                  <a:pt x="625" y="90"/>
                </a:lnTo>
                <a:lnTo>
                  <a:pt x="638" y="87"/>
                </a:lnTo>
                <a:lnTo>
                  <a:pt x="651" y="84"/>
                </a:lnTo>
                <a:lnTo>
                  <a:pt x="663" y="83"/>
                </a:lnTo>
                <a:lnTo>
                  <a:pt x="674" y="82"/>
                </a:lnTo>
                <a:lnTo>
                  <a:pt x="685" y="81"/>
                </a:lnTo>
                <a:lnTo>
                  <a:pt x="694" y="84"/>
                </a:lnTo>
                <a:lnTo>
                  <a:pt x="705" y="88"/>
                </a:lnTo>
                <a:lnTo>
                  <a:pt x="715" y="92"/>
                </a:lnTo>
                <a:lnTo>
                  <a:pt x="728" y="97"/>
                </a:lnTo>
                <a:lnTo>
                  <a:pt x="739" y="102"/>
                </a:lnTo>
                <a:lnTo>
                  <a:pt x="753" y="107"/>
                </a:lnTo>
                <a:lnTo>
                  <a:pt x="766" y="114"/>
                </a:lnTo>
                <a:lnTo>
                  <a:pt x="780" y="121"/>
                </a:lnTo>
                <a:lnTo>
                  <a:pt x="804" y="134"/>
                </a:lnTo>
                <a:lnTo>
                  <a:pt x="828" y="149"/>
                </a:lnTo>
                <a:lnTo>
                  <a:pt x="852" y="166"/>
                </a:lnTo>
                <a:lnTo>
                  <a:pt x="875" y="186"/>
                </a:lnTo>
                <a:lnTo>
                  <a:pt x="898" y="209"/>
                </a:lnTo>
                <a:lnTo>
                  <a:pt x="920" y="233"/>
                </a:lnTo>
                <a:lnTo>
                  <a:pt x="941" y="261"/>
                </a:lnTo>
                <a:lnTo>
                  <a:pt x="960" y="292"/>
                </a:lnTo>
                <a:lnTo>
                  <a:pt x="986" y="352"/>
                </a:lnTo>
                <a:lnTo>
                  <a:pt x="1006" y="412"/>
                </a:lnTo>
                <a:lnTo>
                  <a:pt x="1016" y="473"/>
                </a:lnTo>
                <a:lnTo>
                  <a:pt x="1020" y="534"/>
                </a:lnTo>
                <a:lnTo>
                  <a:pt x="1016" y="592"/>
                </a:lnTo>
                <a:lnTo>
                  <a:pt x="1007" y="648"/>
                </a:lnTo>
                <a:lnTo>
                  <a:pt x="993" y="701"/>
                </a:lnTo>
                <a:lnTo>
                  <a:pt x="973" y="748"/>
                </a:lnTo>
                <a:lnTo>
                  <a:pt x="956" y="796"/>
                </a:lnTo>
                <a:lnTo>
                  <a:pt x="948" y="851"/>
                </a:lnTo>
                <a:lnTo>
                  <a:pt x="946" y="910"/>
                </a:lnTo>
                <a:lnTo>
                  <a:pt x="950" y="974"/>
                </a:lnTo>
                <a:lnTo>
                  <a:pt x="960" y="1040"/>
                </a:lnTo>
                <a:lnTo>
                  <a:pt x="972" y="1106"/>
                </a:lnTo>
                <a:lnTo>
                  <a:pt x="987" y="1173"/>
                </a:lnTo>
                <a:lnTo>
                  <a:pt x="1005" y="1239"/>
                </a:lnTo>
                <a:lnTo>
                  <a:pt x="1015" y="1290"/>
                </a:lnTo>
                <a:lnTo>
                  <a:pt x="1017" y="1318"/>
                </a:lnTo>
                <a:lnTo>
                  <a:pt x="1013" y="1333"/>
                </a:lnTo>
                <a:lnTo>
                  <a:pt x="1007" y="1341"/>
                </a:lnTo>
                <a:lnTo>
                  <a:pt x="1002" y="1341"/>
                </a:lnTo>
                <a:lnTo>
                  <a:pt x="996" y="1341"/>
                </a:lnTo>
                <a:lnTo>
                  <a:pt x="988" y="1339"/>
                </a:lnTo>
                <a:lnTo>
                  <a:pt x="978" y="1335"/>
                </a:lnTo>
                <a:lnTo>
                  <a:pt x="966" y="1328"/>
                </a:lnTo>
                <a:lnTo>
                  <a:pt x="952" y="1316"/>
                </a:lnTo>
                <a:lnTo>
                  <a:pt x="934" y="1299"/>
                </a:lnTo>
                <a:lnTo>
                  <a:pt x="915" y="1276"/>
                </a:lnTo>
                <a:lnTo>
                  <a:pt x="892" y="1249"/>
                </a:lnTo>
                <a:lnTo>
                  <a:pt x="867" y="1223"/>
                </a:lnTo>
                <a:lnTo>
                  <a:pt x="843" y="1197"/>
                </a:lnTo>
                <a:lnTo>
                  <a:pt x="818" y="1173"/>
                </a:lnTo>
                <a:lnTo>
                  <a:pt x="792" y="1150"/>
                </a:lnTo>
                <a:lnTo>
                  <a:pt x="766" y="1128"/>
                </a:lnTo>
                <a:lnTo>
                  <a:pt x="739" y="1108"/>
                </a:lnTo>
                <a:lnTo>
                  <a:pt x="712" y="1088"/>
                </a:lnTo>
                <a:lnTo>
                  <a:pt x="685" y="1071"/>
                </a:lnTo>
                <a:lnTo>
                  <a:pt x="658" y="1055"/>
                </a:lnTo>
                <a:lnTo>
                  <a:pt x="631" y="1040"/>
                </a:lnTo>
                <a:lnTo>
                  <a:pt x="603" y="1027"/>
                </a:lnTo>
                <a:lnTo>
                  <a:pt x="577" y="1016"/>
                </a:lnTo>
                <a:lnTo>
                  <a:pt x="550" y="1007"/>
                </a:lnTo>
                <a:lnTo>
                  <a:pt x="524" y="999"/>
                </a:lnTo>
                <a:lnTo>
                  <a:pt x="498" y="995"/>
                </a:lnTo>
                <a:lnTo>
                  <a:pt x="474" y="990"/>
                </a:lnTo>
                <a:lnTo>
                  <a:pt x="450" y="984"/>
                </a:lnTo>
                <a:lnTo>
                  <a:pt x="425" y="976"/>
                </a:lnTo>
                <a:lnTo>
                  <a:pt x="398" y="967"/>
                </a:lnTo>
                <a:lnTo>
                  <a:pt x="373" y="957"/>
                </a:lnTo>
                <a:lnTo>
                  <a:pt x="347" y="945"/>
                </a:lnTo>
                <a:lnTo>
                  <a:pt x="322" y="931"/>
                </a:lnTo>
                <a:lnTo>
                  <a:pt x="297" y="916"/>
                </a:lnTo>
                <a:lnTo>
                  <a:pt x="271" y="900"/>
                </a:lnTo>
                <a:lnTo>
                  <a:pt x="248" y="882"/>
                </a:lnTo>
                <a:lnTo>
                  <a:pt x="224" y="863"/>
                </a:lnTo>
                <a:lnTo>
                  <a:pt x="202" y="842"/>
                </a:lnTo>
                <a:lnTo>
                  <a:pt x="181" y="821"/>
                </a:lnTo>
                <a:lnTo>
                  <a:pt x="162" y="798"/>
                </a:lnTo>
                <a:lnTo>
                  <a:pt x="143" y="773"/>
                </a:lnTo>
                <a:lnTo>
                  <a:pt x="127" y="748"/>
                </a:lnTo>
                <a:lnTo>
                  <a:pt x="123" y="739"/>
                </a:lnTo>
                <a:lnTo>
                  <a:pt x="118" y="731"/>
                </a:lnTo>
                <a:lnTo>
                  <a:pt x="113" y="721"/>
                </a:lnTo>
                <a:lnTo>
                  <a:pt x="110" y="712"/>
                </a:lnTo>
                <a:lnTo>
                  <a:pt x="98" y="686"/>
                </a:lnTo>
                <a:lnTo>
                  <a:pt x="88" y="659"/>
                </a:lnTo>
                <a:lnTo>
                  <a:pt x="80" y="635"/>
                </a:lnTo>
                <a:lnTo>
                  <a:pt x="74" y="611"/>
                </a:lnTo>
                <a:lnTo>
                  <a:pt x="70" y="587"/>
                </a:lnTo>
                <a:lnTo>
                  <a:pt x="66" y="565"/>
                </a:lnTo>
                <a:lnTo>
                  <a:pt x="65" y="544"/>
                </a:lnTo>
                <a:lnTo>
                  <a:pt x="64" y="523"/>
                </a:lnTo>
                <a:lnTo>
                  <a:pt x="66" y="478"/>
                </a:lnTo>
                <a:lnTo>
                  <a:pt x="72" y="439"/>
                </a:lnTo>
                <a:lnTo>
                  <a:pt x="80" y="406"/>
                </a:lnTo>
                <a:lnTo>
                  <a:pt x="87" y="379"/>
                </a:lnTo>
                <a:lnTo>
                  <a:pt x="87" y="377"/>
                </a:lnTo>
                <a:lnTo>
                  <a:pt x="87" y="376"/>
                </a:lnTo>
                <a:lnTo>
                  <a:pt x="87" y="374"/>
                </a:lnTo>
                <a:lnTo>
                  <a:pt x="87" y="372"/>
                </a:lnTo>
                <a:lnTo>
                  <a:pt x="87" y="372"/>
                </a:lnTo>
                <a:lnTo>
                  <a:pt x="88" y="371"/>
                </a:lnTo>
                <a:lnTo>
                  <a:pt x="88" y="371"/>
                </a:lnTo>
                <a:lnTo>
                  <a:pt x="88" y="371"/>
                </a:lnTo>
                <a:lnTo>
                  <a:pt x="95" y="364"/>
                </a:lnTo>
                <a:lnTo>
                  <a:pt x="101" y="356"/>
                </a:lnTo>
                <a:lnTo>
                  <a:pt x="109" y="348"/>
                </a:lnTo>
                <a:lnTo>
                  <a:pt x="117" y="340"/>
                </a:lnTo>
                <a:lnTo>
                  <a:pt x="127" y="333"/>
                </a:lnTo>
                <a:lnTo>
                  <a:pt x="139" y="326"/>
                </a:lnTo>
                <a:lnTo>
                  <a:pt x="153" y="319"/>
                </a:lnTo>
                <a:lnTo>
                  <a:pt x="170" y="314"/>
                </a:lnTo>
                <a:lnTo>
                  <a:pt x="186" y="307"/>
                </a:lnTo>
                <a:lnTo>
                  <a:pt x="198" y="297"/>
                </a:lnTo>
                <a:lnTo>
                  <a:pt x="205" y="285"/>
                </a:lnTo>
                <a:lnTo>
                  <a:pt x="207" y="271"/>
                </a:lnTo>
                <a:lnTo>
                  <a:pt x="205" y="255"/>
                </a:lnTo>
                <a:lnTo>
                  <a:pt x="199" y="238"/>
                </a:lnTo>
                <a:lnTo>
                  <a:pt x="190" y="221"/>
                </a:lnTo>
                <a:lnTo>
                  <a:pt x="178" y="204"/>
                </a:lnTo>
                <a:lnTo>
                  <a:pt x="162" y="189"/>
                </a:lnTo>
                <a:lnTo>
                  <a:pt x="148" y="185"/>
                </a:lnTo>
                <a:lnTo>
                  <a:pt x="134" y="186"/>
                </a:lnTo>
                <a:lnTo>
                  <a:pt x="123" y="193"/>
                </a:lnTo>
                <a:lnTo>
                  <a:pt x="113" y="202"/>
                </a:lnTo>
                <a:lnTo>
                  <a:pt x="107" y="211"/>
                </a:lnTo>
                <a:lnTo>
                  <a:pt x="102" y="218"/>
                </a:lnTo>
                <a:lnTo>
                  <a:pt x="101" y="221"/>
                </a:lnTo>
                <a:lnTo>
                  <a:pt x="96" y="233"/>
                </a:lnTo>
                <a:lnTo>
                  <a:pt x="89" y="248"/>
                </a:lnTo>
                <a:lnTo>
                  <a:pt x="82" y="264"/>
                </a:lnTo>
                <a:lnTo>
                  <a:pt x="75" y="280"/>
                </a:lnTo>
                <a:lnTo>
                  <a:pt x="67" y="296"/>
                </a:lnTo>
                <a:lnTo>
                  <a:pt x="60" y="310"/>
                </a:lnTo>
                <a:lnTo>
                  <a:pt x="54" y="322"/>
                </a:lnTo>
                <a:lnTo>
                  <a:pt x="49" y="330"/>
                </a:lnTo>
                <a:lnTo>
                  <a:pt x="47" y="333"/>
                </a:lnTo>
                <a:lnTo>
                  <a:pt x="44" y="337"/>
                </a:lnTo>
                <a:lnTo>
                  <a:pt x="43" y="341"/>
                </a:lnTo>
                <a:lnTo>
                  <a:pt x="43" y="345"/>
                </a:lnTo>
                <a:lnTo>
                  <a:pt x="36" y="360"/>
                </a:lnTo>
                <a:lnTo>
                  <a:pt x="29" y="379"/>
                </a:lnTo>
                <a:lnTo>
                  <a:pt x="21" y="401"/>
                </a:lnTo>
                <a:lnTo>
                  <a:pt x="14" y="427"/>
                </a:lnTo>
                <a:lnTo>
                  <a:pt x="9" y="454"/>
                </a:lnTo>
                <a:lnTo>
                  <a:pt x="4" y="485"/>
                </a:lnTo>
                <a:lnTo>
                  <a:pt x="0" y="519"/>
                </a:lnTo>
                <a:lnTo>
                  <a:pt x="0" y="553"/>
                </a:lnTo>
                <a:lnTo>
                  <a:pt x="2" y="577"/>
                </a:lnTo>
                <a:lnTo>
                  <a:pt x="4" y="602"/>
                </a:lnTo>
                <a:lnTo>
                  <a:pt x="9" y="627"/>
                </a:lnTo>
                <a:lnTo>
                  <a:pt x="15" y="652"/>
                </a:lnTo>
                <a:lnTo>
                  <a:pt x="24" y="679"/>
                </a:lnTo>
                <a:lnTo>
                  <a:pt x="34" y="705"/>
                </a:lnTo>
                <a:lnTo>
                  <a:pt x="48" y="732"/>
                </a:lnTo>
                <a:lnTo>
                  <a:pt x="63" y="758"/>
                </a:lnTo>
                <a:lnTo>
                  <a:pt x="67" y="765"/>
                </a:lnTo>
                <a:lnTo>
                  <a:pt x="72" y="773"/>
                </a:lnTo>
                <a:lnTo>
                  <a:pt x="77" y="780"/>
                </a:lnTo>
                <a:lnTo>
                  <a:pt x="81" y="787"/>
                </a:lnTo>
                <a:lnTo>
                  <a:pt x="86" y="794"/>
                </a:lnTo>
                <a:lnTo>
                  <a:pt x="90" y="801"/>
                </a:lnTo>
                <a:lnTo>
                  <a:pt x="95" y="807"/>
                </a:lnTo>
                <a:lnTo>
                  <a:pt x="100" y="814"/>
                </a:lnTo>
                <a:lnTo>
                  <a:pt x="123" y="844"/>
                </a:lnTo>
                <a:lnTo>
                  <a:pt x="146" y="871"/>
                </a:lnTo>
                <a:lnTo>
                  <a:pt x="170" y="895"/>
                </a:lnTo>
                <a:lnTo>
                  <a:pt x="193" y="917"/>
                </a:lnTo>
                <a:lnTo>
                  <a:pt x="217" y="937"/>
                </a:lnTo>
                <a:lnTo>
                  <a:pt x="241" y="954"/>
                </a:lnTo>
                <a:lnTo>
                  <a:pt x="266" y="969"/>
                </a:lnTo>
                <a:lnTo>
                  <a:pt x="290" y="983"/>
                </a:lnTo>
                <a:lnTo>
                  <a:pt x="315" y="995"/>
                </a:lnTo>
                <a:lnTo>
                  <a:pt x="341" y="1006"/>
                </a:lnTo>
                <a:lnTo>
                  <a:pt x="366" y="1015"/>
                </a:lnTo>
                <a:lnTo>
                  <a:pt x="392" y="1023"/>
                </a:lnTo>
                <a:lnTo>
                  <a:pt x="419" y="1031"/>
                </a:lnTo>
                <a:lnTo>
                  <a:pt x="445" y="1038"/>
                </a:lnTo>
                <a:lnTo>
                  <a:pt x="473" y="1045"/>
                </a:lnTo>
                <a:lnTo>
                  <a:pt x="501" y="1052"/>
                </a:lnTo>
                <a:lnTo>
                  <a:pt x="532" y="1061"/>
                </a:lnTo>
                <a:lnTo>
                  <a:pt x="564" y="1075"/>
                </a:lnTo>
                <a:lnTo>
                  <a:pt x="596" y="1091"/>
                </a:lnTo>
                <a:lnTo>
                  <a:pt x="629" y="1111"/>
                </a:lnTo>
                <a:lnTo>
                  <a:pt x="660" y="1133"/>
                </a:lnTo>
                <a:lnTo>
                  <a:pt x="692" y="1156"/>
                </a:lnTo>
                <a:lnTo>
                  <a:pt x="722" y="1180"/>
                </a:lnTo>
                <a:lnTo>
                  <a:pt x="751" y="1205"/>
                </a:lnTo>
                <a:lnTo>
                  <a:pt x="779" y="1231"/>
                </a:lnTo>
                <a:lnTo>
                  <a:pt x="805" y="1255"/>
                </a:lnTo>
                <a:lnTo>
                  <a:pt x="828" y="1278"/>
                </a:lnTo>
                <a:lnTo>
                  <a:pt x="850" y="1299"/>
                </a:lnTo>
                <a:lnTo>
                  <a:pt x="869" y="1318"/>
                </a:lnTo>
                <a:lnTo>
                  <a:pt x="883" y="1335"/>
                </a:lnTo>
                <a:lnTo>
                  <a:pt x="896" y="1347"/>
                </a:lnTo>
                <a:lnTo>
                  <a:pt x="904" y="1356"/>
                </a:lnTo>
                <a:lnTo>
                  <a:pt x="916" y="1369"/>
                </a:lnTo>
                <a:lnTo>
                  <a:pt x="928" y="1382"/>
                </a:lnTo>
                <a:lnTo>
                  <a:pt x="942" y="1396"/>
                </a:lnTo>
                <a:lnTo>
                  <a:pt x="957" y="1409"/>
                </a:lnTo>
                <a:lnTo>
                  <a:pt x="973" y="1421"/>
                </a:lnTo>
                <a:lnTo>
                  <a:pt x="992" y="1430"/>
                </a:lnTo>
                <a:lnTo>
                  <a:pt x="1010" y="1435"/>
                </a:lnTo>
                <a:lnTo>
                  <a:pt x="1030" y="1436"/>
                </a:lnTo>
                <a:lnTo>
                  <a:pt x="1043" y="1450"/>
                </a:lnTo>
                <a:lnTo>
                  <a:pt x="1064" y="1475"/>
                </a:lnTo>
                <a:lnTo>
                  <a:pt x="1090" y="1511"/>
                </a:lnTo>
                <a:lnTo>
                  <a:pt x="1116" y="1556"/>
                </a:lnTo>
                <a:lnTo>
                  <a:pt x="1141" y="1606"/>
                </a:lnTo>
                <a:lnTo>
                  <a:pt x="1158" y="1664"/>
                </a:lnTo>
                <a:lnTo>
                  <a:pt x="1165" y="1725"/>
                </a:lnTo>
                <a:lnTo>
                  <a:pt x="1158" y="1790"/>
                </a:lnTo>
                <a:lnTo>
                  <a:pt x="1150" y="1839"/>
                </a:lnTo>
                <a:lnTo>
                  <a:pt x="1149" y="1888"/>
                </a:lnTo>
                <a:lnTo>
                  <a:pt x="1153" y="1934"/>
                </a:lnTo>
                <a:lnTo>
                  <a:pt x="1165" y="1978"/>
                </a:lnTo>
                <a:lnTo>
                  <a:pt x="1182" y="2019"/>
                </a:lnTo>
                <a:lnTo>
                  <a:pt x="1206" y="2057"/>
                </a:lnTo>
                <a:lnTo>
                  <a:pt x="1235" y="2092"/>
                </a:lnTo>
                <a:lnTo>
                  <a:pt x="1271" y="2123"/>
                </a:lnTo>
                <a:lnTo>
                  <a:pt x="1275" y="2127"/>
                </a:lnTo>
                <a:lnTo>
                  <a:pt x="1281" y="2131"/>
                </a:lnTo>
                <a:lnTo>
                  <a:pt x="1286" y="2134"/>
                </a:lnTo>
                <a:lnTo>
                  <a:pt x="1290" y="2138"/>
                </a:lnTo>
                <a:lnTo>
                  <a:pt x="1301" y="2145"/>
                </a:lnTo>
                <a:lnTo>
                  <a:pt x="1312" y="2150"/>
                </a:lnTo>
                <a:lnTo>
                  <a:pt x="1324" y="2156"/>
                </a:lnTo>
                <a:lnTo>
                  <a:pt x="1335" y="2162"/>
                </a:lnTo>
                <a:lnTo>
                  <a:pt x="1346" y="2166"/>
                </a:lnTo>
                <a:lnTo>
                  <a:pt x="1357" y="2171"/>
                </a:lnTo>
                <a:lnTo>
                  <a:pt x="1369" y="2176"/>
                </a:lnTo>
                <a:lnTo>
                  <a:pt x="1381" y="2179"/>
                </a:lnTo>
                <a:lnTo>
                  <a:pt x="1393" y="2183"/>
                </a:lnTo>
                <a:lnTo>
                  <a:pt x="1405" y="2185"/>
                </a:lnTo>
                <a:lnTo>
                  <a:pt x="1416" y="2187"/>
                </a:lnTo>
                <a:lnTo>
                  <a:pt x="1429" y="2190"/>
                </a:lnTo>
                <a:lnTo>
                  <a:pt x="1440" y="2191"/>
                </a:lnTo>
                <a:lnTo>
                  <a:pt x="1452" y="2192"/>
                </a:lnTo>
                <a:lnTo>
                  <a:pt x="1464" y="2193"/>
                </a:lnTo>
                <a:lnTo>
                  <a:pt x="1476" y="2193"/>
                </a:lnTo>
                <a:lnTo>
                  <a:pt x="1500" y="2192"/>
                </a:lnTo>
                <a:lnTo>
                  <a:pt x="1523" y="2188"/>
                </a:lnTo>
                <a:lnTo>
                  <a:pt x="1546" y="2184"/>
                </a:lnTo>
                <a:lnTo>
                  <a:pt x="1569" y="2178"/>
                </a:lnTo>
                <a:lnTo>
                  <a:pt x="1592" y="2170"/>
                </a:lnTo>
                <a:lnTo>
                  <a:pt x="1614" y="2161"/>
                </a:lnTo>
                <a:lnTo>
                  <a:pt x="1635" y="2149"/>
                </a:lnTo>
                <a:lnTo>
                  <a:pt x="1655" y="2135"/>
                </a:lnTo>
                <a:lnTo>
                  <a:pt x="1694" y="2102"/>
                </a:lnTo>
                <a:lnTo>
                  <a:pt x="1724" y="2067"/>
                </a:lnTo>
                <a:lnTo>
                  <a:pt x="1747" y="2031"/>
                </a:lnTo>
                <a:lnTo>
                  <a:pt x="1763" y="1994"/>
                </a:lnTo>
                <a:lnTo>
                  <a:pt x="1773" y="1954"/>
                </a:lnTo>
                <a:lnTo>
                  <a:pt x="1779" y="1914"/>
                </a:lnTo>
                <a:lnTo>
                  <a:pt x="1780" y="1873"/>
                </a:lnTo>
                <a:lnTo>
                  <a:pt x="1778" y="1831"/>
                </a:lnTo>
                <a:lnTo>
                  <a:pt x="1775" y="1804"/>
                </a:lnTo>
                <a:lnTo>
                  <a:pt x="1771" y="1775"/>
                </a:lnTo>
                <a:lnTo>
                  <a:pt x="1766" y="1745"/>
                </a:lnTo>
                <a:lnTo>
                  <a:pt x="1762" y="1716"/>
                </a:lnTo>
                <a:lnTo>
                  <a:pt x="1750" y="1641"/>
                </a:lnTo>
                <a:lnTo>
                  <a:pt x="1742" y="1563"/>
                </a:lnTo>
                <a:lnTo>
                  <a:pt x="1741" y="1481"/>
                </a:lnTo>
                <a:lnTo>
                  <a:pt x="1750" y="1396"/>
                </a:lnTo>
                <a:lnTo>
                  <a:pt x="1762" y="1391"/>
                </a:lnTo>
                <a:lnTo>
                  <a:pt x="1771" y="1386"/>
                </a:lnTo>
                <a:lnTo>
                  <a:pt x="1777" y="1383"/>
                </a:lnTo>
                <a:lnTo>
                  <a:pt x="1779" y="1382"/>
                </a:lnTo>
                <a:lnTo>
                  <a:pt x="1824" y="1212"/>
                </a:lnTo>
                <a:lnTo>
                  <a:pt x="1830" y="1211"/>
                </a:lnTo>
                <a:lnTo>
                  <a:pt x="1833" y="1211"/>
                </a:lnTo>
                <a:lnTo>
                  <a:pt x="1836" y="1210"/>
                </a:lnTo>
                <a:lnTo>
                  <a:pt x="1837" y="1210"/>
                </a:lnTo>
                <a:lnTo>
                  <a:pt x="1864" y="1203"/>
                </a:lnTo>
                <a:lnTo>
                  <a:pt x="1866" y="1203"/>
                </a:lnTo>
                <a:lnTo>
                  <a:pt x="1866" y="1203"/>
                </a:lnTo>
                <a:lnTo>
                  <a:pt x="1866" y="1203"/>
                </a:lnTo>
                <a:lnTo>
                  <a:pt x="1866" y="1203"/>
                </a:lnTo>
                <a:lnTo>
                  <a:pt x="1870" y="1202"/>
                </a:lnTo>
                <a:lnTo>
                  <a:pt x="1875" y="1201"/>
                </a:lnTo>
                <a:lnTo>
                  <a:pt x="1878" y="1200"/>
                </a:lnTo>
                <a:lnTo>
                  <a:pt x="1883" y="1199"/>
                </a:lnTo>
                <a:lnTo>
                  <a:pt x="1888" y="1196"/>
                </a:lnTo>
                <a:lnTo>
                  <a:pt x="1888" y="1196"/>
                </a:lnTo>
                <a:lnTo>
                  <a:pt x="1922" y="1180"/>
                </a:lnTo>
                <a:lnTo>
                  <a:pt x="1953" y="1157"/>
                </a:lnTo>
                <a:lnTo>
                  <a:pt x="1979" y="1128"/>
                </a:lnTo>
                <a:lnTo>
                  <a:pt x="1998" y="1095"/>
                </a:lnTo>
                <a:lnTo>
                  <a:pt x="2012" y="1057"/>
                </a:lnTo>
                <a:lnTo>
                  <a:pt x="2020" y="1018"/>
                </a:lnTo>
                <a:lnTo>
                  <a:pt x="2020" y="975"/>
                </a:lnTo>
                <a:lnTo>
                  <a:pt x="2013" y="932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grpSp>
        <p:nvGrpSpPr>
          <p:cNvPr id="227" name="Group 123"/>
          <p:cNvGrpSpPr>
            <a:grpSpLocks noChangeAspect="1"/>
          </p:cNvGrpSpPr>
          <p:nvPr/>
        </p:nvGrpSpPr>
        <p:grpSpPr bwMode="auto">
          <a:xfrm>
            <a:off x="247280" y="4545545"/>
            <a:ext cx="481434" cy="307740"/>
            <a:chOff x="1955" y="2381"/>
            <a:chExt cx="1530" cy="978"/>
          </a:xfrm>
          <a:solidFill>
            <a:schemeClr val="accent3"/>
          </a:solidFill>
        </p:grpSpPr>
        <p:sp>
          <p:nvSpPr>
            <p:cNvPr id="228" name="Freeform 124"/>
            <p:cNvSpPr>
              <a:spLocks/>
            </p:cNvSpPr>
            <p:nvPr/>
          </p:nvSpPr>
          <p:spPr bwMode="auto">
            <a:xfrm>
              <a:off x="1955" y="2381"/>
              <a:ext cx="1530" cy="978"/>
            </a:xfrm>
            <a:custGeom>
              <a:avLst/>
              <a:gdLst>
                <a:gd name="T0" fmla="*/ 1689 w 2014"/>
                <a:gd name="T1" fmla="*/ 402 h 1285"/>
                <a:gd name="T2" fmla="*/ 1587 w 2014"/>
                <a:gd name="T3" fmla="*/ 428 h 1285"/>
                <a:gd name="T4" fmla="*/ 1043 w 2014"/>
                <a:gd name="T5" fmla="*/ 566 h 1285"/>
                <a:gd name="T6" fmla="*/ 961 w 2014"/>
                <a:gd name="T7" fmla="*/ 565 h 1285"/>
                <a:gd name="T8" fmla="*/ 39 w 2014"/>
                <a:gd name="T9" fmla="*/ 311 h 1285"/>
                <a:gd name="T10" fmla="*/ 9 w 2014"/>
                <a:gd name="T11" fmla="*/ 287 h 1285"/>
                <a:gd name="T12" fmla="*/ 34 w 2014"/>
                <a:gd name="T13" fmla="*/ 248 h 1285"/>
                <a:gd name="T14" fmla="*/ 273 w 2014"/>
                <a:gd name="T15" fmla="*/ 181 h 1285"/>
                <a:gd name="T16" fmla="*/ 927 w 2014"/>
                <a:gd name="T17" fmla="*/ 15 h 1285"/>
                <a:gd name="T18" fmla="*/ 1098 w 2014"/>
                <a:gd name="T19" fmla="*/ 17 h 1285"/>
                <a:gd name="T20" fmla="*/ 1972 w 2014"/>
                <a:gd name="T21" fmla="*/ 264 h 1285"/>
                <a:gd name="T22" fmla="*/ 1997 w 2014"/>
                <a:gd name="T23" fmla="*/ 278 h 1285"/>
                <a:gd name="T24" fmla="*/ 1979 w 2014"/>
                <a:gd name="T25" fmla="*/ 328 h 1285"/>
                <a:gd name="T26" fmla="*/ 1776 w 2014"/>
                <a:gd name="T27" fmla="*/ 379 h 1285"/>
                <a:gd name="T28" fmla="*/ 1753 w 2014"/>
                <a:gd name="T29" fmla="*/ 408 h 1285"/>
                <a:gd name="T30" fmla="*/ 1753 w 2014"/>
                <a:gd name="T31" fmla="*/ 888 h 1285"/>
                <a:gd name="T32" fmla="*/ 1769 w 2014"/>
                <a:gd name="T33" fmla="*/ 915 h 1285"/>
                <a:gd name="T34" fmla="*/ 1788 w 2014"/>
                <a:gd name="T35" fmla="*/ 1094 h 1285"/>
                <a:gd name="T36" fmla="*/ 1778 w 2014"/>
                <a:gd name="T37" fmla="*/ 1129 h 1285"/>
                <a:gd name="T38" fmla="*/ 1817 w 2014"/>
                <a:gd name="T39" fmla="*/ 1236 h 1285"/>
                <a:gd name="T40" fmla="*/ 1783 w 2014"/>
                <a:gd name="T41" fmla="*/ 1284 h 1285"/>
                <a:gd name="T42" fmla="*/ 1673 w 2014"/>
                <a:gd name="T43" fmla="*/ 1284 h 1285"/>
                <a:gd name="T44" fmla="*/ 1639 w 2014"/>
                <a:gd name="T45" fmla="*/ 1236 h 1285"/>
                <a:gd name="T46" fmla="*/ 1684 w 2014"/>
                <a:gd name="T47" fmla="*/ 1107 h 1285"/>
                <a:gd name="T48" fmla="*/ 1630 w 2014"/>
                <a:gd name="T49" fmla="*/ 1037 h 1285"/>
                <a:gd name="T50" fmla="*/ 1677 w 2014"/>
                <a:gd name="T51" fmla="*/ 919 h 1285"/>
                <a:gd name="T52" fmla="*/ 1690 w 2014"/>
                <a:gd name="T53" fmla="*/ 898 h 1285"/>
                <a:gd name="T54" fmla="*/ 1690 w 2014"/>
                <a:gd name="T55" fmla="*/ 416 h 1285"/>
                <a:gd name="T56" fmla="*/ 1689 w 2014"/>
                <a:gd name="T57" fmla="*/ 402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14" h="1285">
                  <a:moveTo>
                    <a:pt x="1689" y="402"/>
                  </a:moveTo>
                  <a:cubicBezTo>
                    <a:pt x="1654" y="411"/>
                    <a:pt x="1620" y="419"/>
                    <a:pt x="1587" y="428"/>
                  </a:cubicBezTo>
                  <a:cubicBezTo>
                    <a:pt x="1406" y="474"/>
                    <a:pt x="1225" y="521"/>
                    <a:pt x="1043" y="566"/>
                  </a:cubicBezTo>
                  <a:cubicBezTo>
                    <a:pt x="1017" y="572"/>
                    <a:pt x="987" y="572"/>
                    <a:pt x="961" y="565"/>
                  </a:cubicBezTo>
                  <a:cubicBezTo>
                    <a:pt x="652" y="487"/>
                    <a:pt x="343" y="406"/>
                    <a:pt x="39" y="311"/>
                  </a:cubicBezTo>
                  <a:cubicBezTo>
                    <a:pt x="27" y="308"/>
                    <a:pt x="15" y="297"/>
                    <a:pt x="9" y="287"/>
                  </a:cubicBezTo>
                  <a:cubicBezTo>
                    <a:pt x="0" y="271"/>
                    <a:pt x="13" y="254"/>
                    <a:pt x="34" y="248"/>
                  </a:cubicBezTo>
                  <a:cubicBezTo>
                    <a:pt x="114" y="225"/>
                    <a:pt x="193" y="202"/>
                    <a:pt x="273" y="181"/>
                  </a:cubicBezTo>
                  <a:cubicBezTo>
                    <a:pt x="491" y="125"/>
                    <a:pt x="709" y="71"/>
                    <a:pt x="927" y="15"/>
                  </a:cubicBezTo>
                  <a:cubicBezTo>
                    <a:pt x="984" y="0"/>
                    <a:pt x="1041" y="2"/>
                    <a:pt x="1098" y="17"/>
                  </a:cubicBezTo>
                  <a:cubicBezTo>
                    <a:pt x="1391" y="92"/>
                    <a:pt x="1684" y="169"/>
                    <a:pt x="1972" y="264"/>
                  </a:cubicBezTo>
                  <a:cubicBezTo>
                    <a:pt x="1981" y="267"/>
                    <a:pt x="1991" y="271"/>
                    <a:pt x="1997" y="278"/>
                  </a:cubicBezTo>
                  <a:cubicBezTo>
                    <a:pt x="2014" y="295"/>
                    <a:pt x="2004" y="321"/>
                    <a:pt x="1979" y="328"/>
                  </a:cubicBezTo>
                  <a:cubicBezTo>
                    <a:pt x="1911" y="346"/>
                    <a:pt x="1843" y="363"/>
                    <a:pt x="1776" y="379"/>
                  </a:cubicBezTo>
                  <a:cubicBezTo>
                    <a:pt x="1758" y="384"/>
                    <a:pt x="1752" y="390"/>
                    <a:pt x="1753" y="408"/>
                  </a:cubicBezTo>
                  <a:cubicBezTo>
                    <a:pt x="1753" y="568"/>
                    <a:pt x="1753" y="728"/>
                    <a:pt x="1753" y="888"/>
                  </a:cubicBezTo>
                  <a:cubicBezTo>
                    <a:pt x="1753" y="902"/>
                    <a:pt x="1756" y="909"/>
                    <a:pt x="1769" y="915"/>
                  </a:cubicBezTo>
                  <a:cubicBezTo>
                    <a:pt x="1840" y="949"/>
                    <a:pt x="1851" y="1047"/>
                    <a:pt x="1788" y="1094"/>
                  </a:cubicBezTo>
                  <a:cubicBezTo>
                    <a:pt x="1773" y="1105"/>
                    <a:pt x="1773" y="1114"/>
                    <a:pt x="1778" y="1129"/>
                  </a:cubicBezTo>
                  <a:cubicBezTo>
                    <a:pt x="1792" y="1164"/>
                    <a:pt x="1804" y="1200"/>
                    <a:pt x="1817" y="1236"/>
                  </a:cubicBezTo>
                  <a:cubicBezTo>
                    <a:pt x="1827" y="1266"/>
                    <a:pt x="1815" y="1284"/>
                    <a:pt x="1783" y="1284"/>
                  </a:cubicBezTo>
                  <a:cubicBezTo>
                    <a:pt x="1746" y="1284"/>
                    <a:pt x="1709" y="1285"/>
                    <a:pt x="1673" y="1284"/>
                  </a:cubicBezTo>
                  <a:cubicBezTo>
                    <a:pt x="1641" y="1284"/>
                    <a:pt x="1628" y="1266"/>
                    <a:pt x="1639" y="1236"/>
                  </a:cubicBezTo>
                  <a:cubicBezTo>
                    <a:pt x="1654" y="1193"/>
                    <a:pt x="1669" y="1150"/>
                    <a:pt x="1684" y="1107"/>
                  </a:cubicBezTo>
                  <a:cubicBezTo>
                    <a:pt x="1657" y="1090"/>
                    <a:pt x="1638" y="1068"/>
                    <a:pt x="1630" y="1037"/>
                  </a:cubicBezTo>
                  <a:cubicBezTo>
                    <a:pt x="1618" y="991"/>
                    <a:pt x="1636" y="946"/>
                    <a:pt x="1677" y="919"/>
                  </a:cubicBezTo>
                  <a:cubicBezTo>
                    <a:pt x="1683" y="915"/>
                    <a:pt x="1690" y="905"/>
                    <a:pt x="1690" y="898"/>
                  </a:cubicBezTo>
                  <a:cubicBezTo>
                    <a:pt x="1690" y="737"/>
                    <a:pt x="1690" y="577"/>
                    <a:pt x="1690" y="416"/>
                  </a:cubicBezTo>
                  <a:cubicBezTo>
                    <a:pt x="1690" y="413"/>
                    <a:pt x="1690" y="409"/>
                    <a:pt x="1689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229" name="Freeform 125"/>
            <p:cNvSpPr>
              <a:spLocks/>
            </p:cNvSpPr>
            <p:nvPr/>
          </p:nvSpPr>
          <p:spPr bwMode="auto">
            <a:xfrm>
              <a:off x="2229" y="2736"/>
              <a:ext cx="980" cy="348"/>
            </a:xfrm>
            <a:custGeom>
              <a:avLst/>
              <a:gdLst>
                <a:gd name="T0" fmla="*/ 2 w 1290"/>
                <a:gd name="T1" fmla="*/ 0 h 457"/>
                <a:gd name="T2" fmla="*/ 216 w 1290"/>
                <a:gd name="T3" fmla="*/ 58 h 457"/>
                <a:gd name="T4" fmla="*/ 621 w 1290"/>
                <a:gd name="T5" fmla="*/ 157 h 457"/>
                <a:gd name="T6" fmla="*/ 732 w 1290"/>
                <a:gd name="T7" fmla="*/ 146 h 457"/>
                <a:gd name="T8" fmla="*/ 1262 w 1290"/>
                <a:gd name="T9" fmla="*/ 11 h 457"/>
                <a:gd name="T10" fmla="*/ 1288 w 1290"/>
                <a:gd name="T11" fmla="*/ 6 h 457"/>
                <a:gd name="T12" fmla="*/ 1288 w 1290"/>
                <a:gd name="T13" fmla="*/ 27 h 457"/>
                <a:gd name="T14" fmla="*/ 1288 w 1290"/>
                <a:gd name="T15" fmla="*/ 199 h 457"/>
                <a:gd name="T16" fmla="*/ 1229 w 1290"/>
                <a:gd name="T17" fmla="*/ 321 h 457"/>
                <a:gd name="T18" fmla="*/ 1042 w 1290"/>
                <a:gd name="T19" fmla="*/ 405 h 457"/>
                <a:gd name="T20" fmla="*/ 565 w 1290"/>
                <a:gd name="T21" fmla="*/ 450 h 457"/>
                <a:gd name="T22" fmla="*/ 221 w 1290"/>
                <a:gd name="T23" fmla="*/ 397 h 457"/>
                <a:gd name="T24" fmla="*/ 63 w 1290"/>
                <a:gd name="T25" fmla="*/ 322 h 457"/>
                <a:gd name="T26" fmla="*/ 2 w 1290"/>
                <a:gd name="T27" fmla="*/ 199 h 457"/>
                <a:gd name="T28" fmla="*/ 2 w 1290"/>
                <a:gd name="T29" fmla="*/ 25 h 457"/>
                <a:gd name="T30" fmla="*/ 2 w 1290"/>
                <a:gd name="T3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0" h="457">
                  <a:moveTo>
                    <a:pt x="2" y="0"/>
                  </a:moveTo>
                  <a:cubicBezTo>
                    <a:pt x="76" y="20"/>
                    <a:pt x="145" y="41"/>
                    <a:pt x="216" y="58"/>
                  </a:cubicBezTo>
                  <a:cubicBezTo>
                    <a:pt x="350" y="92"/>
                    <a:pt x="485" y="128"/>
                    <a:pt x="621" y="157"/>
                  </a:cubicBezTo>
                  <a:cubicBezTo>
                    <a:pt x="656" y="164"/>
                    <a:pt x="696" y="155"/>
                    <a:pt x="732" y="146"/>
                  </a:cubicBezTo>
                  <a:cubicBezTo>
                    <a:pt x="909" y="103"/>
                    <a:pt x="1086" y="57"/>
                    <a:pt x="1262" y="11"/>
                  </a:cubicBezTo>
                  <a:cubicBezTo>
                    <a:pt x="1270" y="10"/>
                    <a:pt x="1278" y="8"/>
                    <a:pt x="1288" y="6"/>
                  </a:cubicBezTo>
                  <a:cubicBezTo>
                    <a:pt x="1288" y="14"/>
                    <a:pt x="1288" y="20"/>
                    <a:pt x="1288" y="27"/>
                  </a:cubicBezTo>
                  <a:cubicBezTo>
                    <a:pt x="1288" y="84"/>
                    <a:pt x="1286" y="141"/>
                    <a:pt x="1288" y="199"/>
                  </a:cubicBezTo>
                  <a:cubicBezTo>
                    <a:pt x="1290" y="251"/>
                    <a:pt x="1269" y="290"/>
                    <a:pt x="1229" y="321"/>
                  </a:cubicBezTo>
                  <a:cubicBezTo>
                    <a:pt x="1173" y="364"/>
                    <a:pt x="1109" y="387"/>
                    <a:pt x="1042" y="405"/>
                  </a:cubicBezTo>
                  <a:cubicBezTo>
                    <a:pt x="886" y="446"/>
                    <a:pt x="726" y="457"/>
                    <a:pt x="565" y="450"/>
                  </a:cubicBezTo>
                  <a:cubicBezTo>
                    <a:pt x="448" y="446"/>
                    <a:pt x="333" y="431"/>
                    <a:pt x="221" y="397"/>
                  </a:cubicBezTo>
                  <a:cubicBezTo>
                    <a:pt x="164" y="380"/>
                    <a:pt x="110" y="358"/>
                    <a:pt x="63" y="322"/>
                  </a:cubicBezTo>
                  <a:cubicBezTo>
                    <a:pt x="22" y="291"/>
                    <a:pt x="0" y="252"/>
                    <a:pt x="2" y="199"/>
                  </a:cubicBezTo>
                  <a:cubicBezTo>
                    <a:pt x="4" y="141"/>
                    <a:pt x="2" y="83"/>
                    <a:pt x="2" y="25"/>
                  </a:cubicBezTo>
                  <a:cubicBezTo>
                    <a:pt x="2" y="17"/>
                    <a:pt x="2" y="1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111" name="TextBox 140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5968" y="2270687"/>
            <a:ext cx="152278" cy="15227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wrap="none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b="1" dirty="0">
                <a:solidFill>
                  <a:srgbClr val="FFFFFF"/>
                </a:solidFill>
              </a:rPr>
              <a:t>1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63" name="Rectangle 48"/>
          <p:cNvSpPr txBox="1">
            <a:spLocks/>
          </p:cNvSpPr>
          <p:nvPr/>
        </p:nvSpPr>
        <p:spPr>
          <a:xfrm>
            <a:off x="806810" y="2208213"/>
            <a:ext cx="5989281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Повышение прозрачности: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210" name="Straight Connector 209"/>
          <p:cNvCxnSpPr>
            <a:cxnSpLocks/>
          </p:cNvCxnSpPr>
          <p:nvPr/>
        </p:nvCxnSpPr>
        <p:spPr>
          <a:xfrm>
            <a:off x="212107" y="3351571"/>
            <a:ext cx="858899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</p:cNvCxnSpPr>
          <p:nvPr/>
        </p:nvCxnSpPr>
        <p:spPr>
          <a:xfrm>
            <a:off x="830263" y="4140200"/>
            <a:ext cx="7965180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/>
          </p:cNvCxnSpPr>
          <p:nvPr/>
        </p:nvCxnSpPr>
        <p:spPr>
          <a:xfrm>
            <a:off x="824808" y="3613150"/>
            <a:ext cx="7965180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cxnSpLocks/>
          </p:cNvCxnSpPr>
          <p:nvPr/>
        </p:nvCxnSpPr>
        <p:spPr>
          <a:xfrm>
            <a:off x="824808" y="3860800"/>
            <a:ext cx="7965180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/>
          </p:cNvCxnSpPr>
          <p:nvPr/>
        </p:nvCxnSpPr>
        <p:spPr>
          <a:xfrm>
            <a:off x="824808" y="4446588"/>
            <a:ext cx="7965180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cxnSpLocks/>
          </p:cNvCxnSpPr>
          <p:nvPr/>
        </p:nvCxnSpPr>
        <p:spPr>
          <a:xfrm>
            <a:off x="824808" y="4697413"/>
            <a:ext cx="7965180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/>
          </p:cNvCxnSpPr>
          <p:nvPr/>
        </p:nvCxnSpPr>
        <p:spPr>
          <a:xfrm>
            <a:off x="824808" y="2007692"/>
            <a:ext cx="723706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/>
          </p:cNvCxnSpPr>
          <p:nvPr/>
        </p:nvCxnSpPr>
        <p:spPr>
          <a:xfrm>
            <a:off x="824808" y="2163071"/>
            <a:ext cx="723706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830468" y="2570163"/>
            <a:ext cx="723706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/>
          </p:cNvCxnSpPr>
          <p:nvPr/>
        </p:nvCxnSpPr>
        <p:spPr>
          <a:xfrm>
            <a:off x="824808" y="1541555"/>
            <a:ext cx="7237064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/>
          </p:cNvCxnSpPr>
          <p:nvPr/>
        </p:nvCxnSpPr>
        <p:spPr>
          <a:xfrm>
            <a:off x="824808" y="1696934"/>
            <a:ext cx="7237064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824808" y="1852313"/>
            <a:ext cx="7237064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cxnSpLocks/>
          </p:cNvCxnSpPr>
          <p:nvPr/>
        </p:nvCxnSpPr>
        <p:spPr>
          <a:xfrm>
            <a:off x="830468" y="2868613"/>
            <a:ext cx="7237064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cxnSpLocks/>
          </p:cNvCxnSpPr>
          <p:nvPr/>
        </p:nvCxnSpPr>
        <p:spPr>
          <a:xfrm>
            <a:off x="824808" y="3021652"/>
            <a:ext cx="7237064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cxnSpLocks/>
          </p:cNvCxnSpPr>
          <p:nvPr/>
        </p:nvCxnSpPr>
        <p:spPr>
          <a:xfrm>
            <a:off x="824808" y="2333625"/>
            <a:ext cx="723706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5"/>
          <p:cNvSpPr txBox="1">
            <a:spLocks/>
          </p:cNvSpPr>
          <p:nvPr/>
        </p:nvSpPr>
        <p:spPr>
          <a:xfrm>
            <a:off x="7599109" y="6057154"/>
            <a:ext cx="359626" cy="14787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84" name="Rectangle 5"/>
          <p:cNvSpPr txBox="1">
            <a:spLocks/>
          </p:cNvSpPr>
          <p:nvPr/>
        </p:nvSpPr>
        <p:spPr>
          <a:xfrm>
            <a:off x="8520991" y="6057154"/>
            <a:ext cx="359626" cy="14787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83" name="Rectangle 5"/>
          <p:cNvSpPr txBox="1">
            <a:spLocks/>
          </p:cNvSpPr>
          <p:nvPr/>
        </p:nvSpPr>
        <p:spPr>
          <a:xfrm>
            <a:off x="6897921" y="6057154"/>
            <a:ext cx="359626" cy="14787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36" name="Rectangle 5"/>
          <p:cNvSpPr txBox="1">
            <a:spLocks/>
          </p:cNvSpPr>
          <p:nvPr/>
        </p:nvSpPr>
        <p:spPr>
          <a:xfrm>
            <a:off x="7599109" y="5508940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0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77</a:t>
            </a:r>
          </a:p>
        </p:txBody>
      </p:sp>
      <p:sp>
        <p:nvSpPr>
          <p:cNvPr id="120" name="Rectangle 5"/>
          <p:cNvSpPr txBox="1">
            <a:spLocks/>
          </p:cNvSpPr>
          <p:nvPr/>
        </p:nvSpPr>
        <p:spPr>
          <a:xfrm>
            <a:off x="8520991" y="5508940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80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0" name="Rectangle 5"/>
          <p:cNvSpPr txBox="1">
            <a:spLocks/>
          </p:cNvSpPr>
          <p:nvPr/>
        </p:nvSpPr>
        <p:spPr>
          <a:xfrm>
            <a:off x="6897921" y="5508940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74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7"/>
          <p:cNvSpPr txBox="1">
            <a:spLocks/>
          </p:cNvSpPr>
          <p:nvPr/>
        </p:nvSpPr>
        <p:spPr>
          <a:xfrm>
            <a:off x="3467105" y="5524013"/>
            <a:ext cx="3218337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Продолжительность жизни, </a:t>
            </a:r>
            <a:r>
              <a:rPr lang="ru-RU" sz="900" dirty="0">
                <a:solidFill>
                  <a:srgbClr val="808080"/>
                </a:solidFill>
              </a:rPr>
              <a:t>лет</a:t>
            </a:r>
            <a:endParaRPr lang="en-US" sz="900" dirty="0">
              <a:solidFill>
                <a:srgbClr val="808080"/>
              </a:solidFill>
            </a:endParaRPr>
          </a:p>
        </p:txBody>
      </p:sp>
      <p:sp>
        <p:nvSpPr>
          <p:cNvPr id="9" name="Rectangle 10"/>
          <p:cNvSpPr txBox="1">
            <a:spLocks/>
          </p:cNvSpPr>
          <p:nvPr/>
        </p:nvSpPr>
        <p:spPr>
          <a:xfrm>
            <a:off x="3467105" y="6072227"/>
            <a:ext cx="3218337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Уровень молодежной</a:t>
            </a:r>
            <a:r>
              <a:rPr lang="en-US" sz="900" b="1" dirty="0">
                <a:solidFill>
                  <a:srgbClr val="000000"/>
                </a:solidFill>
              </a:rPr>
              <a:t> </a:t>
            </a:r>
            <a:r>
              <a:rPr lang="ru-RU" sz="900" b="1" dirty="0">
                <a:solidFill>
                  <a:srgbClr val="000000"/>
                </a:solidFill>
              </a:rPr>
              <a:t>безработицы, </a:t>
            </a:r>
            <a:r>
              <a:rPr lang="ru-RU" sz="900" dirty="0">
                <a:solidFill>
                  <a:srgbClr val="808080"/>
                </a:solidFill>
              </a:rPr>
              <a:t>проценты</a:t>
            </a:r>
            <a:endParaRPr lang="en-US" sz="900" dirty="0">
              <a:solidFill>
                <a:srgbClr val="808080"/>
              </a:solidFill>
            </a:endParaRPr>
          </a:p>
        </p:txBody>
      </p:sp>
      <p:sp>
        <p:nvSpPr>
          <p:cNvPr id="187" name="Rectangle 5"/>
          <p:cNvSpPr txBox="1">
            <a:spLocks/>
          </p:cNvSpPr>
          <p:nvPr/>
        </p:nvSpPr>
        <p:spPr>
          <a:xfrm>
            <a:off x="7599109" y="5874416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71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6" name="Rectangle 5"/>
          <p:cNvSpPr txBox="1">
            <a:spLocks/>
          </p:cNvSpPr>
          <p:nvPr/>
        </p:nvSpPr>
        <p:spPr>
          <a:xfrm>
            <a:off x="8520991" y="5874416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10</a:t>
            </a:r>
            <a:r>
              <a:rPr lang="ru-RU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5" name="Rectangle 5"/>
          <p:cNvSpPr txBox="1">
            <a:spLocks/>
          </p:cNvSpPr>
          <p:nvPr/>
        </p:nvSpPr>
        <p:spPr>
          <a:xfrm>
            <a:off x="6897921" y="5874416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>
                <a:solidFill>
                  <a:srgbClr val="000000"/>
                </a:solidFill>
              </a:rPr>
              <a:t>6</a:t>
            </a:r>
            <a:r>
              <a:rPr lang="ru-RU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1"/>
          <p:cNvSpPr txBox="1">
            <a:spLocks/>
          </p:cNvSpPr>
          <p:nvPr/>
        </p:nvSpPr>
        <p:spPr>
          <a:xfrm>
            <a:off x="3467104" y="5889492"/>
            <a:ext cx="3380523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Охват дошкольным образованием (1-6 лет), </a:t>
            </a:r>
            <a:r>
              <a:rPr lang="ru-RU" sz="900" dirty="0">
                <a:solidFill>
                  <a:srgbClr val="808080"/>
                </a:solidFill>
              </a:rPr>
              <a:t>проценты</a:t>
            </a:r>
            <a:endParaRPr lang="en-US" sz="900" dirty="0">
              <a:solidFill>
                <a:srgbClr val="80808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67102" y="5674244"/>
            <a:ext cx="525540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467102" y="5856982"/>
            <a:ext cx="525540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3467102" y="6039720"/>
            <a:ext cx="525540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Group 11"/>
          <p:cNvGrpSpPr>
            <a:grpSpLocks/>
          </p:cNvGrpSpPr>
          <p:nvPr/>
        </p:nvGrpSpPr>
        <p:grpSpPr bwMode="auto">
          <a:xfrm>
            <a:off x="212109" y="934014"/>
            <a:ext cx="540000" cy="433604"/>
            <a:chOff x="915" y="781"/>
            <a:chExt cx="2686" cy="249"/>
          </a:xfrm>
        </p:grpSpPr>
        <p:cxnSp>
          <p:nvCxnSpPr>
            <p:cNvPr id="254" name="AutoShape 249"/>
            <p:cNvCxnSpPr>
              <a:cxnSpLocks noChangeShapeType="1"/>
              <a:stCxn id="255" idx="4"/>
              <a:endCxn id="25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5" name="AutoShape 250"/>
            <p:cNvSpPr>
              <a:spLocks noChangeArrowheads="1"/>
            </p:cNvSpPr>
            <p:nvPr/>
          </p:nvSpPr>
          <p:spPr bwMode="auto">
            <a:xfrm>
              <a:off x="915" y="781"/>
              <a:ext cx="2686" cy="2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spc="-40" dirty="0" err="1">
                  <a:solidFill>
                    <a:srgbClr val="000000"/>
                  </a:solidFill>
                </a:rPr>
                <a:t>Направ-ления</a:t>
              </a:r>
              <a:r>
                <a:rPr lang="ru-RU" sz="900" b="1" spc="-40" dirty="0">
                  <a:solidFill>
                    <a:srgbClr val="000000"/>
                  </a:solidFill>
                </a:rPr>
                <a:t> развития</a:t>
              </a:r>
            </a:p>
          </p:txBody>
        </p:sp>
      </p:grpSp>
      <p:grpSp>
        <p:nvGrpSpPr>
          <p:cNvPr id="291" name="Group 11"/>
          <p:cNvGrpSpPr>
            <a:grpSpLocks/>
          </p:cNvGrpSpPr>
          <p:nvPr/>
        </p:nvGrpSpPr>
        <p:grpSpPr bwMode="auto">
          <a:xfrm>
            <a:off x="8107857" y="932573"/>
            <a:ext cx="693243" cy="435037"/>
            <a:chOff x="915" y="885"/>
            <a:chExt cx="1159" cy="145"/>
          </a:xfrm>
        </p:grpSpPr>
        <p:cxnSp>
          <p:nvCxnSpPr>
            <p:cNvPr id="292" name="AutoShape 249"/>
            <p:cNvCxnSpPr>
              <a:cxnSpLocks noChangeShapeType="1"/>
              <a:stCxn id="293" idx="4"/>
              <a:endCxn id="293" idx="6"/>
            </p:cNvCxnSpPr>
            <p:nvPr/>
          </p:nvCxnSpPr>
          <p:spPr bwMode="auto">
            <a:xfrm>
              <a:off x="915" y="1030"/>
              <a:ext cx="115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3" name="AutoShape 250"/>
            <p:cNvSpPr>
              <a:spLocks noChangeArrowheads="1"/>
            </p:cNvSpPr>
            <p:nvPr/>
          </p:nvSpPr>
          <p:spPr bwMode="auto">
            <a:xfrm>
              <a:off x="915" y="885"/>
              <a:ext cx="1159" cy="1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Ожидаемый годовой эффект</a:t>
              </a:r>
            </a:p>
          </p:txBody>
        </p:sp>
      </p:grpSp>
      <p:grpSp>
        <p:nvGrpSpPr>
          <p:cNvPr id="297" name="Group 11"/>
          <p:cNvGrpSpPr>
            <a:grpSpLocks/>
          </p:cNvGrpSpPr>
          <p:nvPr/>
        </p:nvGrpSpPr>
        <p:grpSpPr bwMode="auto">
          <a:xfrm>
            <a:off x="806809" y="1184301"/>
            <a:ext cx="7151929" cy="156608"/>
            <a:chOff x="915" y="985"/>
            <a:chExt cx="2686" cy="45"/>
          </a:xfrm>
        </p:grpSpPr>
        <p:cxnSp>
          <p:nvCxnSpPr>
            <p:cNvPr id="298" name="AutoShape 249"/>
            <p:cNvCxnSpPr>
              <a:cxnSpLocks noChangeShapeType="1"/>
              <a:stCxn id="299" idx="4"/>
              <a:endCxn id="29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9" name="AutoShape 250"/>
            <p:cNvSpPr>
              <a:spLocks noChangeArrowheads="1"/>
            </p:cNvSpPr>
            <p:nvPr/>
          </p:nvSpPr>
          <p:spPr bwMode="auto">
            <a:xfrm>
              <a:off x="915" y="985"/>
              <a:ext cx="2686" cy="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Основные инициативы</a:t>
              </a:r>
            </a:p>
          </p:txBody>
        </p:sp>
      </p:grpSp>
      <p:grpSp>
        <p:nvGrpSpPr>
          <p:cNvPr id="301" name="Group 11"/>
          <p:cNvGrpSpPr>
            <a:grpSpLocks/>
          </p:cNvGrpSpPr>
          <p:nvPr/>
        </p:nvGrpSpPr>
        <p:grpSpPr bwMode="auto">
          <a:xfrm>
            <a:off x="7355445" y="5236505"/>
            <a:ext cx="1088230" cy="255022"/>
            <a:chOff x="915" y="945"/>
            <a:chExt cx="1243" cy="85"/>
          </a:xfrm>
        </p:grpSpPr>
        <p:cxnSp>
          <p:nvCxnSpPr>
            <p:cNvPr id="302" name="AutoShape 249"/>
            <p:cNvCxnSpPr>
              <a:cxnSpLocks noChangeShapeType="1"/>
              <a:stCxn id="303" idx="4"/>
              <a:endCxn id="303" idx="6"/>
            </p:cNvCxnSpPr>
            <p:nvPr/>
          </p:nvCxnSpPr>
          <p:spPr bwMode="auto">
            <a:xfrm>
              <a:off x="915" y="1030"/>
              <a:ext cx="124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3" name="AutoShape 250"/>
            <p:cNvSpPr>
              <a:spLocks noChangeArrowheads="1"/>
            </p:cNvSpPr>
            <p:nvPr/>
          </p:nvSpPr>
          <p:spPr bwMode="auto">
            <a:xfrm>
              <a:off x="915" y="945"/>
              <a:ext cx="1243" cy="8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После внедрения инициатив (</a:t>
              </a:r>
              <a:r>
                <a:rPr lang="en-US" sz="900" b="1" dirty="0">
                  <a:solidFill>
                    <a:srgbClr val="000000"/>
                  </a:solidFill>
                </a:rPr>
                <a:t>2020</a:t>
              </a:r>
              <a:r>
                <a:rPr lang="ru-RU" sz="900" b="1" dirty="0">
                  <a:solidFill>
                    <a:srgbClr val="000000"/>
                  </a:solidFill>
                </a:rPr>
                <a:t> г.)</a:t>
              </a:r>
            </a:p>
          </p:txBody>
        </p:sp>
      </p:grpSp>
      <p:grpSp>
        <p:nvGrpSpPr>
          <p:cNvPr id="304" name="Group 11"/>
          <p:cNvGrpSpPr>
            <a:grpSpLocks/>
          </p:cNvGrpSpPr>
          <p:nvPr/>
        </p:nvGrpSpPr>
        <p:grpSpPr bwMode="auto">
          <a:xfrm>
            <a:off x="6821991" y="5335492"/>
            <a:ext cx="511493" cy="156014"/>
            <a:chOff x="915" y="978"/>
            <a:chExt cx="1159" cy="52"/>
          </a:xfrm>
        </p:grpSpPr>
        <p:cxnSp>
          <p:nvCxnSpPr>
            <p:cNvPr id="305" name="AutoShape 249"/>
            <p:cNvCxnSpPr>
              <a:cxnSpLocks noChangeShapeType="1"/>
              <a:stCxn id="306" idx="4"/>
              <a:endCxn id="306" idx="6"/>
            </p:cNvCxnSpPr>
            <p:nvPr/>
          </p:nvCxnSpPr>
          <p:spPr bwMode="auto">
            <a:xfrm>
              <a:off x="915" y="1030"/>
              <a:ext cx="115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6" name="AutoShape 250"/>
            <p:cNvSpPr>
              <a:spLocks noChangeArrowheads="1"/>
            </p:cNvSpPr>
            <p:nvPr/>
          </p:nvSpPr>
          <p:spPr bwMode="auto">
            <a:xfrm>
              <a:off x="915" y="978"/>
              <a:ext cx="1159" cy="5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Текущие</a:t>
              </a: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8473851" y="5196043"/>
            <a:ext cx="453912" cy="295466"/>
            <a:chOff x="7249730" y="5011628"/>
            <a:chExt cx="500547" cy="295466"/>
          </a:xfrm>
        </p:grpSpPr>
        <p:sp>
          <p:nvSpPr>
            <p:cNvPr id="308" name="AutoShape 250"/>
            <p:cNvSpPr>
              <a:spLocks noChangeArrowheads="1"/>
            </p:cNvSpPr>
            <p:nvPr/>
          </p:nvSpPr>
          <p:spPr bwMode="auto">
            <a:xfrm>
              <a:off x="7249730" y="5011628"/>
              <a:ext cx="498330" cy="2954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Цели</a:t>
              </a:r>
              <a:r>
                <a:rPr lang="en-US" sz="900" b="1" dirty="0">
                  <a:solidFill>
                    <a:srgbClr val="000000"/>
                  </a:solidFill>
                </a:rPr>
                <a:t> 2025</a:t>
              </a:r>
              <a:r>
                <a:rPr lang="ru-RU" sz="900" b="1" dirty="0">
                  <a:solidFill>
                    <a:srgbClr val="000000"/>
                  </a:solidFill>
                </a:rPr>
                <a:t> г.</a:t>
              </a:r>
            </a:p>
          </p:txBody>
        </p:sp>
        <p:cxnSp>
          <p:nvCxnSpPr>
            <p:cNvPr id="309" name="AutoShape 249"/>
            <p:cNvCxnSpPr>
              <a:cxnSpLocks noChangeShapeType="1"/>
            </p:cNvCxnSpPr>
            <p:nvPr/>
          </p:nvCxnSpPr>
          <p:spPr bwMode="auto">
            <a:xfrm>
              <a:off x="7251946" y="5307094"/>
              <a:ext cx="498331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8" name="Rectangle 89"/>
          <p:cNvSpPr txBox="1">
            <a:spLocks/>
          </p:cNvSpPr>
          <p:nvPr/>
        </p:nvSpPr>
        <p:spPr>
          <a:xfrm>
            <a:off x="806806" y="3052952"/>
            <a:ext cx="5989282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Введение льготных мест в </a:t>
            </a:r>
            <a:r>
              <a:rPr lang="ru-RU" sz="900" b="1" dirty="0">
                <a:solidFill>
                  <a:srgbClr val="000000"/>
                </a:solidFill>
              </a:rPr>
              <a:t>общежитиях и детских садах </a:t>
            </a:r>
            <a:r>
              <a:rPr lang="ru-RU" sz="900" dirty="0">
                <a:solidFill>
                  <a:srgbClr val="000000"/>
                </a:solidFill>
              </a:rPr>
              <a:t>медицинским работникам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7" name="Rectangle 10"/>
          <p:cNvSpPr txBox="1">
            <a:spLocks/>
          </p:cNvSpPr>
          <p:nvPr/>
        </p:nvSpPr>
        <p:spPr>
          <a:xfrm>
            <a:off x="806810" y="1394619"/>
            <a:ext cx="5989281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Строительство 4 новых поликлиник в перегруженных районах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8" name="Rectangle 14"/>
          <p:cNvSpPr txBox="1">
            <a:spLocks/>
          </p:cNvSpPr>
          <p:nvPr/>
        </p:nvSpPr>
        <p:spPr>
          <a:xfrm>
            <a:off x="806810" y="1560385"/>
            <a:ext cx="5989281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Внедрение единого стандарта технического оснащения во всех клиниках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59" name="Rectangle 23"/>
          <p:cNvSpPr txBox="1">
            <a:spLocks/>
          </p:cNvSpPr>
          <p:nvPr/>
        </p:nvSpPr>
        <p:spPr>
          <a:xfrm>
            <a:off x="806810" y="1714325"/>
            <a:ext cx="5989281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Введение специализированных программ</a:t>
            </a:r>
            <a:endParaRPr lang="en-US" sz="900" b="1" dirty="0">
              <a:solidFill>
                <a:srgbClr val="000000"/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806810" y="1860756"/>
            <a:ext cx="7260725" cy="138499"/>
            <a:chOff x="806807" y="1808360"/>
            <a:chExt cx="7260725" cy="138499"/>
          </a:xfrm>
        </p:grpSpPr>
        <p:sp>
          <p:nvSpPr>
            <p:cNvPr id="160" name="Rectangle 29"/>
            <p:cNvSpPr txBox="1">
              <a:spLocks/>
            </p:cNvSpPr>
            <p:nvPr/>
          </p:nvSpPr>
          <p:spPr>
            <a:xfrm>
              <a:off x="806807" y="1818747"/>
              <a:ext cx="5989281" cy="11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Для пожилых пациентов (</a:t>
              </a:r>
              <a:r>
                <a:rPr lang="ru-RU" sz="900" dirty="0" err="1">
                  <a:solidFill>
                    <a:srgbClr val="000000"/>
                  </a:solidFill>
                </a:rPr>
                <a:t>коморбидные</a:t>
              </a:r>
              <a:r>
                <a:rPr lang="ru-RU" sz="900" dirty="0">
                  <a:solidFill>
                    <a:srgbClr val="000000"/>
                  </a:solidFill>
                </a:rPr>
                <a:t>, хрупкие, паллиативные) 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320" name="Rectangle 3"/>
            <p:cNvSpPr txBox="1"/>
            <p:nvPr/>
          </p:nvSpPr>
          <p:spPr>
            <a:xfrm>
              <a:off x="7893446" y="1808360"/>
              <a:ext cx="17408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1" name="Rectangle 36"/>
          <p:cNvSpPr txBox="1">
            <a:spLocks/>
          </p:cNvSpPr>
          <p:nvPr/>
        </p:nvSpPr>
        <p:spPr>
          <a:xfrm>
            <a:off x="806810" y="2026522"/>
            <a:ext cx="5989281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2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Пациентов с хроническими заболеваниями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64" name="Rectangle 54"/>
          <p:cNvSpPr txBox="1">
            <a:spLocks/>
          </p:cNvSpPr>
          <p:nvPr/>
        </p:nvSpPr>
        <p:spPr>
          <a:xfrm>
            <a:off x="806809" y="2396493"/>
            <a:ext cx="5989281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2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Внедрение </a:t>
            </a:r>
            <a:r>
              <a:rPr lang="ru-RU" sz="900" b="1" dirty="0">
                <a:solidFill>
                  <a:srgbClr val="000000"/>
                </a:solidFill>
              </a:rPr>
              <a:t>механизма обратной связи для пациентов </a:t>
            </a:r>
            <a:r>
              <a:rPr lang="ru-RU" sz="900" dirty="0">
                <a:solidFill>
                  <a:srgbClr val="000000"/>
                </a:solidFill>
              </a:rPr>
              <a:t>(электронный портал, </a:t>
            </a:r>
            <a:r>
              <a:rPr lang="ru-RU" sz="900" dirty="0" err="1">
                <a:solidFill>
                  <a:srgbClr val="000000"/>
                </a:solidFill>
              </a:rPr>
              <a:t>колл</a:t>
            </a:r>
            <a:r>
              <a:rPr lang="ru-RU" sz="900" dirty="0">
                <a:solidFill>
                  <a:srgbClr val="000000"/>
                </a:solidFill>
              </a:rPr>
              <a:t> центр) </a:t>
            </a:r>
            <a:br>
              <a:rPr lang="ru-RU" sz="900" dirty="0">
                <a:solidFill>
                  <a:srgbClr val="000000"/>
                </a:solidFill>
              </a:rPr>
            </a:b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65" name="Rectangle 79"/>
          <p:cNvSpPr txBox="1">
            <a:spLocks/>
          </p:cNvSpPr>
          <p:nvPr/>
        </p:nvSpPr>
        <p:spPr>
          <a:xfrm>
            <a:off x="806810" y="2578103"/>
            <a:ext cx="5989281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2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Популяризация через различные медиа каналы </a:t>
            </a:r>
            <a:r>
              <a:rPr lang="ru-RU" sz="900" b="1" dirty="0">
                <a:solidFill>
                  <a:srgbClr val="000000"/>
                </a:solidFill>
              </a:rPr>
              <a:t>превентивной диагностики и здорового образа жизни (</a:t>
            </a:r>
            <a:r>
              <a:rPr lang="ru-RU" sz="900" b="1" dirty="0" err="1">
                <a:solidFill>
                  <a:srgbClr val="000000"/>
                </a:solidFill>
              </a:rPr>
              <a:t>ЗОЖ</a:t>
            </a:r>
            <a:r>
              <a:rPr lang="ru-RU" sz="900" b="1" dirty="0">
                <a:solidFill>
                  <a:srgbClr val="000000"/>
                </a:solidFill>
              </a:rPr>
              <a:t>) </a:t>
            </a:r>
            <a:r>
              <a:rPr lang="ru-RU" sz="900" dirty="0">
                <a:solidFill>
                  <a:srgbClr val="000000"/>
                </a:solidFill>
              </a:rPr>
              <a:t>для снижения факторов риска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67" name="Rectangle 85"/>
          <p:cNvSpPr txBox="1">
            <a:spLocks/>
          </p:cNvSpPr>
          <p:nvPr/>
        </p:nvSpPr>
        <p:spPr>
          <a:xfrm>
            <a:off x="806810" y="2889250"/>
            <a:ext cx="5989281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Увеличение средней заработной платы </a:t>
            </a:r>
            <a:r>
              <a:rPr lang="ru-RU" sz="900" dirty="0">
                <a:solidFill>
                  <a:srgbClr val="000000"/>
                </a:solidFill>
              </a:rPr>
              <a:t>врачей за счет увеличения охвата премированием</a:t>
            </a:r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6807" y="3621091"/>
            <a:ext cx="7827484" cy="235449"/>
            <a:chOff x="806807" y="3615834"/>
            <a:chExt cx="7827484" cy="235449"/>
          </a:xfrm>
        </p:grpSpPr>
        <p:sp>
          <p:nvSpPr>
            <p:cNvPr id="208" name="Rectangle 5"/>
            <p:cNvSpPr txBox="1">
              <a:spLocks/>
            </p:cNvSpPr>
            <p:nvPr/>
          </p:nvSpPr>
          <p:spPr>
            <a:xfrm>
              <a:off x="8274665" y="3659623"/>
              <a:ext cx="359626" cy="1478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600" b="1"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900" dirty="0">
                  <a:solidFill>
                    <a:srgbClr val="000000"/>
                  </a:solidFill>
                </a:rPr>
                <a:t>+</a:t>
              </a:r>
              <a:r>
                <a:rPr lang="ru-RU" sz="900" dirty="0">
                  <a:solidFill>
                    <a:srgbClr val="000000"/>
                  </a:solidFill>
                </a:rPr>
                <a:t>5</a:t>
              </a:r>
              <a:r>
                <a:rPr lang="en-US" sz="900" dirty="0">
                  <a:solidFill>
                    <a:srgbClr val="000000"/>
                  </a:solidFill>
                </a:rPr>
                <a:t>%</a:t>
              </a:r>
            </a:p>
          </p:txBody>
        </p:sp>
        <p:sp>
          <p:nvSpPr>
            <p:cNvPr id="171" name="Rectangle 159"/>
            <p:cNvSpPr txBox="1">
              <a:spLocks/>
            </p:cNvSpPr>
            <p:nvPr/>
          </p:nvSpPr>
          <p:spPr>
            <a:xfrm>
              <a:off x="806807" y="3615834"/>
              <a:ext cx="5989281" cy="235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Строительство </a:t>
              </a:r>
              <a:r>
                <a:rPr lang="ru-RU" sz="900" b="1" dirty="0">
                  <a:solidFill>
                    <a:srgbClr val="000000"/>
                  </a:solidFill>
                </a:rPr>
                <a:t>новых школ на 4 тыс. мест </a:t>
              </a:r>
              <a:r>
                <a:rPr lang="ru-RU" sz="900" dirty="0">
                  <a:solidFill>
                    <a:srgbClr val="000000"/>
                  </a:solidFill>
                </a:rPr>
                <a:t>в перегруженных районах </a:t>
              </a:r>
              <a:br>
                <a:rPr lang="ru-RU" sz="900" dirty="0">
                  <a:solidFill>
                    <a:srgbClr val="000000"/>
                  </a:solidFill>
                </a:rPr>
              </a:br>
              <a:r>
                <a:rPr lang="ru-RU" sz="900" dirty="0">
                  <a:solidFill>
                    <a:srgbClr val="000000"/>
                  </a:solidFill>
                </a:rPr>
                <a:t>(</a:t>
              </a:r>
              <a:r>
                <a:rPr lang="ru-RU" sz="900" dirty="0" err="1">
                  <a:solidFill>
                    <a:srgbClr val="000000"/>
                  </a:solidFill>
                </a:rPr>
                <a:t>Наурызбайский</a:t>
              </a:r>
              <a:r>
                <a:rPr lang="ru-RU" sz="900" dirty="0">
                  <a:solidFill>
                    <a:srgbClr val="000000"/>
                  </a:solidFill>
                </a:rPr>
                <a:t>, Алатауский и </a:t>
              </a:r>
              <a:r>
                <a:rPr lang="ru-RU" sz="900" dirty="0" err="1">
                  <a:solidFill>
                    <a:srgbClr val="000000"/>
                  </a:solidFill>
                </a:rPr>
                <a:t>Ауэзовский</a:t>
              </a:r>
              <a:r>
                <a:rPr lang="ru-RU" sz="900" dirty="0">
                  <a:solidFill>
                    <a:srgbClr val="000000"/>
                  </a:solidFill>
                </a:rPr>
                <a:t> районы) каждый год (3 школы в год)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6807" y="3940175"/>
            <a:ext cx="7827484" cy="147870"/>
            <a:chOff x="806807" y="3918724"/>
            <a:chExt cx="7827484" cy="147870"/>
          </a:xfrm>
        </p:grpSpPr>
        <p:sp>
          <p:nvSpPr>
            <p:cNvPr id="116" name="Rectangle 5"/>
            <p:cNvSpPr txBox="1">
              <a:spLocks/>
            </p:cNvSpPr>
            <p:nvPr/>
          </p:nvSpPr>
          <p:spPr>
            <a:xfrm>
              <a:off x="8274665" y="3918724"/>
              <a:ext cx="359626" cy="1478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600" b="1"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900" dirty="0">
                  <a:solidFill>
                    <a:srgbClr val="000000"/>
                  </a:solidFill>
                </a:rPr>
                <a:t>+</a:t>
              </a:r>
              <a:r>
                <a:rPr lang="ru-RU" sz="900" dirty="0">
                  <a:solidFill>
                    <a:srgbClr val="000000"/>
                  </a:solidFill>
                </a:rPr>
                <a:t>15</a:t>
              </a:r>
              <a:r>
                <a:rPr lang="en-US" sz="900" dirty="0">
                  <a:solidFill>
                    <a:srgbClr val="000000"/>
                  </a:solidFill>
                </a:rPr>
                <a:t>%</a:t>
              </a:r>
              <a:r>
                <a:rPr lang="ru-RU" sz="900" baseline="30000" dirty="0">
                  <a:solidFill>
                    <a:srgbClr val="000000"/>
                  </a:solidFill>
                </a:rPr>
                <a:t>2</a:t>
              </a:r>
              <a:endParaRPr lang="en-US" sz="9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72" name="Rectangle 163"/>
            <p:cNvSpPr txBox="1">
              <a:spLocks/>
            </p:cNvSpPr>
            <p:nvPr/>
          </p:nvSpPr>
          <p:spPr>
            <a:xfrm>
              <a:off x="806807" y="3933797"/>
              <a:ext cx="5989281" cy="11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Повышение заработной платы учителей за счет </a:t>
              </a:r>
              <a:r>
                <a:rPr lang="ru-RU" sz="900" b="1" dirty="0">
                  <a:solidFill>
                    <a:srgbClr val="000000"/>
                  </a:solidFill>
                </a:rPr>
                <a:t>премирования молодых преподавателей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0468" y="4186664"/>
            <a:ext cx="7827484" cy="235449"/>
            <a:chOff x="806807" y="4393137"/>
            <a:chExt cx="7827484" cy="235449"/>
          </a:xfrm>
        </p:grpSpPr>
        <p:sp>
          <p:nvSpPr>
            <p:cNvPr id="209" name="Rectangle 5"/>
            <p:cNvSpPr txBox="1">
              <a:spLocks/>
            </p:cNvSpPr>
            <p:nvPr/>
          </p:nvSpPr>
          <p:spPr>
            <a:xfrm>
              <a:off x="8274665" y="4436926"/>
              <a:ext cx="359626" cy="1478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600" b="1"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900" dirty="0">
                  <a:solidFill>
                    <a:srgbClr val="000000"/>
                  </a:solidFill>
                </a:rPr>
                <a:t>+</a:t>
              </a:r>
              <a:r>
                <a:rPr lang="ru-RU" sz="900" dirty="0">
                  <a:solidFill>
                    <a:srgbClr val="000000"/>
                  </a:solidFill>
                </a:rPr>
                <a:t>12</a:t>
              </a:r>
              <a:r>
                <a:rPr lang="en-US" sz="900" dirty="0">
                  <a:solidFill>
                    <a:srgbClr val="000000"/>
                  </a:solidFill>
                </a:rPr>
                <a:t>%</a:t>
              </a:r>
            </a:p>
          </p:txBody>
        </p:sp>
        <p:sp>
          <p:nvSpPr>
            <p:cNvPr id="174" name="Rectangle 175"/>
            <p:cNvSpPr txBox="1">
              <a:spLocks/>
            </p:cNvSpPr>
            <p:nvPr/>
          </p:nvSpPr>
          <p:spPr>
            <a:xfrm>
              <a:off x="806807" y="4393137"/>
              <a:ext cx="5989281" cy="235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" sz="900" dirty="0">
                  <a:solidFill>
                    <a:srgbClr val="000000"/>
                  </a:solidFill>
                </a:rPr>
                <a:t>Проведение тренингов для учителей, стимулирующих </a:t>
              </a:r>
              <a:r>
                <a:rPr lang="ru" sz="900" b="1" dirty="0">
                  <a:solidFill>
                    <a:srgbClr val="000000"/>
                  </a:solidFill>
                </a:rPr>
                <a:t>использование передовых методов обучения</a:t>
              </a:r>
              <a:br>
                <a:rPr lang="ru" sz="900" b="1" dirty="0">
                  <a:solidFill>
                    <a:srgbClr val="000000"/>
                  </a:solidFill>
                </a:rPr>
              </a:br>
              <a:r>
                <a:rPr lang="ru" sz="900" b="1" dirty="0">
                  <a:solidFill>
                    <a:srgbClr val="000000"/>
                  </a:solidFill>
                </a:rPr>
                <a:t>и эффективного распространения учебных материалов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6" name="Group 245"/>
          <p:cNvGrpSpPr>
            <a:grpSpLocks/>
          </p:cNvGrpSpPr>
          <p:nvPr/>
        </p:nvGrpSpPr>
        <p:grpSpPr>
          <a:xfrm>
            <a:off x="806810" y="3440113"/>
            <a:ext cx="7834395" cy="1262792"/>
            <a:chOff x="806807" y="3360011"/>
            <a:chExt cx="7834395" cy="1262792"/>
          </a:xfrm>
        </p:grpSpPr>
        <p:grpSp>
          <p:nvGrpSpPr>
            <p:cNvPr id="12" name="Group 11"/>
            <p:cNvGrpSpPr/>
            <p:nvPr/>
          </p:nvGrpSpPr>
          <p:grpSpPr>
            <a:xfrm>
              <a:off x="806807" y="3360011"/>
              <a:ext cx="7827484" cy="147870"/>
              <a:chOff x="806807" y="3185211"/>
              <a:chExt cx="7827484" cy="147870"/>
            </a:xfrm>
          </p:grpSpPr>
          <p:sp>
            <p:nvSpPr>
              <p:cNvPr id="114" name="Rectangle 5"/>
              <p:cNvSpPr txBox="1">
                <a:spLocks/>
              </p:cNvSpPr>
              <p:nvPr/>
            </p:nvSpPr>
            <p:spPr>
              <a:xfrm>
                <a:off x="8274665" y="3185211"/>
                <a:ext cx="359626" cy="14787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/>
            </p:spPr>
            <p:txBody>
              <a:bodyPr vert="horz" wrap="none" lIns="0" tIns="0" rIns="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lvl="0" indent="0" defTabSz="895255" eaLnBrk="1" hangingPunct="1">
                  <a:buClr>
                    <a:schemeClr val="tx2"/>
                  </a:buClr>
                  <a:defRPr sz="600" b="1"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en-US" sz="900" dirty="0">
                    <a:solidFill>
                      <a:srgbClr val="000000"/>
                    </a:solidFill>
                  </a:rPr>
                  <a:t>+</a:t>
                </a:r>
                <a:r>
                  <a:rPr lang="ru-RU" sz="900" dirty="0">
                    <a:solidFill>
                      <a:srgbClr val="000000"/>
                    </a:solidFill>
                  </a:rPr>
                  <a:t>2</a:t>
                </a:r>
                <a:r>
                  <a:rPr lang="en-US" sz="900" dirty="0">
                    <a:solidFill>
                      <a:srgbClr val="000000"/>
                    </a:solidFill>
                  </a:rPr>
                  <a:t>%</a:t>
                </a:r>
              </a:p>
            </p:txBody>
          </p:sp>
          <p:sp>
            <p:nvSpPr>
              <p:cNvPr id="169" name="Rectangle 95"/>
              <p:cNvSpPr txBox="1">
                <a:spLocks/>
              </p:cNvSpPr>
              <p:nvPr/>
            </p:nvSpPr>
            <p:spPr>
              <a:xfrm>
                <a:off x="806807" y="3200284"/>
                <a:ext cx="5989281" cy="117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lvl="1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900" dirty="0">
                    <a:solidFill>
                      <a:srgbClr val="000000"/>
                    </a:solidFill>
                  </a:rPr>
                  <a:t>Строительство детских садов на </a:t>
                </a:r>
                <a:r>
                  <a:rPr lang="ru-RU" sz="900" b="1" dirty="0">
                    <a:solidFill>
                      <a:srgbClr val="000000"/>
                    </a:solidFill>
                  </a:rPr>
                  <a:t>1</a:t>
                </a:r>
                <a:r>
                  <a:rPr lang="en-US" sz="900" b="1" dirty="0">
                    <a:solidFill>
                      <a:srgbClr val="000000"/>
                    </a:solidFill>
                  </a:rPr>
                  <a:t>,</a:t>
                </a:r>
                <a:r>
                  <a:rPr lang="ru-RU" sz="900" b="1" dirty="0">
                    <a:solidFill>
                      <a:srgbClr val="000000"/>
                    </a:solidFill>
                  </a:rPr>
                  <a:t>7 </a:t>
                </a:r>
                <a:r>
                  <a:rPr lang="ru-RU" sz="900" b="1" dirty="0" err="1">
                    <a:solidFill>
                      <a:srgbClr val="000000"/>
                    </a:solidFill>
                  </a:rPr>
                  <a:t>тыс</a:t>
                </a:r>
                <a:r>
                  <a:rPr lang="en-US" sz="900" b="1" dirty="0">
                    <a:solidFill>
                      <a:srgbClr val="000000"/>
                    </a:solidFill>
                  </a:rPr>
                  <a:t>.</a:t>
                </a:r>
                <a:r>
                  <a:rPr lang="ru-RU" sz="900" b="1" dirty="0">
                    <a:solidFill>
                      <a:srgbClr val="000000"/>
                    </a:solidFill>
                  </a:rPr>
                  <a:t> мест </a:t>
                </a:r>
                <a:r>
                  <a:rPr lang="ru-RU" sz="900" dirty="0">
                    <a:solidFill>
                      <a:srgbClr val="000000"/>
                    </a:solidFill>
                  </a:rPr>
                  <a:t>каждый год (5 </a:t>
                </a:r>
                <a:r>
                  <a:rPr lang="ru-RU" sz="900" dirty="0" smtClean="0">
                    <a:solidFill>
                      <a:srgbClr val="000000"/>
                    </a:solidFill>
                  </a:rPr>
                  <a:t>детсадов </a:t>
                </a:r>
                <a:r>
                  <a:rPr lang="ru-RU" sz="900" dirty="0">
                    <a:solidFill>
                      <a:srgbClr val="000000"/>
                    </a:solidFill>
                  </a:rPr>
                  <a:t>в год)</a:t>
                </a:r>
                <a:endParaRPr lang="en-US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6807" y="4387354"/>
              <a:ext cx="7834395" cy="235449"/>
              <a:chOff x="806807" y="4253186"/>
              <a:chExt cx="7834395" cy="235449"/>
            </a:xfrm>
          </p:grpSpPr>
          <p:sp>
            <p:nvSpPr>
              <p:cNvPr id="118" name="Rectangle 5"/>
              <p:cNvSpPr txBox="1">
                <a:spLocks/>
              </p:cNvSpPr>
              <p:nvPr/>
            </p:nvSpPr>
            <p:spPr>
              <a:xfrm>
                <a:off x="8281576" y="4296975"/>
                <a:ext cx="359626" cy="14787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/>
            </p:spPr>
            <p:txBody>
              <a:bodyPr vert="horz" wrap="none" lIns="0" tIns="0" rIns="0" bIns="0" numCol="1" anchor="ctr" anchorCtr="1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lvl="0" indent="0" defTabSz="895255" eaLnBrk="1" hangingPunct="1">
                  <a:buClr>
                    <a:schemeClr val="lt1"/>
                  </a:buClr>
                  <a:defRPr sz="600" b="1" baseline="0">
                    <a:solidFill>
                      <a:schemeClr val="lt1"/>
                    </a:solidFill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r>
                  <a:rPr lang="ru-RU" sz="900" dirty="0">
                    <a:solidFill>
                      <a:srgbClr val="FFFFFF"/>
                    </a:solidFill>
                  </a:rPr>
                  <a:t>-16</a:t>
                </a:r>
                <a:r>
                  <a:rPr lang="en-US" sz="900" dirty="0">
                    <a:solidFill>
                      <a:srgbClr val="FFFFFF"/>
                    </a:solidFill>
                  </a:rPr>
                  <a:t>%</a:t>
                </a:r>
              </a:p>
            </p:txBody>
          </p:sp>
          <p:sp>
            <p:nvSpPr>
              <p:cNvPr id="176" name="Rectangle 183"/>
              <p:cNvSpPr txBox="1">
                <a:spLocks/>
              </p:cNvSpPr>
              <p:nvPr/>
            </p:nvSpPr>
            <p:spPr>
              <a:xfrm>
                <a:off x="806807" y="4253186"/>
                <a:ext cx="5989281" cy="235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lvl="1"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900" b="1" dirty="0">
                    <a:solidFill>
                      <a:srgbClr val="000000"/>
                    </a:solidFill>
                  </a:rPr>
                  <a:t>Создание центра по помощи в трудоустройстве и переподготовке кадров</a:t>
                </a:r>
                <a:r>
                  <a:rPr lang="ru-RU" sz="900" dirty="0">
                    <a:solidFill>
                      <a:srgbClr val="000000"/>
                    </a:solidFill>
                  </a:rPr>
                  <a:t> с активным вовлечением потенциальных работодателей в учебный план и ведение базы данных</a:t>
                </a:r>
                <a:endParaRPr lang="en-US" sz="900" dirty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218" name="Straight Connector 217"/>
          <p:cNvCxnSpPr>
            <a:cxnSpLocks/>
          </p:cNvCxnSpPr>
          <p:nvPr/>
        </p:nvCxnSpPr>
        <p:spPr>
          <a:xfrm>
            <a:off x="212107" y="5029200"/>
            <a:ext cx="858899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27"/>
          <p:cNvSpPr txBox="1">
            <a:spLocks/>
          </p:cNvSpPr>
          <p:nvPr/>
        </p:nvSpPr>
        <p:spPr>
          <a:xfrm>
            <a:off x="3467105" y="5700603"/>
            <a:ext cx="3218337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Успеваемость школьников, </a:t>
            </a:r>
            <a:r>
              <a:rPr lang="ru-RU" sz="900" dirty="0">
                <a:solidFill>
                  <a:srgbClr val="808080"/>
                </a:solidFill>
              </a:rPr>
              <a:t>средний балл ЕНТ</a:t>
            </a:r>
            <a:endParaRPr lang="en-US" sz="900" dirty="0">
              <a:solidFill>
                <a:srgbClr val="808080"/>
              </a:solidFill>
            </a:endParaRPr>
          </a:p>
        </p:txBody>
      </p:sp>
      <p:sp>
        <p:nvSpPr>
          <p:cNvPr id="98" name="Rectangle 5"/>
          <p:cNvSpPr txBox="1">
            <a:spLocks/>
          </p:cNvSpPr>
          <p:nvPr/>
        </p:nvSpPr>
        <p:spPr>
          <a:xfrm>
            <a:off x="6897921" y="5700600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92,3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" name="Rectangle 5"/>
          <p:cNvSpPr txBox="1">
            <a:spLocks/>
          </p:cNvSpPr>
          <p:nvPr/>
        </p:nvSpPr>
        <p:spPr>
          <a:xfrm>
            <a:off x="7599109" y="5700600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0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95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00" name="Rectangle 5"/>
          <p:cNvSpPr txBox="1">
            <a:spLocks/>
          </p:cNvSpPr>
          <p:nvPr/>
        </p:nvSpPr>
        <p:spPr>
          <a:xfrm>
            <a:off x="8520991" y="5700600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-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5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120324585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11988" name="think-cell Slide" r:id="rId7" imgW="360" imgH="360" progId="">
              <p:embed/>
            </p:oleObj>
          </a:graphicData>
        </a:graphic>
      </p:graphicFrame>
      <p:sp>
        <p:nvSpPr>
          <p:cNvPr id="34" name="Rectangle 3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solidFill>
                <a:srgbClr val="000000"/>
              </a:solidFill>
              <a:sym typeface="Arial"/>
            </a:endParaRPr>
          </a:p>
        </p:txBody>
      </p:sp>
      <p:sp>
        <p:nvSpPr>
          <p:cNvPr id="66" name="McK 4. Footnote"/>
          <p:cNvSpPr txBox="1">
            <a:spLocks noChangeArrowheads="1"/>
          </p:cNvSpPr>
          <p:nvPr/>
        </p:nvSpPr>
        <p:spPr bwMode="auto">
          <a:xfrm>
            <a:off x="139422" y="5782418"/>
            <a:ext cx="8621671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0000"/>
                </a:solidFill>
              </a:rPr>
              <a:t>1 Эффективность приравнивается к уровню раскрываемости 1 к 1,1%</a:t>
            </a:r>
            <a:br>
              <a:rPr lang="ru-RU" sz="800" dirty="0">
                <a:solidFill>
                  <a:srgbClr val="000000"/>
                </a:solidFill>
              </a:rPr>
            </a:br>
            <a:r>
              <a:rPr lang="ru-RU" sz="800" dirty="0">
                <a:solidFill>
                  <a:srgbClr val="000000"/>
                </a:solidFill>
              </a:rPr>
              <a:t>роста эффективности ведет к снижению грабежей и краж на 0,85%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0000"/>
                </a:solidFill>
              </a:rPr>
              <a:t>2 Реализация в течение </a:t>
            </a:r>
            <a:r>
              <a:rPr lang="ru-RU" sz="800" dirty="0" smtClean="0">
                <a:solidFill>
                  <a:srgbClr val="000000"/>
                </a:solidFill>
              </a:rPr>
              <a:t>2-х </a:t>
            </a:r>
            <a:r>
              <a:rPr lang="ru-RU" sz="800" dirty="0">
                <a:solidFill>
                  <a:srgbClr val="000000"/>
                </a:solidFill>
              </a:rPr>
              <a:t>лет </a:t>
            </a:r>
            <a:endParaRPr lang="ru-RU" sz="800" dirty="0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solidFill>
                  <a:srgbClr val="000000"/>
                </a:solidFill>
              </a:rPr>
              <a:t>3 </a:t>
            </a:r>
            <a:r>
              <a:rPr lang="ru-RU" sz="800" dirty="0">
                <a:solidFill>
                  <a:srgbClr val="000000"/>
                </a:solidFill>
              </a:rPr>
              <a:t>Средний эффект за 5 лет, в </a:t>
            </a:r>
            <a:r>
              <a:rPr lang="ru-RU" sz="800" dirty="0" smtClean="0">
                <a:solidFill>
                  <a:srgbClr val="000000"/>
                </a:solidFill>
              </a:rPr>
              <a:t>первый </a:t>
            </a:r>
            <a:r>
              <a:rPr lang="ru-RU" sz="800" dirty="0">
                <a:solidFill>
                  <a:srgbClr val="000000"/>
                </a:solidFill>
              </a:rPr>
              <a:t>год ожидаемый эффект – 23,4%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793753" y="3015059"/>
            <a:ext cx="8073113" cy="1699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7892882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Комплекс мер по безопасности</a:t>
            </a:r>
            <a:endParaRPr lang="en-US" dirty="0"/>
          </a:p>
        </p:txBody>
      </p:sp>
      <p:sp>
        <p:nvSpPr>
          <p:cNvPr id="31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71403" y="6488126"/>
            <a:ext cx="83010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dirty="0">
                <a:solidFill>
                  <a:srgbClr val="000000"/>
                </a:solidFill>
              </a:rPr>
              <a:t>ИСТОЧНИК</a:t>
            </a:r>
            <a:r>
              <a:rPr lang="en-US" sz="1000" dirty="0">
                <a:solidFill>
                  <a:srgbClr val="000000"/>
                </a:solidFill>
              </a:rPr>
              <a:t>: </a:t>
            </a:r>
            <a:r>
              <a:rPr lang="ru-RU" sz="1000" dirty="0" err="1">
                <a:solidFill>
                  <a:srgbClr val="000000"/>
                </a:solidFill>
              </a:rPr>
              <a:t>ДВД</a:t>
            </a:r>
            <a:r>
              <a:rPr lang="ru-RU" sz="1000" dirty="0">
                <a:solidFill>
                  <a:srgbClr val="000000"/>
                </a:solidFill>
              </a:rPr>
              <a:t> г. Алматы; Проект уличного освещения г. Алматы </a:t>
            </a:r>
            <a:r>
              <a:rPr lang="ru-RU" sz="1000" dirty="0" err="1">
                <a:solidFill>
                  <a:srgbClr val="000000"/>
                </a:solidFill>
              </a:rPr>
              <a:t>ЕБРР</a:t>
            </a:r>
            <a:r>
              <a:rPr lang="ru-RU" sz="1000" dirty="0">
                <a:solidFill>
                  <a:srgbClr val="000000"/>
                </a:solidFill>
              </a:rPr>
              <a:t>; анализ рабочей группы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8" name="Rectangle 24"/>
          <p:cNvSpPr txBox="1">
            <a:spLocks/>
          </p:cNvSpPr>
          <p:nvPr/>
        </p:nvSpPr>
        <p:spPr>
          <a:xfrm>
            <a:off x="212109" y="1394618"/>
            <a:ext cx="540000" cy="37633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35989" tIns="35989" rIns="35989" bIns="35989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Безо-пас-</a:t>
            </a:r>
            <a:r>
              <a:rPr lang="ru-RU" sz="900" dirty="0" err="1">
                <a:solidFill>
                  <a:srgbClr val="000000"/>
                </a:solidFill>
              </a:rPr>
              <a:t>ность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 rot="2520000" flipH="1" flipV="1">
            <a:off x="205156" y="3700418"/>
            <a:ext cx="557704" cy="557767"/>
          </a:xfrm>
          <a:custGeom>
            <a:avLst/>
            <a:gdLst>
              <a:gd name="connsiteX0" fmla="*/ 334915 w 3087899"/>
              <a:gd name="connsiteY0" fmla="*/ 1781961 h 3088251"/>
              <a:gd name="connsiteX1" fmla="*/ 322990 w 3087899"/>
              <a:gd name="connsiteY1" fmla="*/ 1718972 h 3088251"/>
              <a:gd name="connsiteX2" fmla="*/ 347554 w 3087899"/>
              <a:gd name="connsiteY2" fmla="*/ 1250257 h 3088251"/>
              <a:gd name="connsiteX3" fmla="*/ 375487 w 3087899"/>
              <a:gd name="connsiteY3" fmla="*/ 1157275 h 3088251"/>
              <a:gd name="connsiteX4" fmla="*/ 301286 w 3087899"/>
              <a:gd name="connsiteY4" fmla="*/ 1197195 h 3088251"/>
              <a:gd name="connsiteX5" fmla="*/ 121302 w 3087899"/>
              <a:gd name="connsiteY5" fmla="*/ 1480531 h 3088251"/>
              <a:gd name="connsiteX6" fmla="*/ 301286 w 3087899"/>
              <a:gd name="connsiteY6" fmla="*/ 1763867 h 3088251"/>
              <a:gd name="connsiteX7" fmla="*/ 1913017 w 3087899"/>
              <a:gd name="connsiteY7" fmla="*/ 378180 h 3088251"/>
              <a:gd name="connsiteX8" fmla="*/ 1893816 w 3087899"/>
              <a:gd name="connsiteY8" fmla="*/ 331318 h 3088251"/>
              <a:gd name="connsiteX9" fmla="*/ 1630845 w 3087899"/>
              <a:gd name="connsiteY9" fmla="*/ 122703 h 3088251"/>
              <a:gd name="connsiteX10" fmla="*/ 1346215 w 3087899"/>
              <a:gd name="connsiteY10" fmla="*/ 253303 h 3088251"/>
              <a:gd name="connsiteX11" fmla="*/ 1278877 w 3087899"/>
              <a:gd name="connsiteY11" fmla="*/ 347873 h 3088251"/>
              <a:gd name="connsiteX12" fmla="*/ 1368624 w 3087899"/>
              <a:gd name="connsiteY12" fmla="*/ 330881 h 3088251"/>
              <a:gd name="connsiteX13" fmla="*/ 1837339 w 3087899"/>
              <a:gd name="connsiteY13" fmla="*/ 355446 h 3088251"/>
              <a:gd name="connsiteX14" fmla="*/ 814934 w 3087899"/>
              <a:gd name="connsiteY14" fmla="*/ 1768322 h 3088251"/>
              <a:gd name="connsiteX15" fmla="*/ 841484 w 3087899"/>
              <a:gd name="connsiteY15" fmla="*/ 1253734 h 3088251"/>
              <a:gd name="connsiteX16" fmla="*/ 553706 w 3087899"/>
              <a:gd name="connsiteY16" fmla="*/ 1132580 h 3088251"/>
              <a:gd name="connsiteX17" fmla="*/ 516217 w 3087899"/>
              <a:gd name="connsiteY17" fmla="*/ 1859216 h 3088251"/>
              <a:gd name="connsiteX18" fmla="*/ 1834999 w 3087899"/>
              <a:gd name="connsiteY18" fmla="*/ 849852 h 3088251"/>
              <a:gd name="connsiteX19" fmla="*/ 1956619 w 3087899"/>
              <a:gd name="connsiteY19" fmla="*/ 562272 h 3088251"/>
              <a:gd name="connsiteX20" fmla="*/ 1230045 w 3087899"/>
              <a:gd name="connsiteY20" fmla="*/ 523602 h 3088251"/>
              <a:gd name="connsiteX21" fmla="*/ 1320454 w 3087899"/>
              <a:gd name="connsiteY21" fmla="*/ 822467 h 3088251"/>
              <a:gd name="connsiteX22" fmla="*/ 1834999 w 3087899"/>
              <a:gd name="connsiteY22" fmla="*/ 849852 h 3088251"/>
              <a:gd name="connsiteX23" fmla="*/ 1950941 w 3087899"/>
              <a:gd name="connsiteY23" fmla="*/ 2004304 h 3088251"/>
              <a:gd name="connsiteX24" fmla="*/ 1996413 w 3087899"/>
              <a:gd name="connsiteY24" fmla="*/ 1136655 h 3088251"/>
              <a:gd name="connsiteX25" fmla="*/ 1128763 w 3087899"/>
              <a:gd name="connsiteY25" fmla="*/ 1091183 h 3088251"/>
              <a:gd name="connsiteX26" fmla="*/ 1083292 w 3087899"/>
              <a:gd name="connsiteY26" fmla="*/ 1958833 h 3088251"/>
              <a:gd name="connsiteX27" fmla="*/ 1950941 w 3087899"/>
              <a:gd name="connsiteY27" fmla="*/ 2004304 h 3088251"/>
              <a:gd name="connsiteX28" fmla="*/ 1849662 w 3087899"/>
              <a:gd name="connsiteY28" fmla="*/ 2571886 h 3088251"/>
              <a:gd name="connsiteX29" fmla="*/ 1759254 w 3087899"/>
              <a:gd name="connsiteY29" fmla="*/ 2273021 h 3088251"/>
              <a:gd name="connsiteX30" fmla="*/ 1244709 w 3087899"/>
              <a:gd name="connsiteY30" fmla="*/ 2245635 h 3088251"/>
              <a:gd name="connsiteX31" fmla="*/ 1123089 w 3087899"/>
              <a:gd name="connsiteY31" fmla="*/ 2533215 h 3088251"/>
              <a:gd name="connsiteX32" fmla="*/ 1849662 w 3087899"/>
              <a:gd name="connsiteY32" fmla="*/ 2571886 h 3088251"/>
              <a:gd name="connsiteX33" fmla="*/ 2526001 w 3087899"/>
              <a:gd name="connsiteY33" fmla="*/ 1962907 h 3088251"/>
              <a:gd name="connsiteX34" fmla="*/ 2563491 w 3087899"/>
              <a:gd name="connsiteY34" fmla="*/ 1236272 h 3088251"/>
              <a:gd name="connsiteX35" fmla="*/ 2264773 w 3087899"/>
              <a:gd name="connsiteY35" fmla="*/ 1327165 h 3088251"/>
              <a:gd name="connsiteX36" fmla="*/ 2238224 w 3087899"/>
              <a:gd name="connsiteY36" fmla="*/ 1841754 h 3088251"/>
              <a:gd name="connsiteX37" fmla="*/ 2873747 w 3087899"/>
              <a:gd name="connsiteY37" fmla="*/ 1818097 h 3088251"/>
              <a:gd name="connsiteX38" fmla="*/ 2966597 w 3087899"/>
              <a:gd name="connsiteY38" fmla="*/ 1606206 h 3088251"/>
              <a:gd name="connsiteX39" fmla="*/ 2786613 w 3087899"/>
              <a:gd name="connsiteY39" fmla="*/ 1322870 h 3088251"/>
              <a:gd name="connsiteX40" fmla="*/ 2742015 w 3087899"/>
              <a:gd name="connsiteY40" fmla="*/ 1298876 h 3088251"/>
              <a:gd name="connsiteX41" fmla="*/ 2756715 w 3087899"/>
              <a:gd name="connsiteY41" fmla="*/ 1376515 h 3088251"/>
              <a:gd name="connsiteX42" fmla="*/ 2732150 w 3087899"/>
              <a:gd name="connsiteY42" fmla="*/ 1845231 h 3088251"/>
              <a:gd name="connsiteX43" fmla="*/ 2705871 w 3087899"/>
              <a:gd name="connsiteY43" fmla="*/ 1932710 h 3088251"/>
              <a:gd name="connsiteX44" fmla="*/ 2806960 w 3087899"/>
              <a:gd name="connsiteY44" fmla="*/ 1875626 h 3088251"/>
              <a:gd name="connsiteX45" fmla="*/ 2873747 w 3087899"/>
              <a:gd name="connsiteY45" fmla="*/ 1818097 h 3088251"/>
              <a:gd name="connsiteX46" fmla="*/ 1692195 w 3087899"/>
              <a:gd name="connsiteY46" fmla="*/ 2884594 h 3088251"/>
              <a:gd name="connsiteX47" fmla="*/ 1759015 w 3087899"/>
              <a:gd name="connsiteY47" fmla="*/ 2816167 h 3088251"/>
              <a:gd name="connsiteX48" fmla="*/ 1806473 w 3087899"/>
              <a:gd name="connsiteY48" fmla="*/ 2746546 h 3088251"/>
              <a:gd name="connsiteX49" fmla="*/ 1711081 w 3087899"/>
              <a:gd name="connsiteY49" fmla="*/ 2764606 h 3088251"/>
              <a:gd name="connsiteX50" fmla="*/ 1242365 w 3087899"/>
              <a:gd name="connsiteY50" fmla="*/ 2740042 h 3088251"/>
              <a:gd name="connsiteX51" fmla="*/ 1180969 w 3087899"/>
              <a:gd name="connsiteY51" fmla="*/ 2721598 h 3088251"/>
              <a:gd name="connsiteX52" fmla="*/ 1195448 w 3087899"/>
              <a:gd name="connsiteY52" fmla="*/ 2756934 h 3088251"/>
              <a:gd name="connsiteX53" fmla="*/ 1458418 w 3087899"/>
              <a:gd name="connsiteY53" fmla="*/ 2965549 h 3088251"/>
              <a:gd name="connsiteX54" fmla="*/ 1692195 w 3087899"/>
              <a:gd name="connsiteY54" fmla="*/ 2884594 h 3088251"/>
              <a:gd name="connsiteX55" fmla="*/ 2362031 w 3087899"/>
              <a:gd name="connsiteY55" fmla="*/ 2460865 h 3088251"/>
              <a:gd name="connsiteX56" fmla="*/ 2053533 w 3087899"/>
              <a:gd name="connsiteY56" fmla="*/ 2664304 h 3088251"/>
              <a:gd name="connsiteX57" fmla="*/ 1965961 w 3087899"/>
              <a:gd name="connsiteY57" fmla="*/ 2699502 h 3088251"/>
              <a:gd name="connsiteX58" fmla="*/ 1910128 w 3087899"/>
              <a:gd name="connsiteY58" fmla="*/ 2808799 h 3088251"/>
              <a:gd name="connsiteX59" fmla="*/ 1749131 w 3087899"/>
              <a:gd name="connsiteY59" fmla="*/ 2991717 h 3088251"/>
              <a:gd name="connsiteX60" fmla="*/ 1445739 w 3087899"/>
              <a:gd name="connsiteY60" fmla="*/ 3086186 h 3088251"/>
              <a:gd name="connsiteX61" fmla="*/ 1049169 w 3087899"/>
              <a:gd name="connsiteY61" fmla="*/ 2718308 h 3088251"/>
              <a:gd name="connsiteX62" fmla="*/ 1035557 w 3087899"/>
              <a:gd name="connsiteY62" fmla="*/ 2667721 h 3088251"/>
              <a:gd name="connsiteX63" fmla="*/ 1018518 w 3087899"/>
              <a:gd name="connsiteY63" fmla="*/ 2660739 h 3088251"/>
              <a:gd name="connsiteX64" fmla="*/ 626731 w 3087899"/>
              <a:gd name="connsiteY64" fmla="*/ 2369922 h 3088251"/>
              <a:gd name="connsiteX65" fmla="*/ 378460 w 3087899"/>
              <a:gd name="connsiteY65" fmla="*/ 1949883 h 3088251"/>
              <a:gd name="connsiteX66" fmla="*/ 373298 w 3087899"/>
              <a:gd name="connsiteY66" fmla="*/ 1932207 h 3088251"/>
              <a:gd name="connsiteX67" fmla="*/ 324410 w 3087899"/>
              <a:gd name="connsiteY67" fmla="*/ 1913382 h 3088251"/>
              <a:gd name="connsiteX68" fmla="*/ 0 w 3087899"/>
              <a:gd name="connsiteY68" fmla="*/ 1480531 h 3088251"/>
              <a:gd name="connsiteX69" fmla="*/ 324410 w 3087899"/>
              <a:gd name="connsiteY69" fmla="*/ 1047680 h 3088251"/>
              <a:gd name="connsiteX70" fmla="*/ 438944 w 3087899"/>
              <a:gd name="connsiteY70" fmla="*/ 1003577 h 3088251"/>
              <a:gd name="connsiteX71" fmla="*/ 483103 w 3087899"/>
              <a:gd name="connsiteY71" fmla="*/ 920165 h 3088251"/>
              <a:gd name="connsiteX72" fmla="*/ 717674 w 3087899"/>
              <a:gd name="connsiteY72" fmla="*/ 634622 h 3088251"/>
              <a:gd name="connsiteX73" fmla="*/ 1026172 w 3087899"/>
              <a:gd name="connsiteY73" fmla="*/ 431184 h 3088251"/>
              <a:gd name="connsiteX74" fmla="*/ 1120950 w 3087899"/>
              <a:gd name="connsiteY74" fmla="*/ 393089 h 3088251"/>
              <a:gd name="connsiteX75" fmla="*/ 1162511 w 3087899"/>
              <a:gd name="connsiteY75" fmla="*/ 307725 h 3088251"/>
              <a:gd name="connsiteX76" fmla="*/ 1643525 w 3087899"/>
              <a:gd name="connsiteY76" fmla="*/ 2065 h 3088251"/>
              <a:gd name="connsiteX77" fmla="*/ 2040095 w 3087899"/>
              <a:gd name="connsiteY77" fmla="*/ 369943 h 3088251"/>
              <a:gd name="connsiteX78" fmla="*/ 2057078 w 3087899"/>
              <a:gd name="connsiteY78" fmla="*/ 433065 h 3088251"/>
              <a:gd name="connsiteX79" fmla="*/ 2061187 w 3087899"/>
              <a:gd name="connsiteY79" fmla="*/ 434748 h 3088251"/>
              <a:gd name="connsiteX80" fmla="*/ 2452974 w 3087899"/>
              <a:gd name="connsiteY80" fmla="*/ 725565 h 3088251"/>
              <a:gd name="connsiteX81" fmla="*/ 2701245 w 3087899"/>
              <a:gd name="connsiteY81" fmla="*/ 1145604 h 3088251"/>
              <a:gd name="connsiteX82" fmla="*/ 2702490 w 3087899"/>
              <a:gd name="connsiteY82" fmla="*/ 1149866 h 3088251"/>
              <a:gd name="connsiteX83" fmla="*/ 2763489 w 3087899"/>
              <a:gd name="connsiteY83" fmla="*/ 1173355 h 3088251"/>
              <a:gd name="connsiteX84" fmla="*/ 3087899 w 3087899"/>
              <a:gd name="connsiteY84" fmla="*/ 1606206 h 3088251"/>
              <a:gd name="connsiteX85" fmla="*/ 2962235 w 3087899"/>
              <a:gd name="connsiteY85" fmla="*/ 1898061 h 3088251"/>
              <a:gd name="connsiteX86" fmla="*/ 2733635 w 3087899"/>
              <a:gd name="connsiteY86" fmla="*/ 2052635 h 3088251"/>
              <a:gd name="connsiteX87" fmla="*/ 2644396 w 3087899"/>
              <a:gd name="connsiteY87" fmla="*/ 2085044 h 3088251"/>
              <a:gd name="connsiteX88" fmla="*/ 2596602 w 3087899"/>
              <a:gd name="connsiteY88" fmla="*/ 2175322 h 3088251"/>
              <a:gd name="connsiteX89" fmla="*/ 2362031 w 3087899"/>
              <a:gd name="connsiteY89" fmla="*/ 2460865 h 308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087899" h="3088251">
                <a:moveTo>
                  <a:pt x="334915" y="1781961"/>
                </a:moveTo>
                <a:lnTo>
                  <a:pt x="322990" y="1718972"/>
                </a:lnTo>
                <a:cubicBezTo>
                  <a:pt x="301148" y="1562715"/>
                  <a:pt x="309498" y="1403375"/>
                  <a:pt x="347554" y="1250257"/>
                </a:cubicBezTo>
                <a:lnTo>
                  <a:pt x="375487" y="1157275"/>
                </a:lnTo>
                <a:lnTo>
                  <a:pt x="301286" y="1197195"/>
                </a:lnTo>
                <a:cubicBezTo>
                  <a:pt x="190083" y="1269707"/>
                  <a:pt x="121302" y="1369882"/>
                  <a:pt x="121302" y="1480531"/>
                </a:cubicBezTo>
                <a:cubicBezTo>
                  <a:pt x="121302" y="1591181"/>
                  <a:pt x="190082" y="1691355"/>
                  <a:pt x="301286" y="1763867"/>
                </a:cubicBezTo>
                <a:close/>
                <a:moveTo>
                  <a:pt x="1913017" y="378180"/>
                </a:moveTo>
                <a:lnTo>
                  <a:pt x="1893816" y="331318"/>
                </a:lnTo>
                <a:cubicBezTo>
                  <a:pt x="1833325" y="213144"/>
                  <a:pt x="1740889" y="134269"/>
                  <a:pt x="1630845" y="122703"/>
                </a:cubicBezTo>
                <a:cubicBezTo>
                  <a:pt x="1527680" y="111860"/>
                  <a:pt x="1427352" y="162100"/>
                  <a:pt x="1346215" y="253303"/>
                </a:cubicBezTo>
                <a:lnTo>
                  <a:pt x="1278877" y="347873"/>
                </a:lnTo>
                <a:lnTo>
                  <a:pt x="1368624" y="330881"/>
                </a:lnTo>
                <a:cubicBezTo>
                  <a:pt x="1524882" y="309039"/>
                  <a:pt x="1684221" y="317390"/>
                  <a:pt x="1837339" y="355446"/>
                </a:cubicBezTo>
                <a:close/>
                <a:moveTo>
                  <a:pt x="814934" y="1768322"/>
                </a:moveTo>
                <a:cubicBezTo>
                  <a:pt x="763401" y="1598958"/>
                  <a:pt x="772794" y="1416895"/>
                  <a:pt x="841484" y="1253734"/>
                </a:cubicBezTo>
                <a:lnTo>
                  <a:pt x="553706" y="1132580"/>
                </a:lnTo>
                <a:cubicBezTo>
                  <a:pt x="456710" y="1362977"/>
                  <a:pt x="443447" y="1620061"/>
                  <a:pt x="516217" y="1859216"/>
                </a:cubicBezTo>
                <a:close/>
                <a:moveTo>
                  <a:pt x="1834999" y="849852"/>
                </a:moveTo>
                <a:lnTo>
                  <a:pt x="1956619" y="562272"/>
                </a:lnTo>
                <a:cubicBezTo>
                  <a:pt x="1726381" y="464902"/>
                  <a:pt x="1469318" y="451221"/>
                  <a:pt x="1230045" y="523602"/>
                </a:cubicBezTo>
                <a:lnTo>
                  <a:pt x="1320454" y="822467"/>
                </a:lnTo>
                <a:cubicBezTo>
                  <a:pt x="1489902" y="771208"/>
                  <a:pt x="1671949" y="780897"/>
                  <a:pt x="1834999" y="849852"/>
                </a:cubicBezTo>
                <a:close/>
                <a:moveTo>
                  <a:pt x="1950941" y="2004304"/>
                </a:moveTo>
                <a:cubicBezTo>
                  <a:pt x="2203093" y="1777266"/>
                  <a:pt x="2223451" y="1388806"/>
                  <a:pt x="1996413" y="1136655"/>
                </a:cubicBezTo>
                <a:cubicBezTo>
                  <a:pt x="1769375" y="884503"/>
                  <a:pt x="1380915" y="864145"/>
                  <a:pt x="1128763" y="1091183"/>
                </a:cubicBezTo>
                <a:cubicBezTo>
                  <a:pt x="876612" y="1318221"/>
                  <a:pt x="856254" y="1706682"/>
                  <a:pt x="1083292" y="1958833"/>
                </a:cubicBezTo>
                <a:cubicBezTo>
                  <a:pt x="1310330" y="2210984"/>
                  <a:pt x="1698790" y="2231342"/>
                  <a:pt x="1950941" y="2004304"/>
                </a:cubicBezTo>
                <a:close/>
                <a:moveTo>
                  <a:pt x="1849662" y="2571886"/>
                </a:moveTo>
                <a:lnTo>
                  <a:pt x="1759254" y="2273021"/>
                </a:lnTo>
                <a:cubicBezTo>
                  <a:pt x="1589806" y="2324279"/>
                  <a:pt x="1407759" y="2314590"/>
                  <a:pt x="1244709" y="2245635"/>
                </a:cubicBezTo>
                <a:lnTo>
                  <a:pt x="1123089" y="2533215"/>
                </a:lnTo>
                <a:cubicBezTo>
                  <a:pt x="1353327" y="2630585"/>
                  <a:pt x="1610389" y="2644267"/>
                  <a:pt x="1849662" y="2571886"/>
                </a:cubicBezTo>
                <a:close/>
                <a:moveTo>
                  <a:pt x="2526001" y="1962907"/>
                </a:moveTo>
                <a:cubicBezTo>
                  <a:pt x="2622997" y="1732511"/>
                  <a:pt x="2636261" y="1475426"/>
                  <a:pt x="2563491" y="1236272"/>
                </a:cubicBezTo>
                <a:lnTo>
                  <a:pt x="2264773" y="1327165"/>
                </a:lnTo>
                <a:cubicBezTo>
                  <a:pt x="2316307" y="1496530"/>
                  <a:pt x="2306914" y="1678592"/>
                  <a:pt x="2238224" y="1841754"/>
                </a:cubicBezTo>
                <a:close/>
                <a:moveTo>
                  <a:pt x="2873747" y="1818097"/>
                </a:moveTo>
                <a:cubicBezTo>
                  <a:pt x="2932593" y="1756628"/>
                  <a:pt x="2966597" y="1684006"/>
                  <a:pt x="2966597" y="1606206"/>
                </a:cubicBezTo>
                <a:cubicBezTo>
                  <a:pt x="2966597" y="1495556"/>
                  <a:pt x="2897816" y="1395382"/>
                  <a:pt x="2786613" y="1322870"/>
                </a:cubicBezTo>
                <a:lnTo>
                  <a:pt x="2742015" y="1298876"/>
                </a:lnTo>
                <a:lnTo>
                  <a:pt x="2756715" y="1376515"/>
                </a:lnTo>
                <a:cubicBezTo>
                  <a:pt x="2778557" y="1532773"/>
                  <a:pt x="2770207" y="1692112"/>
                  <a:pt x="2732150" y="1845231"/>
                </a:cubicBezTo>
                <a:lnTo>
                  <a:pt x="2705871" y="1932710"/>
                </a:lnTo>
                <a:lnTo>
                  <a:pt x="2806960" y="1875626"/>
                </a:lnTo>
                <a:cubicBezTo>
                  <a:pt x="2831757" y="1857837"/>
                  <a:pt x="2854132" y="1838586"/>
                  <a:pt x="2873747" y="1818097"/>
                </a:cubicBezTo>
                <a:close/>
                <a:moveTo>
                  <a:pt x="1692195" y="2884594"/>
                </a:moveTo>
                <a:cubicBezTo>
                  <a:pt x="1715704" y="2864857"/>
                  <a:pt x="1738081" y="2841921"/>
                  <a:pt x="1759015" y="2816167"/>
                </a:cubicBezTo>
                <a:lnTo>
                  <a:pt x="1806473" y="2746546"/>
                </a:lnTo>
                <a:lnTo>
                  <a:pt x="1711081" y="2764606"/>
                </a:lnTo>
                <a:cubicBezTo>
                  <a:pt x="1554823" y="2786449"/>
                  <a:pt x="1395484" y="2778098"/>
                  <a:pt x="1242365" y="2740042"/>
                </a:cubicBezTo>
                <a:lnTo>
                  <a:pt x="1180969" y="2721598"/>
                </a:lnTo>
                <a:lnTo>
                  <a:pt x="1195448" y="2756934"/>
                </a:lnTo>
                <a:cubicBezTo>
                  <a:pt x="1255938" y="2875108"/>
                  <a:pt x="1348374" y="2953983"/>
                  <a:pt x="1458418" y="2965549"/>
                </a:cubicBezTo>
                <a:cubicBezTo>
                  <a:pt x="1540950" y="2974223"/>
                  <a:pt x="1621667" y="2943804"/>
                  <a:pt x="1692195" y="2884594"/>
                </a:cubicBezTo>
                <a:close/>
                <a:moveTo>
                  <a:pt x="2362031" y="2460865"/>
                </a:moveTo>
                <a:cubicBezTo>
                  <a:pt x="2267474" y="2546004"/>
                  <a:pt x="2163333" y="2613749"/>
                  <a:pt x="2053533" y="2664304"/>
                </a:cubicBezTo>
                <a:lnTo>
                  <a:pt x="1965961" y="2699502"/>
                </a:lnTo>
                <a:lnTo>
                  <a:pt x="1910128" y="2808799"/>
                </a:lnTo>
                <a:cubicBezTo>
                  <a:pt x="1864628" y="2882738"/>
                  <a:pt x="1809896" y="2944921"/>
                  <a:pt x="1749131" y="2991717"/>
                </a:cubicBezTo>
                <a:cubicBezTo>
                  <a:pt x="1657982" y="3061912"/>
                  <a:pt x="1553256" y="3097487"/>
                  <a:pt x="1445739" y="3086186"/>
                </a:cubicBezTo>
                <a:cubicBezTo>
                  <a:pt x="1266543" y="3067352"/>
                  <a:pt x="1122003" y="2922767"/>
                  <a:pt x="1049169" y="2718308"/>
                </a:cubicBezTo>
                <a:lnTo>
                  <a:pt x="1035557" y="2667721"/>
                </a:lnTo>
                <a:lnTo>
                  <a:pt x="1018518" y="2660739"/>
                </a:lnTo>
                <a:cubicBezTo>
                  <a:pt x="873947" y="2593099"/>
                  <a:pt x="740250" y="2495998"/>
                  <a:pt x="626731" y="2369922"/>
                </a:cubicBezTo>
                <a:cubicBezTo>
                  <a:pt x="513212" y="2243846"/>
                  <a:pt x="430617" y="2100732"/>
                  <a:pt x="378460" y="1949883"/>
                </a:cubicBezTo>
                <a:lnTo>
                  <a:pt x="373298" y="1932207"/>
                </a:lnTo>
                <a:lnTo>
                  <a:pt x="324410" y="1913382"/>
                </a:lnTo>
                <a:cubicBezTo>
                  <a:pt x="128684" y="1819575"/>
                  <a:pt x="0" y="1660714"/>
                  <a:pt x="0" y="1480531"/>
                </a:cubicBezTo>
                <a:cubicBezTo>
                  <a:pt x="0" y="1300348"/>
                  <a:pt x="128685" y="1141487"/>
                  <a:pt x="324410" y="1047680"/>
                </a:cubicBezTo>
                <a:lnTo>
                  <a:pt x="438944" y="1003577"/>
                </a:lnTo>
                <a:lnTo>
                  <a:pt x="483103" y="920165"/>
                </a:lnTo>
                <a:cubicBezTo>
                  <a:pt x="544858" y="816251"/>
                  <a:pt x="623117" y="719762"/>
                  <a:pt x="717674" y="634622"/>
                </a:cubicBezTo>
                <a:cubicBezTo>
                  <a:pt x="812231" y="549483"/>
                  <a:pt x="916372" y="481738"/>
                  <a:pt x="1026172" y="431184"/>
                </a:cubicBezTo>
                <a:lnTo>
                  <a:pt x="1120950" y="393089"/>
                </a:lnTo>
                <a:lnTo>
                  <a:pt x="1162511" y="307725"/>
                </a:lnTo>
                <a:cubicBezTo>
                  <a:pt x="1275763" y="106068"/>
                  <a:pt x="1455369" y="-17711"/>
                  <a:pt x="1643525" y="2065"/>
                </a:cubicBezTo>
                <a:cubicBezTo>
                  <a:pt x="1822721" y="20900"/>
                  <a:pt x="1967261" y="165484"/>
                  <a:pt x="2040095" y="369943"/>
                </a:cubicBezTo>
                <a:lnTo>
                  <a:pt x="2057078" y="433065"/>
                </a:lnTo>
                <a:lnTo>
                  <a:pt x="2061187" y="434748"/>
                </a:lnTo>
                <a:cubicBezTo>
                  <a:pt x="2205758" y="502388"/>
                  <a:pt x="2339455" y="599490"/>
                  <a:pt x="2452974" y="725565"/>
                </a:cubicBezTo>
                <a:cubicBezTo>
                  <a:pt x="2566493" y="851641"/>
                  <a:pt x="2649088" y="994756"/>
                  <a:pt x="2701245" y="1145604"/>
                </a:cubicBezTo>
                <a:lnTo>
                  <a:pt x="2702490" y="1149866"/>
                </a:lnTo>
                <a:lnTo>
                  <a:pt x="2763489" y="1173355"/>
                </a:lnTo>
                <a:cubicBezTo>
                  <a:pt x="2959215" y="1267162"/>
                  <a:pt x="3087899" y="1426023"/>
                  <a:pt x="3087899" y="1606206"/>
                </a:cubicBezTo>
                <a:cubicBezTo>
                  <a:pt x="3087899" y="1714316"/>
                  <a:pt x="3041572" y="1814750"/>
                  <a:pt x="2962235" y="1898061"/>
                </a:cubicBezTo>
                <a:cubicBezTo>
                  <a:pt x="2902732" y="1960545"/>
                  <a:pt x="2824659" y="2013398"/>
                  <a:pt x="2733635" y="2052635"/>
                </a:cubicBezTo>
                <a:lnTo>
                  <a:pt x="2644396" y="2085044"/>
                </a:lnTo>
                <a:lnTo>
                  <a:pt x="2596602" y="2175322"/>
                </a:lnTo>
                <a:cubicBezTo>
                  <a:pt x="2534846" y="2279236"/>
                  <a:pt x="2456587" y="2375726"/>
                  <a:pt x="2362031" y="246086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900" dirty="0" err="1">
              <a:solidFill>
                <a:srgbClr val="000000"/>
              </a:solidFill>
            </a:endParaRPr>
          </a:p>
        </p:txBody>
      </p:sp>
      <p:sp>
        <p:nvSpPr>
          <p:cNvPr id="50" name="Rectangle 5"/>
          <p:cNvSpPr txBox="1">
            <a:spLocks/>
          </p:cNvSpPr>
          <p:nvPr/>
        </p:nvSpPr>
        <p:spPr>
          <a:xfrm>
            <a:off x="8280435" y="2816474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6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-10%</a:t>
            </a:r>
          </a:p>
        </p:txBody>
      </p:sp>
      <p:sp>
        <p:nvSpPr>
          <p:cNvPr id="228" name="Rectangle 211"/>
          <p:cNvSpPr txBox="1">
            <a:spLocks/>
          </p:cNvSpPr>
          <p:nvPr/>
        </p:nvSpPr>
        <p:spPr>
          <a:xfrm>
            <a:off x="793750" y="2765763"/>
            <a:ext cx="6539733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Создание системы быстрого </a:t>
            </a:r>
            <a:r>
              <a:rPr lang="ru-RU" sz="900" b="1" dirty="0" smtClean="0">
                <a:solidFill>
                  <a:srgbClr val="000000"/>
                </a:solidFill>
              </a:rPr>
              <a:t>реагирования</a:t>
            </a:r>
            <a:r>
              <a:rPr lang="ru-RU" sz="900" b="1" baseline="30000" dirty="0" smtClean="0">
                <a:solidFill>
                  <a:srgbClr val="000000"/>
                </a:solidFill>
              </a:rPr>
              <a:t>2</a:t>
            </a:r>
            <a:endParaRPr lang="ru-RU" sz="900" b="1" baseline="30000" dirty="0">
              <a:solidFill>
                <a:srgbClr val="000000"/>
              </a:solidFill>
            </a:endParaRP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  <a:ea typeface="Arial Unicode MS"/>
                <a:cs typeface="Arial Unicode MS"/>
              </a:rPr>
              <a:t>Система </a:t>
            </a:r>
            <a:r>
              <a:rPr lang="ru-RU" sz="900" dirty="0" err="1">
                <a:solidFill>
                  <a:srgbClr val="000000"/>
                </a:solidFill>
                <a:ea typeface="Arial Unicode MS"/>
                <a:cs typeface="Arial Unicode MS"/>
              </a:rPr>
              <a:t>видеомониторинга</a:t>
            </a:r>
            <a:r>
              <a:rPr lang="ru-RU" sz="900" dirty="0">
                <a:solidFill>
                  <a:srgbClr val="000000"/>
                </a:solidFill>
                <a:ea typeface="Arial Unicode MS"/>
                <a:cs typeface="Arial Unicode MS"/>
              </a:rPr>
              <a:t> обстановки мест массового скопления граждан через интеллектуальные камеры</a:t>
            </a:r>
          </a:p>
        </p:txBody>
      </p:sp>
      <p:grpSp>
        <p:nvGrpSpPr>
          <p:cNvPr id="88" name="Group 11"/>
          <p:cNvGrpSpPr>
            <a:grpSpLocks/>
          </p:cNvGrpSpPr>
          <p:nvPr/>
        </p:nvGrpSpPr>
        <p:grpSpPr bwMode="auto">
          <a:xfrm>
            <a:off x="212109" y="934014"/>
            <a:ext cx="540000" cy="433604"/>
            <a:chOff x="915" y="781"/>
            <a:chExt cx="2686" cy="249"/>
          </a:xfrm>
        </p:grpSpPr>
        <p:cxnSp>
          <p:nvCxnSpPr>
            <p:cNvPr id="89" name="AutoShape 249"/>
            <p:cNvCxnSpPr>
              <a:cxnSpLocks noChangeShapeType="1"/>
              <a:stCxn id="90" idx="4"/>
              <a:endCxn id="9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AutoShape 250"/>
            <p:cNvSpPr>
              <a:spLocks noChangeArrowheads="1"/>
            </p:cNvSpPr>
            <p:nvPr/>
          </p:nvSpPr>
          <p:spPr bwMode="auto">
            <a:xfrm>
              <a:off x="915" y="781"/>
              <a:ext cx="2686" cy="2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spc="-40" dirty="0" err="1">
                  <a:solidFill>
                    <a:srgbClr val="000000"/>
                  </a:solidFill>
                </a:rPr>
                <a:t>Направ-ления</a:t>
              </a:r>
              <a:r>
                <a:rPr lang="ru-RU" sz="900" b="1" spc="-40" dirty="0">
                  <a:solidFill>
                    <a:srgbClr val="000000"/>
                  </a:solidFill>
                </a:rPr>
                <a:t> развития</a:t>
              </a:r>
            </a:p>
          </p:txBody>
        </p:sp>
      </p:grpSp>
      <p:grpSp>
        <p:nvGrpSpPr>
          <p:cNvPr id="97" name="Group 11"/>
          <p:cNvGrpSpPr>
            <a:grpSpLocks/>
          </p:cNvGrpSpPr>
          <p:nvPr/>
        </p:nvGrpSpPr>
        <p:grpSpPr bwMode="auto">
          <a:xfrm>
            <a:off x="806809" y="1208657"/>
            <a:ext cx="5989281" cy="158946"/>
            <a:chOff x="915" y="992"/>
            <a:chExt cx="2686" cy="38"/>
          </a:xfrm>
        </p:grpSpPr>
        <p:cxnSp>
          <p:nvCxnSpPr>
            <p:cNvPr id="98" name="AutoShape 249"/>
            <p:cNvCxnSpPr>
              <a:cxnSpLocks noChangeShapeType="1"/>
              <a:stCxn id="99" idx="4"/>
              <a:endCxn id="9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AutoShape 250"/>
            <p:cNvSpPr>
              <a:spLocks noChangeArrowheads="1"/>
            </p:cNvSpPr>
            <p:nvPr/>
          </p:nvSpPr>
          <p:spPr bwMode="auto">
            <a:xfrm>
              <a:off x="915" y="992"/>
              <a:ext cx="2686" cy="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Основные инициативы</a:t>
              </a:r>
            </a:p>
          </p:txBody>
        </p:sp>
      </p:grpSp>
      <p:cxnSp>
        <p:nvCxnSpPr>
          <p:cNvPr id="191" name="Straight Connector 190"/>
          <p:cNvCxnSpPr>
            <a:cxnSpLocks/>
          </p:cNvCxnSpPr>
          <p:nvPr/>
        </p:nvCxnSpPr>
        <p:spPr>
          <a:xfrm>
            <a:off x="877848" y="2617362"/>
            <a:ext cx="79931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cxnSpLocks/>
          </p:cNvCxnSpPr>
          <p:nvPr/>
        </p:nvCxnSpPr>
        <p:spPr>
          <a:xfrm>
            <a:off x="877847" y="3015059"/>
            <a:ext cx="79931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cxnSpLocks/>
          </p:cNvCxnSpPr>
          <p:nvPr/>
        </p:nvCxnSpPr>
        <p:spPr>
          <a:xfrm>
            <a:off x="767909" y="4060216"/>
            <a:ext cx="79931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cxnSpLocks/>
          </p:cNvCxnSpPr>
          <p:nvPr/>
        </p:nvCxnSpPr>
        <p:spPr>
          <a:xfrm>
            <a:off x="767909" y="3457831"/>
            <a:ext cx="79931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cxnSpLocks/>
          </p:cNvCxnSpPr>
          <p:nvPr/>
        </p:nvCxnSpPr>
        <p:spPr>
          <a:xfrm>
            <a:off x="793753" y="3208532"/>
            <a:ext cx="79931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793752" y="3843216"/>
            <a:ext cx="79931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19"/>
          <p:cNvSpPr txBox="1">
            <a:spLocks/>
          </p:cNvSpPr>
          <p:nvPr/>
        </p:nvSpPr>
        <p:spPr>
          <a:xfrm>
            <a:off x="793751" y="3457834"/>
            <a:ext cx="5989281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Создание центра адаптации для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Оказания помощи мигрантам в адаптации к условиям города и трудоустройстве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Проведения воспитательных бесед и помощи в трудоустройстве ранее судимой молодежи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1" name="Rectangle 5"/>
          <p:cNvSpPr txBox="1">
            <a:spLocks/>
          </p:cNvSpPr>
          <p:nvPr/>
        </p:nvSpPr>
        <p:spPr>
          <a:xfrm>
            <a:off x="8296319" y="3586870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ru-RU" dirty="0">
                <a:solidFill>
                  <a:srgbClr val="000000"/>
                </a:solidFill>
              </a:rPr>
              <a:t>13</a:t>
            </a:r>
            <a:r>
              <a:rPr lang="en-US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229" name="Rectangle 215"/>
          <p:cNvSpPr txBox="1">
            <a:spLocks/>
          </p:cNvSpPr>
          <p:nvPr/>
        </p:nvSpPr>
        <p:spPr>
          <a:xfrm>
            <a:off x="793752" y="3208535"/>
            <a:ext cx="5989281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Кооперирование администрации ВУЗов с правоохранительными органами</a:t>
            </a:r>
            <a:r>
              <a:rPr lang="ru-RU" sz="900" dirty="0">
                <a:solidFill>
                  <a:srgbClr val="000000"/>
                </a:solidFill>
              </a:rPr>
              <a:t> в проведении воспитательных бесед со студентами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9" name="Rectangle 5"/>
          <p:cNvSpPr txBox="1">
            <a:spLocks/>
          </p:cNvSpPr>
          <p:nvPr/>
        </p:nvSpPr>
        <p:spPr>
          <a:xfrm>
            <a:off x="8274665" y="2130904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6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-6%</a:t>
            </a:r>
          </a:p>
        </p:txBody>
      </p:sp>
      <p:sp>
        <p:nvSpPr>
          <p:cNvPr id="227" name="Rectangle 207"/>
          <p:cNvSpPr txBox="1">
            <a:spLocks/>
          </p:cNvSpPr>
          <p:nvPr/>
        </p:nvSpPr>
        <p:spPr>
          <a:xfrm>
            <a:off x="806809" y="1394620"/>
            <a:ext cx="5989281" cy="137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Повышение операционной эффективности работы правоохранительных органов</a:t>
            </a:r>
            <a:r>
              <a:rPr lang="ru-RU" sz="900" b="1" baseline="30000" dirty="0">
                <a:solidFill>
                  <a:srgbClr val="000000"/>
                </a:solidFill>
              </a:rPr>
              <a:t>1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  <a:ea typeface="Arial Unicode MS"/>
                <a:cs typeface="Arial Unicode MS"/>
              </a:rPr>
              <a:t>Внедрить высокие стандарты патрулирования</a:t>
            </a:r>
          </a:p>
          <a:p>
            <a:pPr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dirty="0">
                <a:solidFill>
                  <a:srgbClr val="000000"/>
                </a:solidFill>
                <a:ea typeface="Arial Unicode MS"/>
                <a:cs typeface="Arial Unicode MS"/>
              </a:rPr>
              <a:t>Структурирование патрульных смен по часам в соответствии с числом происшествий</a:t>
            </a:r>
          </a:p>
          <a:p>
            <a:pPr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dirty="0">
                <a:solidFill>
                  <a:srgbClr val="000000"/>
                </a:solidFill>
                <a:ea typeface="Arial Unicode MS"/>
                <a:cs typeface="Arial Unicode MS"/>
              </a:rPr>
              <a:t>Четкое планирование деятельности позволяют повысить качество работы патрулей</a:t>
            </a:r>
          </a:p>
          <a:p>
            <a:pPr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spc="-30" dirty="0">
                <a:solidFill>
                  <a:srgbClr val="000000"/>
                </a:solidFill>
              </a:rPr>
              <a:t>Патрулирование и предотвращение рисков в </a:t>
            </a:r>
            <a:r>
              <a:rPr lang="ru-RU" sz="900" b="1" spc="-30" dirty="0">
                <a:solidFill>
                  <a:srgbClr val="000000"/>
                </a:solidFill>
              </a:rPr>
              <a:t>местах скопления молодежи и мигрантов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  <a:ea typeface="Arial Unicode MS"/>
                <a:cs typeface="Arial Unicode MS"/>
              </a:rPr>
              <a:t>Эффективное использование ресурсов </a:t>
            </a:r>
            <a:r>
              <a:rPr lang="ru" sz="900" dirty="0">
                <a:solidFill>
                  <a:srgbClr val="000000"/>
                </a:solidFill>
                <a:ea typeface="Arial Unicode MS"/>
                <a:cs typeface="Arial Unicode MS"/>
              </a:rPr>
              <a:t>(полицеских, камер видеонаблюдения)</a:t>
            </a:r>
            <a:br>
              <a:rPr lang="ru" sz="900" dirty="0">
                <a:solidFill>
                  <a:srgbClr val="000000"/>
                </a:solidFill>
                <a:ea typeface="Arial Unicode MS"/>
                <a:cs typeface="Arial Unicode MS"/>
              </a:rPr>
            </a:br>
            <a:r>
              <a:rPr lang="ru" sz="900" dirty="0">
                <a:solidFill>
                  <a:srgbClr val="000000"/>
                </a:solidFill>
                <a:ea typeface="Arial Unicode MS"/>
                <a:cs typeface="Arial Unicode MS"/>
              </a:rPr>
              <a:t>в соответствии с числом преступлений в разных районах</a:t>
            </a:r>
          </a:p>
          <a:p>
            <a:pPr lvl="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dirty="0">
                <a:solidFill>
                  <a:srgbClr val="000000"/>
                </a:solidFill>
                <a:ea typeface="Arial Unicode MS"/>
                <a:cs typeface="Arial Unicode MS"/>
              </a:rPr>
              <a:t>Четкое планирование и контроль деятельности через </a:t>
            </a:r>
            <a:r>
              <a:rPr lang="ru" sz="900" b="1" dirty="0">
                <a:solidFill>
                  <a:srgbClr val="000000"/>
                </a:solidFill>
                <a:ea typeface="Arial Unicode MS"/>
                <a:cs typeface="Arial Unicode MS"/>
              </a:rPr>
              <a:t>КПЭ</a:t>
            </a:r>
          </a:p>
          <a:p>
            <a:pPr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dirty="0">
                <a:solidFill>
                  <a:srgbClr val="000000"/>
                </a:solidFill>
                <a:ea typeface="Arial Unicode MS"/>
                <a:cs typeface="Arial Unicode MS"/>
              </a:rPr>
              <a:t>Сравнение фактических уровней эффективночти с целевыми показателями должно выполняться регулярно</a:t>
            </a:r>
          </a:p>
          <a:p>
            <a:pPr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dirty="0">
                <a:solidFill>
                  <a:srgbClr val="000000"/>
                </a:solidFill>
                <a:ea typeface="Arial Unicode MS"/>
                <a:cs typeface="Arial Unicode MS"/>
              </a:rPr>
              <a:t>Взаимодействие и </a:t>
            </a:r>
            <a:r>
              <a:rPr lang="ru" sz="900" b="1" dirty="0">
                <a:solidFill>
                  <a:srgbClr val="000000"/>
                </a:solidFill>
                <a:ea typeface="Arial Unicode MS"/>
                <a:cs typeface="Arial Unicode MS"/>
              </a:rPr>
              <a:t>двустороннее обсуждение </a:t>
            </a:r>
            <a:r>
              <a:rPr lang="ru" sz="900" dirty="0">
                <a:solidFill>
                  <a:srgbClr val="000000"/>
                </a:solidFill>
                <a:ea typeface="Arial Unicode MS"/>
                <a:cs typeface="Arial Unicode MS"/>
              </a:rPr>
              <a:t>вопросов эффективности</a:t>
            </a:r>
            <a:endParaRPr lang="en-US" sz="9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4" name="Rectangle 5"/>
          <p:cNvSpPr txBox="1">
            <a:spLocks/>
          </p:cNvSpPr>
          <p:nvPr/>
        </p:nvSpPr>
        <p:spPr>
          <a:xfrm>
            <a:off x="8284221" y="3887601"/>
            <a:ext cx="359626" cy="14787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6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-</a:t>
            </a:r>
            <a:r>
              <a:rPr lang="ru-RU" sz="900" dirty="0">
                <a:solidFill>
                  <a:srgbClr val="000000"/>
                </a:solidFill>
              </a:rPr>
              <a:t>4</a:t>
            </a:r>
            <a:r>
              <a:rPr lang="ru-RU" sz="900" baseline="30000" dirty="0">
                <a:solidFill>
                  <a:srgbClr val="000000"/>
                </a:solidFill>
              </a:rPr>
              <a:t>3</a:t>
            </a:r>
            <a:r>
              <a:rPr lang="en-US" sz="900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231" name="Rectangle 223"/>
          <p:cNvSpPr txBox="1">
            <a:spLocks/>
          </p:cNvSpPr>
          <p:nvPr/>
        </p:nvSpPr>
        <p:spPr>
          <a:xfrm>
            <a:off x="806806" y="3910821"/>
            <a:ext cx="5989281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Дальнейшее развитие системы </a:t>
            </a:r>
            <a:r>
              <a:rPr lang="ru-RU" sz="900" b="1" dirty="0" err="1">
                <a:solidFill>
                  <a:srgbClr val="000000"/>
                </a:solidFill>
              </a:rPr>
              <a:t>АИС</a:t>
            </a:r>
            <a:r>
              <a:rPr lang="ru-RU" sz="900" b="1" dirty="0">
                <a:solidFill>
                  <a:srgbClr val="000000"/>
                </a:solidFill>
              </a:rPr>
              <a:t> "Безопасность дорожного движения"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79" name="Rectangle 5"/>
          <p:cNvSpPr txBox="1">
            <a:spLocks/>
          </p:cNvSpPr>
          <p:nvPr/>
        </p:nvSpPr>
        <p:spPr>
          <a:xfrm>
            <a:off x="8292624" y="3021261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6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-10%</a:t>
            </a:r>
          </a:p>
        </p:txBody>
      </p:sp>
      <p:sp>
        <p:nvSpPr>
          <p:cNvPr id="76" name="Rectangle 223"/>
          <p:cNvSpPr txBox="1">
            <a:spLocks/>
          </p:cNvSpPr>
          <p:nvPr/>
        </p:nvSpPr>
        <p:spPr>
          <a:xfrm>
            <a:off x="793753" y="3044481"/>
            <a:ext cx="5989281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Модернизация системы уличного освещения (проект </a:t>
            </a:r>
            <a:r>
              <a:rPr lang="ru-RU" sz="900" b="1" dirty="0" smtClean="0">
                <a:solidFill>
                  <a:srgbClr val="000000"/>
                </a:solidFill>
              </a:rPr>
              <a:t>ЕБРР)</a:t>
            </a:r>
            <a:r>
              <a:rPr lang="ru-RU" sz="900" b="1" baseline="30000" dirty="0" smtClean="0">
                <a:solidFill>
                  <a:srgbClr val="000000"/>
                </a:solidFill>
              </a:rPr>
              <a:t>3</a:t>
            </a:r>
            <a:endParaRPr lang="en-US" sz="900" b="1" baseline="30000" dirty="0">
              <a:solidFill>
                <a:srgbClr val="000000"/>
              </a:solidFill>
            </a:endParaRPr>
          </a:p>
        </p:txBody>
      </p:sp>
      <p:sp>
        <p:nvSpPr>
          <p:cNvPr id="107" name="Rectangle 106"/>
          <p:cNvSpPr>
            <a:spLocks/>
          </p:cNvSpPr>
          <p:nvPr/>
        </p:nvSpPr>
        <p:spPr>
          <a:xfrm>
            <a:off x="3530600" y="5157991"/>
            <a:ext cx="5269388" cy="1005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rgbClr val="000000"/>
              </a:solidFill>
            </a:endParaRPr>
          </a:p>
        </p:txBody>
      </p:sp>
      <p:cxnSp>
        <p:nvCxnSpPr>
          <p:cNvPr id="138" name="Straight Connector 137"/>
          <p:cNvCxnSpPr>
            <a:cxnSpLocks/>
          </p:cNvCxnSpPr>
          <p:nvPr/>
        </p:nvCxnSpPr>
        <p:spPr>
          <a:xfrm>
            <a:off x="3608089" y="5797270"/>
            <a:ext cx="511441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27"/>
          <p:cNvSpPr txBox="1">
            <a:spLocks/>
          </p:cNvSpPr>
          <p:nvPr/>
        </p:nvSpPr>
        <p:spPr>
          <a:xfrm>
            <a:off x="3565751" y="5551325"/>
            <a:ext cx="3132000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Сокращение уровня грабежей,</a:t>
            </a:r>
            <a:br>
              <a:rPr lang="ru-RU" sz="900" b="1" dirty="0">
                <a:solidFill>
                  <a:srgbClr val="000000"/>
                </a:solidFill>
              </a:rPr>
            </a:br>
            <a:r>
              <a:rPr lang="ru-RU" sz="900" dirty="0">
                <a:solidFill>
                  <a:srgbClr val="808080"/>
                </a:solidFill>
              </a:rPr>
              <a:t>преступлений на 100 тыс. чел.</a:t>
            </a:r>
          </a:p>
        </p:txBody>
      </p:sp>
      <p:sp>
        <p:nvSpPr>
          <p:cNvPr id="124" name="Rectangle 5"/>
          <p:cNvSpPr txBox="1">
            <a:spLocks/>
          </p:cNvSpPr>
          <p:nvPr/>
        </p:nvSpPr>
        <p:spPr>
          <a:xfrm>
            <a:off x="6855586" y="5595111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0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203</a:t>
            </a:r>
          </a:p>
        </p:txBody>
      </p:sp>
      <p:sp>
        <p:nvSpPr>
          <p:cNvPr id="120" name="Rectangle 16"/>
          <p:cNvSpPr txBox="1">
            <a:spLocks/>
          </p:cNvSpPr>
          <p:nvPr/>
        </p:nvSpPr>
        <p:spPr>
          <a:xfrm>
            <a:off x="3565751" y="5850107"/>
            <a:ext cx="3132000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Снижение смертельных исходов ДТП,</a:t>
            </a:r>
            <a:br>
              <a:rPr lang="ru-RU" sz="900" b="1" dirty="0">
                <a:solidFill>
                  <a:srgbClr val="000000"/>
                </a:solidFill>
              </a:rPr>
            </a:br>
            <a:r>
              <a:rPr lang="ru-RU" sz="900" dirty="0">
                <a:solidFill>
                  <a:srgbClr val="808080"/>
                </a:solidFill>
              </a:rPr>
              <a:t>смертей на 100 тыс. чел.</a:t>
            </a:r>
          </a:p>
        </p:txBody>
      </p:sp>
      <p:sp>
        <p:nvSpPr>
          <p:cNvPr id="123" name="Rectangle 5"/>
          <p:cNvSpPr txBox="1">
            <a:spLocks/>
          </p:cNvSpPr>
          <p:nvPr/>
        </p:nvSpPr>
        <p:spPr>
          <a:xfrm>
            <a:off x="6855586" y="5893893"/>
            <a:ext cx="359626" cy="14787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0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12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3845" y="5200699"/>
            <a:ext cx="771304" cy="840630"/>
            <a:chOff x="7951198" y="5201133"/>
            <a:chExt cx="771304" cy="840630"/>
          </a:xfrm>
        </p:grpSpPr>
        <p:sp>
          <p:nvSpPr>
            <p:cNvPr id="116" name="Rectangle 5"/>
            <p:cNvSpPr txBox="1">
              <a:spLocks/>
            </p:cNvSpPr>
            <p:nvPr/>
          </p:nvSpPr>
          <p:spPr>
            <a:xfrm>
              <a:off x="8114702" y="5595111"/>
              <a:ext cx="359626" cy="14787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1000" b="1"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1</a:t>
              </a:r>
              <a:r>
                <a:rPr lang="en-US" sz="900" dirty="0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121" name="Rectangle 5"/>
            <p:cNvSpPr txBox="1">
              <a:spLocks/>
            </p:cNvSpPr>
            <p:nvPr/>
          </p:nvSpPr>
          <p:spPr>
            <a:xfrm>
              <a:off x="8114702" y="5893893"/>
              <a:ext cx="359626" cy="1478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1000" b="1"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900" dirty="0">
                  <a:solidFill>
                    <a:srgbClr val="000000"/>
                  </a:solidFill>
                </a:rPr>
                <a:t>1</a:t>
              </a:r>
              <a:r>
                <a:rPr lang="ru-RU" sz="900" dirty="0">
                  <a:solidFill>
                    <a:srgbClr val="000000"/>
                  </a:solidFill>
                </a:rPr>
                <a:t>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grpSp>
          <p:nvGrpSpPr>
            <p:cNvPr id="108" name="Group 11"/>
            <p:cNvGrpSpPr>
              <a:grpSpLocks/>
            </p:cNvGrpSpPr>
            <p:nvPr/>
          </p:nvGrpSpPr>
          <p:grpSpPr bwMode="auto">
            <a:xfrm>
              <a:off x="7951198" y="5201133"/>
              <a:ext cx="771304" cy="255020"/>
              <a:chOff x="915" y="945"/>
              <a:chExt cx="1243" cy="85"/>
            </a:xfrm>
          </p:grpSpPr>
          <p:cxnSp>
            <p:nvCxnSpPr>
              <p:cNvPr id="109" name="AutoShape 249"/>
              <p:cNvCxnSpPr>
                <a:cxnSpLocks noChangeShapeType="1"/>
                <a:stCxn id="110" idx="4"/>
                <a:endCxn id="110" idx="6"/>
              </p:cNvCxnSpPr>
              <p:nvPr/>
            </p:nvCxnSpPr>
            <p:spPr bwMode="auto">
              <a:xfrm>
                <a:off x="915" y="1030"/>
                <a:ext cx="1243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AutoShape 250"/>
              <p:cNvSpPr>
                <a:spLocks noChangeArrowheads="1"/>
              </p:cNvSpPr>
              <p:nvPr/>
            </p:nvSpPr>
            <p:spPr bwMode="auto">
              <a:xfrm>
                <a:off x="915" y="945"/>
                <a:ext cx="1243" cy="85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18288" anchor="b">
                <a:spAutoFit/>
              </a:bodyPr>
              <a:lstStyle/>
              <a:p>
                <a:pPr fontAlgn="base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900" b="1" dirty="0">
                    <a:solidFill>
                      <a:srgbClr val="000000"/>
                    </a:solidFill>
                  </a:rPr>
                  <a:t>После </a:t>
                </a:r>
                <a:r>
                  <a:rPr lang="ru-RU" sz="900" b="1" dirty="0" err="1">
                    <a:solidFill>
                      <a:srgbClr val="000000"/>
                    </a:solidFill>
                  </a:rPr>
                  <a:t>реали</a:t>
                </a:r>
                <a:r>
                  <a:rPr lang="ru-RU" sz="900" b="1" dirty="0">
                    <a:solidFill>
                      <a:srgbClr val="000000"/>
                    </a:solidFill>
                  </a:rPr>
                  <a:t>-</a:t>
                </a:r>
                <a:br>
                  <a:rPr lang="ru-RU" sz="900" b="1" dirty="0">
                    <a:solidFill>
                      <a:srgbClr val="000000"/>
                    </a:solidFill>
                  </a:rPr>
                </a:br>
                <a:r>
                  <a:rPr lang="ru-RU" sz="900" b="1" dirty="0" err="1">
                    <a:solidFill>
                      <a:srgbClr val="000000"/>
                    </a:solidFill>
                  </a:rPr>
                  <a:t>зации</a:t>
                </a:r>
                <a:r>
                  <a:rPr lang="en-US" sz="900" b="1" dirty="0">
                    <a:solidFill>
                      <a:srgbClr val="000000"/>
                    </a:solidFill>
                  </a:rPr>
                  <a:t> 2020</a:t>
                </a:r>
                <a:r>
                  <a:rPr lang="ru-RU" sz="900" b="1" dirty="0">
                    <a:solidFill>
                      <a:srgbClr val="000000"/>
                    </a:solidFill>
                  </a:rPr>
                  <a:t> г.</a:t>
                </a:r>
              </a:p>
            </p:txBody>
          </p:sp>
        </p:grpSp>
      </p:grpSp>
      <p:grpSp>
        <p:nvGrpSpPr>
          <p:cNvPr id="134" name="Group 11"/>
          <p:cNvGrpSpPr>
            <a:grpSpLocks/>
          </p:cNvGrpSpPr>
          <p:nvPr/>
        </p:nvGrpSpPr>
        <p:grpSpPr bwMode="auto">
          <a:xfrm>
            <a:off x="6821991" y="5300139"/>
            <a:ext cx="511493" cy="156014"/>
            <a:chOff x="915" y="978"/>
            <a:chExt cx="1159" cy="52"/>
          </a:xfrm>
        </p:grpSpPr>
        <p:cxnSp>
          <p:nvCxnSpPr>
            <p:cNvPr id="135" name="AutoShape 249"/>
            <p:cNvCxnSpPr>
              <a:cxnSpLocks noChangeShapeType="1"/>
              <a:stCxn id="136" idx="4"/>
              <a:endCxn id="136" idx="6"/>
            </p:cNvCxnSpPr>
            <p:nvPr/>
          </p:nvCxnSpPr>
          <p:spPr bwMode="auto">
            <a:xfrm>
              <a:off x="915" y="1030"/>
              <a:ext cx="115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AutoShape 250"/>
            <p:cNvSpPr>
              <a:spLocks noChangeArrowheads="1"/>
            </p:cNvSpPr>
            <p:nvPr/>
          </p:nvSpPr>
          <p:spPr bwMode="auto">
            <a:xfrm>
              <a:off x="915" y="978"/>
              <a:ext cx="1159" cy="5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Текущие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27525" y="5160687"/>
            <a:ext cx="453912" cy="881076"/>
            <a:chOff x="7415383" y="5160687"/>
            <a:chExt cx="453912" cy="881076"/>
          </a:xfrm>
        </p:grpSpPr>
        <p:sp>
          <p:nvSpPr>
            <p:cNvPr id="117" name="Rectangle 5"/>
            <p:cNvSpPr txBox="1">
              <a:spLocks/>
            </p:cNvSpPr>
            <p:nvPr/>
          </p:nvSpPr>
          <p:spPr>
            <a:xfrm>
              <a:off x="7504861" y="5595111"/>
              <a:ext cx="359626" cy="14787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900" b="1" baseline="0">
                  <a:solidFill>
                    <a:schemeClr val="bg2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dirty="0" smtClean="0">
                  <a:solidFill>
                    <a:srgbClr val="000000"/>
                  </a:solidFill>
                </a:rPr>
                <a:t>1</a:t>
              </a:r>
              <a:r>
                <a:rPr lang="en-US" dirty="0" smtClean="0">
                  <a:solidFill>
                    <a:srgbClr val="000000"/>
                  </a:solidFill>
                </a:rPr>
                <a:t>50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5"/>
            <p:cNvSpPr txBox="1">
              <a:spLocks/>
            </p:cNvSpPr>
            <p:nvPr/>
          </p:nvSpPr>
          <p:spPr>
            <a:xfrm>
              <a:off x="7504861" y="5893893"/>
              <a:ext cx="359626" cy="1478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1000" b="1"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900" dirty="0">
                  <a:solidFill>
                    <a:srgbClr val="000000"/>
                  </a:solidFill>
                </a:rPr>
                <a:t>8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415383" y="5160687"/>
              <a:ext cx="453912" cy="295466"/>
              <a:chOff x="7249730" y="5011628"/>
              <a:chExt cx="500547" cy="295466"/>
            </a:xfrm>
          </p:grpSpPr>
          <p:sp>
            <p:nvSpPr>
              <p:cNvPr id="125" name="AutoShape 250"/>
              <p:cNvSpPr>
                <a:spLocks noChangeArrowheads="1"/>
              </p:cNvSpPr>
              <p:nvPr/>
            </p:nvSpPr>
            <p:spPr bwMode="auto">
              <a:xfrm>
                <a:off x="7249730" y="5011628"/>
                <a:ext cx="498331" cy="295466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18288" anchor="b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900" b="1" dirty="0">
                    <a:solidFill>
                      <a:srgbClr val="000000"/>
                    </a:solidFill>
                  </a:rPr>
                  <a:t>Цели</a:t>
                </a:r>
                <a:r>
                  <a:rPr lang="en-US" sz="900" b="1" dirty="0">
                    <a:solidFill>
                      <a:srgbClr val="000000"/>
                    </a:solidFill>
                  </a:rPr>
                  <a:t> 2025</a:t>
                </a:r>
                <a:r>
                  <a:rPr lang="ru-RU" sz="900" b="1" dirty="0">
                    <a:solidFill>
                      <a:srgbClr val="000000"/>
                    </a:solidFill>
                  </a:rPr>
                  <a:t> г.</a:t>
                </a:r>
              </a:p>
            </p:txBody>
          </p:sp>
          <p:cxnSp>
            <p:nvCxnSpPr>
              <p:cNvPr id="126" name="AutoShape 249"/>
              <p:cNvCxnSpPr>
                <a:cxnSpLocks noChangeShapeType="1"/>
              </p:cNvCxnSpPr>
              <p:nvPr/>
            </p:nvCxnSpPr>
            <p:spPr bwMode="auto">
              <a:xfrm>
                <a:off x="7251946" y="5307094"/>
                <a:ext cx="498331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69" name="Rectangle 5"/>
          <p:cNvSpPr txBox="1">
            <a:spLocks/>
          </p:cNvSpPr>
          <p:nvPr/>
        </p:nvSpPr>
        <p:spPr>
          <a:xfrm>
            <a:off x="212109" y="5157988"/>
            <a:ext cx="3243499" cy="51590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35989" tIns="35989" rIns="35989" bIns="3598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Реализация проекта планировалась с 2014 г., на теку-</a:t>
            </a:r>
            <a:r>
              <a:rPr lang="ru-RU" sz="900" dirty="0" err="1">
                <a:solidFill>
                  <a:srgbClr val="000000"/>
                </a:solidFill>
              </a:rPr>
              <a:t>щее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ru-RU" sz="900" dirty="0">
                <a:solidFill>
                  <a:srgbClr val="000000"/>
                </a:solidFill>
              </a:rPr>
              <a:t>время был выделен кредит </a:t>
            </a:r>
            <a:r>
              <a:rPr lang="ru-RU" sz="900" dirty="0" err="1">
                <a:solidFill>
                  <a:srgbClr val="000000"/>
                </a:solidFill>
              </a:rPr>
              <a:t>ЕБРР</a:t>
            </a:r>
            <a:r>
              <a:rPr lang="ru-RU" sz="900" dirty="0">
                <a:solidFill>
                  <a:srgbClr val="000000"/>
                </a:solidFill>
              </a:rPr>
              <a:t> на 1 млрд тенге</a:t>
            </a:r>
            <a:endParaRPr lang="en-US" sz="900" dirty="0">
              <a:solidFill>
                <a:srgbClr val="000000"/>
              </a:solidFill>
            </a:endParaRPr>
          </a:p>
          <a:p>
            <a:pPr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Проект ведется управлением природопользования </a:t>
            </a:r>
            <a:r>
              <a:rPr lang="ru-RU" sz="900" dirty="0" err="1">
                <a:solidFill>
                  <a:srgbClr val="000000"/>
                </a:solidFill>
              </a:rPr>
              <a:t>акимата</a:t>
            </a:r>
            <a:r>
              <a:rPr lang="ru-RU" sz="900" dirty="0">
                <a:solidFill>
                  <a:srgbClr val="000000"/>
                </a:solidFill>
              </a:rPr>
              <a:t> г. Алматы</a:t>
            </a:r>
          </a:p>
        </p:txBody>
      </p:sp>
      <p:grpSp>
        <p:nvGrpSpPr>
          <p:cNvPr id="142" name="Group 11"/>
          <p:cNvGrpSpPr>
            <a:grpSpLocks/>
          </p:cNvGrpSpPr>
          <p:nvPr/>
        </p:nvGrpSpPr>
        <p:grpSpPr bwMode="auto">
          <a:xfrm>
            <a:off x="8107857" y="932573"/>
            <a:ext cx="693243" cy="435037"/>
            <a:chOff x="915" y="885"/>
            <a:chExt cx="1159" cy="145"/>
          </a:xfrm>
        </p:grpSpPr>
        <p:cxnSp>
          <p:nvCxnSpPr>
            <p:cNvPr id="143" name="AutoShape 249"/>
            <p:cNvCxnSpPr>
              <a:cxnSpLocks noChangeShapeType="1"/>
              <a:stCxn id="144" idx="4"/>
              <a:endCxn id="144" idx="6"/>
            </p:cNvCxnSpPr>
            <p:nvPr/>
          </p:nvCxnSpPr>
          <p:spPr bwMode="auto">
            <a:xfrm>
              <a:off x="915" y="1030"/>
              <a:ext cx="115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4" name="AutoShape 250"/>
            <p:cNvSpPr>
              <a:spLocks noChangeArrowheads="1"/>
            </p:cNvSpPr>
            <p:nvPr/>
          </p:nvSpPr>
          <p:spPr bwMode="auto">
            <a:xfrm>
              <a:off x="915" y="885"/>
              <a:ext cx="1159" cy="1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Ожидаемый годовой эффект</a:t>
              </a:r>
            </a:p>
          </p:txBody>
        </p:sp>
      </p:grpSp>
      <p:sp>
        <p:nvSpPr>
          <p:cNvPr id="60" name="Rectangle 5"/>
          <p:cNvSpPr txBox="1">
            <a:spLocks/>
          </p:cNvSpPr>
          <p:nvPr/>
        </p:nvSpPr>
        <p:spPr>
          <a:xfrm>
            <a:off x="8292624" y="4501984"/>
            <a:ext cx="359626" cy="14787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6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 smtClean="0">
                <a:solidFill>
                  <a:srgbClr val="000000"/>
                </a:solidFill>
              </a:rPr>
              <a:t>1,5</a:t>
            </a:r>
            <a:r>
              <a:rPr lang="en-US" sz="900" dirty="0" smtClean="0">
                <a:solidFill>
                  <a:srgbClr val="000000"/>
                </a:solidFill>
              </a:rPr>
              <a:t>%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3" name="Rectangle 223"/>
          <p:cNvSpPr txBox="1">
            <a:spLocks/>
          </p:cNvSpPr>
          <p:nvPr/>
        </p:nvSpPr>
        <p:spPr>
          <a:xfrm>
            <a:off x="1027290" y="4254904"/>
            <a:ext cx="4967110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  <a:buFont typeface="Arial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</a:rPr>
              <a:t> Усиление постоянного мониторинга за состоянием опасных территорий и очагов города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4" name="Rectangle 223"/>
          <p:cNvSpPr txBox="1">
            <a:spLocks/>
          </p:cNvSpPr>
          <p:nvPr/>
        </p:nvSpPr>
        <p:spPr>
          <a:xfrm>
            <a:off x="814916" y="4086641"/>
            <a:ext cx="5989281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Повышение готовности сил реагирования ГСЧС к ликвидации последствий ЧС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65" name="Rectangle 223"/>
          <p:cNvSpPr txBox="1">
            <a:spLocks/>
          </p:cNvSpPr>
          <p:nvPr/>
        </p:nvSpPr>
        <p:spPr>
          <a:xfrm>
            <a:off x="1027289" y="4669921"/>
            <a:ext cx="5989281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  <a:buFont typeface="Arial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</a:rPr>
              <a:t> Проведение ремонтно-восстановительных работ инженерно-защитных сооружений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68" name="Rectangle 223"/>
          <p:cNvSpPr txBox="1">
            <a:spLocks/>
          </p:cNvSpPr>
          <p:nvPr/>
        </p:nvSpPr>
        <p:spPr>
          <a:xfrm>
            <a:off x="806808" y="4544857"/>
            <a:ext cx="5989281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Предупреждение и ликвидация ЧС природного и техногенного характера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71" name="Rectangle 223"/>
          <p:cNvSpPr txBox="1">
            <a:spLocks/>
          </p:cNvSpPr>
          <p:nvPr/>
        </p:nvSpPr>
        <p:spPr>
          <a:xfrm>
            <a:off x="1027293" y="4420207"/>
            <a:ext cx="5989281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  <a:buFont typeface="Arial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</a:rPr>
              <a:t> Совершенствование профессиональной подготовки пожарных и спасателей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2" name="Rectangle 223"/>
          <p:cNvSpPr txBox="1">
            <a:spLocks/>
          </p:cNvSpPr>
          <p:nvPr/>
        </p:nvSpPr>
        <p:spPr>
          <a:xfrm>
            <a:off x="1027291" y="4794571"/>
            <a:ext cx="5989281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  <a:buFont typeface="Arial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</a:rPr>
              <a:t> Реализация инвестиционных проектов по инженерной защите от ЧС природного характера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74" name="Rectangle 223"/>
          <p:cNvSpPr txBox="1">
            <a:spLocks/>
          </p:cNvSpPr>
          <p:nvPr/>
        </p:nvSpPr>
        <p:spPr>
          <a:xfrm>
            <a:off x="1027293" y="4946971"/>
            <a:ext cx="5989281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  <a:buFont typeface="Arial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</a:rPr>
              <a:t> Эффективная ликвидация бытовых и ландшафтных пожаров 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8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796703532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13012" name="think-cell Slide" r:id="rId9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b="1" dirty="0" err="1">
              <a:solidFill>
                <a:srgbClr val="000000"/>
              </a:solidFill>
              <a:sym typeface="Arial"/>
            </a:endParaRPr>
          </a:p>
        </p:txBody>
      </p:sp>
      <p:sp>
        <p:nvSpPr>
          <p:cNvPr id="157" name="Rectangle 156"/>
          <p:cNvSpPr>
            <a:spLocks/>
          </p:cNvSpPr>
          <p:nvPr/>
        </p:nvSpPr>
        <p:spPr>
          <a:xfrm>
            <a:off x="3553362" y="4411965"/>
            <a:ext cx="5269388" cy="1821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7892882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Комплекс мер по развитию ЖКХ</a:t>
            </a:r>
          </a:p>
        </p:txBody>
      </p:sp>
      <p:sp>
        <p:nvSpPr>
          <p:cNvPr id="85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71403" y="6488126"/>
            <a:ext cx="83010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dirty="0">
                <a:solidFill>
                  <a:srgbClr val="000000"/>
                </a:solidFill>
              </a:rPr>
              <a:t>ИСТОЧНИК</a:t>
            </a:r>
            <a:r>
              <a:rPr lang="en-US" sz="1000" dirty="0">
                <a:solidFill>
                  <a:srgbClr val="000000"/>
                </a:solidFill>
              </a:rPr>
              <a:t>: </a:t>
            </a:r>
            <a:r>
              <a:rPr lang="ru-RU" sz="1000" dirty="0">
                <a:solidFill>
                  <a:srgbClr val="000000"/>
                </a:solidFill>
              </a:rPr>
              <a:t>Управление энергетики и коммунального хозяйства </a:t>
            </a:r>
            <a:r>
              <a:rPr lang="ru-RU" sz="1000" dirty="0" err="1">
                <a:solidFill>
                  <a:srgbClr val="000000"/>
                </a:solidFill>
              </a:rPr>
              <a:t>акимата</a:t>
            </a:r>
            <a:r>
              <a:rPr lang="ru-RU" sz="1000" dirty="0">
                <a:solidFill>
                  <a:srgbClr val="000000"/>
                </a:solidFill>
              </a:rPr>
              <a:t> </a:t>
            </a:r>
            <a:r>
              <a:rPr lang="ru-RU" sz="1000" dirty="0" err="1">
                <a:solidFill>
                  <a:srgbClr val="000000"/>
                </a:solidFill>
              </a:rPr>
              <a:t>г.Алматы</a:t>
            </a:r>
            <a:r>
              <a:rPr lang="ru-RU" sz="1000" dirty="0">
                <a:solidFill>
                  <a:srgbClr val="000000"/>
                </a:solidFill>
              </a:rPr>
              <a:t>, анализ рабочей группы</a:t>
            </a:r>
          </a:p>
        </p:txBody>
      </p:sp>
      <p:sp>
        <p:nvSpPr>
          <p:cNvPr id="86" name="McK 4. Footnote"/>
          <p:cNvSpPr txBox="1">
            <a:spLocks noChangeArrowheads="1"/>
          </p:cNvSpPr>
          <p:nvPr/>
        </p:nvSpPr>
        <p:spPr bwMode="auto">
          <a:xfrm>
            <a:off x="168320" y="6128239"/>
            <a:ext cx="862167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0000"/>
                </a:solidFill>
              </a:rPr>
              <a:t>1 Средний уровень по городу, не включая </a:t>
            </a:r>
            <a:r>
              <a:rPr lang="ru-RU" sz="800" dirty="0" err="1">
                <a:solidFill>
                  <a:srgbClr val="000000"/>
                </a:solidFill>
              </a:rPr>
              <a:t>Наурызбайский</a:t>
            </a:r>
            <a:r>
              <a:rPr lang="ru-RU" sz="800" dirty="0">
                <a:solidFill>
                  <a:srgbClr val="000000"/>
                </a:solidFill>
              </a:rPr>
              <a:t> район   </a:t>
            </a:r>
          </a:p>
        </p:txBody>
      </p:sp>
      <p:cxnSp>
        <p:nvCxnSpPr>
          <p:cNvPr id="166" name="Straight Connector 165"/>
          <p:cNvCxnSpPr>
            <a:cxnSpLocks/>
          </p:cNvCxnSpPr>
          <p:nvPr/>
        </p:nvCxnSpPr>
        <p:spPr>
          <a:xfrm>
            <a:off x="965481" y="1613527"/>
            <a:ext cx="782213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cxnSpLocks/>
          </p:cNvCxnSpPr>
          <p:nvPr/>
        </p:nvCxnSpPr>
        <p:spPr>
          <a:xfrm>
            <a:off x="965481" y="1863477"/>
            <a:ext cx="782213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cxnSpLocks/>
          </p:cNvCxnSpPr>
          <p:nvPr/>
        </p:nvCxnSpPr>
        <p:spPr>
          <a:xfrm>
            <a:off x="965481" y="2423206"/>
            <a:ext cx="782213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cxnSpLocks/>
          </p:cNvCxnSpPr>
          <p:nvPr/>
        </p:nvCxnSpPr>
        <p:spPr>
          <a:xfrm>
            <a:off x="965481" y="2113427"/>
            <a:ext cx="782213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cxnSpLocks/>
          </p:cNvCxnSpPr>
          <p:nvPr/>
        </p:nvCxnSpPr>
        <p:spPr>
          <a:xfrm>
            <a:off x="806807" y="3147235"/>
            <a:ext cx="798080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90"/>
          <p:cNvSpPr txBox="1">
            <a:spLocks/>
          </p:cNvSpPr>
          <p:nvPr/>
        </p:nvSpPr>
        <p:spPr>
          <a:xfrm>
            <a:off x="806810" y="1669253"/>
            <a:ext cx="59892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Водопровода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ru-RU" sz="900" dirty="0">
                <a:solidFill>
                  <a:srgbClr val="000000"/>
                </a:solidFill>
              </a:rPr>
              <a:t>порядка 1,5% ежегодно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7" name="Rectangle 5"/>
          <p:cNvSpPr txBox="1">
            <a:spLocks/>
          </p:cNvSpPr>
          <p:nvPr/>
        </p:nvSpPr>
        <p:spPr>
          <a:xfrm>
            <a:off x="8274665" y="1664567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7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-10%</a:t>
            </a:r>
          </a:p>
        </p:txBody>
      </p:sp>
      <p:sp>
        <p:nvSpPr>
          <p:cNvPr id="145" name="Rectangle 31"/>
          <p:cNvSpPr txBox="1">
            <a:spLocks/>
          </p:cNvSpPr>
          <p:nvPr/>
        </p:nvSpPr>
        <p:spPr>
          <a:xfrm>
            <a:off x="806810" y="1921054"/>
            <a:ext cx="59892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Теплосетей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ru-RU" sz="900" dirty="0">
                <a:solidFill>
                  <a:srgbClr val="000000"/>
                </a:solidFill>
              </a:rPr>
              <a:t>порядка 2% ежегодно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9" name="Rectangle 5"/>
          <p:cNvSpPr txBox="1">
            <a:spLocks/>
          </p:cNvSpPr>
          <p:nvPr/>
        </p:nvSpPr>
        <p:spPr>
          <a:xfrm>
            <a:off x="8274665" y="1916365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7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-10%</a:t>
            </a:r>
          </a:p>
        </p:txBody>
      </p:sp>
      <p:sp>
        <p:nvSpPr>
          <p:cNvPr id="147" name="Rectangle 94"/>
          <p:cNvSpPr txBox="1">
            <a:spLocks/>
          </p:cNvSpPr>
          <p:nvPr/>
        </p:nvSpPr>
        <p:spPr>
          <a:xfrm>
            <a:off x="806810" y="1309691"/>
            <a:ext cx="5989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Повышение объема </a:t>
            </a:r>
            <a:r>
              <a:rPr lang="ru-RU" sz="900" b="1" dirty="0" smtClean="0">
                <a:solidFill>
                  <a:srgbClr val="000000"/>
                </a:solidFill>
              </a:rPr>
              <a:t>строительства, </a:t>
            </a:r>
            <a:r>
              <a:rPr lang="ru-RU" sz="900" b="1" dirty="0">
                <a:solidFill>
                  <a:srgbClr val="000000"/>
                </a:solidFill>
              </a:rPr>
              <a:t>капитального ремонта, аварийного ремонта и реконструкции</a:t>
            </a:r>
            <a:r>
              <a:rPr lang="ru-RU" sz="900" dirty="0">
                <a:solidFill>
                  <a:srgbClr val="000000"/>
                </a:solidFill>
              </a:rPr>
              <a:t>          (в процентах от общей протяженности)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01" name="Rectangle 5"/>
          <p:cNvSpPr txBox="1">
            <a:spLocks/>
          </p:cNvSpPr>
          <p:nvPr/>
        </p:nvSpPr>
        <p:spPr>
          <a:xfrm>
            <a:off x="8274665" y="2550685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3%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8" name="Rectangle 24"/>
          <p:cNvSpPr txBox="1">
            <a:spLocks/>
          </p:cNvSpPr>
          <p:nvPr/>
        </p:nvSpPr>
        <p:spPr>
          <a:xfrm>
            <a:off x="212109" y="2912700"/>
            <a:ext cx="540000" cy="803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107965" tIns="35989" rIns="35989" bIns="323896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Прок</a:t>
            </a:r>
            <a:r>
              <a:rPr lang="en-US" sz="900" dirty="0">
                <a:solidFill>
                  <a:srgbClr val="000000"/>
                </a:solidFill>
              </a:rPr>
              <a:t>-</a:t>
            </a:r>
            <a:r>
              <a:rPr lang="ru-RU" sz="900" dirty="0" err="1">
                <a:solidFill>
                  <a:srgbClr val="000000"/>
                </a:solidFill>
              </a:rPr>
              <a:t>ладка</a:t>
            </a:r>
            <a:r>
              <a:rPr lang="ru-RU" sz="900" dirty="0">
                <a:solidFill>
                  <a:srgbClr val="000000"/>
                </a:solidFill>
              </a:rPr>
              <a:t> сетей</a:t>
            </a:r>
          </a:p>
        </p:txBody>
      </p:sp>
      <p:sp>
        <p:nvSpPr>
          <p:cNvPr id="204" name="Rectangle 69"/>
          <p:cNvSpPr/>
          <p:nvPr/>
        </p:nvSpPr>
        <p:spPr bwMode="gray">
          <a:xfrm>
            <a:off x="342854" y="3399032"/>
            <a:ext cx="278506" cy="304520"/>
          </a:xfrm>
          <a:custGeom>
            <a:avLst/>
            <a:gdLst/>
            <a:ahLst/>
            <a:cxnLst/>
            <a:rect l="l" t="t" r="r" b="b"/>
            <a:pathLst>
              <a:path w="4622800" h="5054600">
                <a:moveTo>
                  <a:pt x="2291723" y="4099263"/>
                </a:moveTo>
                <a:lnTo>
                  <a:pt x="1709239" y="4783667"/>
                </a:lnTo>
                <a:lnTo>
                  <a:pt x="2874207" y="4783667"/>
                </a:lnTo>
                <a:close/>
                <a:moveTo>
                  <a:pt x="1922569" y="3665517"/>
                </a:moveTo>
                <a:lnTo>
                  <a:pt x="1564755" y="4753564"/>
                </a:lnTo>
                <a:lnTo>
                  <a:pt x="2206671" y="3999329"/>
                </a:lnTo>
                <a:close/>
                <a:moveTo>
                  <a:pt x="2664365" y="3661417"/>
                </a:moveTo>
                <a:lnTo>
                  <a:pt x="2376775" y="3999329"/>
                </a:lnTo>
                <a:lnTo>
                  <a:pt x="3014681" y="4748853"/>
                </a:lnTo>
                <a:close/>
                <a:moveTo>
                  <a:pt x="2038198" y="3601509"/>
                </a:moveTo>
                <a:lnTo>
                  <a:pt x="2291723" y="3899395"/>
                </a:lnTo>
                <a:lnTo>
                  <a:pt x="2545247" y="3601509"/>
                </a:lnTo>
                <a:close/>
                <a:moveTo>
                  <a:pt x="2301875" y="3182205"/>
                </a:moveTo>
                <a:lnTo>
                  <a:pt x="2023410" y="3459693"/>
                </a:lnTo>
                <a:lnTo>
                  <a:pt x="2580341" y="3459693"/>
                </a:lnTo>
                <a:close/>
                <a:moveTo>
                  <a:pt x="1984690" y="2866135"/>
                </a:moveTo>
                <a:lnTo>
                  <a:pt x="1964340" y="3402017"/>
                </a:lnTo>
                <a:lnTo>
                  <a:pt x="2243401" y="3123936"/>
                </a:lnTo>
                <a:close/>
                <a:moveTo>
                  <a:pt x="2625178" y="2860038"/>
                </a:moveTo>
                <a:lnTo>
                  <a:pt x="2360350" y="3123936"/>
                </a:lnTo>
                <a:lnTo>
                  <a:pt x="2646010" y="3408593"/>
                </a:lnTo>
                <a:close/>
                <a:moveTo>
                  <a:pt x="2301875" y="2463068"/>
                </a:moveTo>
                <a:lnTo>
                  <a:pt x="1999514" y="2764368"/>
                </a:lnTo>
                <a:lnTo>
                  <a:pt x="2301875" y="3065667"/>
                </a:lnTo>
                <a:lnTo>
                  <a:pt x="2604236" y="2764368"/>
                </a:lnTo>
                <a:close/>
                <a:moveTo>
                  <a:pt x="2011004" y="2173219"/>
                </a:moveTo>
                <a:lnTo>
                  <a:pt x="1992724" y="2654596"/>
                </a:lnTo>
                <a:lnTo>
                  <a:pt x="2243401" y="2404799"/>
                </a:lnTo>
                <a:close/>
                <a:moveTo>
                  <a:pt x="2598865" y="2167122"/>
                </a:moveTo>
                <a:lnTo>
                  <a:pt x="2360350" y="2404799"/>
                </a:lnTo>
                <a:lnTo>
                  <a:pt x="2617626" y="2661172"/>
                </a:lnTo>
                <a:close/>
                <a:moveTo>
                  <a:pt x="2301875" y="1793937"/>
                </a:moveTo>
                <a:lnTo>
                  <a:pt x="2024605" y="2070233"/>
                </a:lnTo>
                <a:lnTo>
                  <a:pt x="2301875" y="2346530"/>
                </a:lnTo>
                <a:lnTo>
                  <a:pt x="2579145" y="2070234"/>
                </a:lnTo>
                <a:close/>
                <a:moveTo>
                  <a:pt x="2035488" y="1528486"/>
                </a:moveTo>
                <a:lnTo>
                  <a:pt x="2019133" y="1959147"/>
                </a:lnTo>
                <a:lnTo>
                  <a:pt x="2243400" y="1735668"/>
                </a:lnTo>
                <a:close/>
                <a:moveTo>
                  <a:pt x="2574381" y="1522388"/>
                </a:moveTo>
                <a:lnTo>
                  <a:pt x="2360349" y="1735668"/>
                </a:lnTo>
                <a:lnTo>
                  <a:pt x="2591217" y="1965725"/>
                </a:lnTo>
                <a:close/>
                <a:moveTo>
                  <a:pt x="2699295" y="1427694"/>
                </a:moveTo>
                <a:lnTo>
                  <a:pt x="2713586" y="1736094"/>
                </a:lnTo>
                <a:lnTo>
                  <a:pt x="3724276" y="1535645"/>
                </a:lnTo>
                <a:lnTo>
                  <a:pt x="3724276" y="1427694"/>
                </a:lnTo>
                <a:close/>
                <a:moveTo>
                  <a:pt x="2057660" y="1427694"/>
                </a:moveTo>
                <a:lnTo>
                  <a:pt x="2054475" y="1430868"/>
                </a:lnTo>
                <a:lnTo>
                  <a:pt x="2301875" y="1677399"/>
                </a:lnTo>
                <a:lnTo>
                  <a:pt x="2549274" y="1430868"/>
                </a:lnTo>
                <a:lnTo>
                  <a:pt x="2546089" y="1427694"/>
                </a:lnTo>
                <a:close/>
                <a:moveTo>
                  <a:pt x="898527" y="1427694"/>
                </a:moveTo>
                <a:lnTo>
                  <a:pt x="898527" y="1535645"/>
                </a:lnTo>
                <a:lnTo>
                  <a:pt x="1896120" y="1733496"/>
                </a:lnTo>
                <a:lnTo>
                  <a:pt x="1908141" y="1427694"/>
                </a:lnTo>
                <a:close/>
                <a:moveTo>
                  <a:pt x="2301874" y="1184338"/>
                </a:moveTo>
                <a:lnTo>
                  <a:pt x="2140501" y="1345144"/>
                </a:lnTo>
                <a:lnTo>
                  <a:pt x="2463248" y="1345144"/>
                </a:lnTo>
                <a:close/>
                <a:moveTo>
                  <a:pt x="2057793" y="941114"/>
                </a:moveTo>
                <a:lnTo>
                  <a:pt x="2043193" y="1325572"/>
                </a:lnTo>
                <a:lnTo>
                  <a:pt x="2243400" y="1126068"/>
                </a:lnTo>
                <a:close/>
                <a:moveTo>
                  <a:pt x="2552076" y="935015"/>
                </a:moveTo>
                <a:lnTo>
                  <a:pt x="2360349" y="1126068"/>
                </a:lnTo>
                <a:lnTo>
                  <a:pt x="2567157" y="1332150"/>
                </a:lnTo>
                <a:close/>
                <a:moveTo>
                  <a:pt x="2301875" y="591406"/>
                </a:moveTo>
                <a:lnTo>
                  <a:pt x="2062839" y="829603"/>
                </a:lnTo>
                <a:lnTo>
                  <a:pt x="2301874" y="1067799"/>
                </a:lnTo>
                <a:lnTo>
                  <a:pt x="2540911" y="829602"/>
                </a:lnTo>
                <a:close/>
                <a:moveTo>
                  <a:pt x="2079489" y="369800"/>
                </a:moveTo>
                <a:lnTo>
                  <a:pt x="2066596" y="709320"/>
                </a:lnTo>
                <a:lnTo>
                  <a:pt x="2243401" y="533136"/>
                </a:lnTo>
                <a:close/>
                <a:moveTo>
                  <a:pt x="2530380" y="363703"/>
                </a:moveTo>
                <a:lnTo>
                  <a:pt x="2360350" y="533136"/>
                </a:lnTo>
                <a:lnTo>
                  <a:pt x="2543754" y="715897"/>
                </a:lnTo>
                <a:close/>
                <a:moveTo>
                  <a:pt x="2649710" y="357719"/>
                </a:moveTo>
                <a:lnTo>
                  <a:pt x="2666891" y="728471"/>
                </a:lnTo>
                <a:lnTo>
                  <a:pt x="3278188" y="481543"/>
                </a:lnTo>
                <a:lnTo>
                  <a:pt x="3278188" y="357719"/>
                </a:lnTo>
                <a:close/>
                <a:moveTo>
                  <a:pt x="2184314" y="357719"/>
                </a:moveTo>
                <a:lnTo>
                  <a:pt x="2301875" y="474867"/>
                </a:lnTo>
                <a:lnTo>
                  <a:pt x="2419436" y="357719"/>
                </a:lnTo>
                <a:close/>
                <a:moveTo>
                  <a:pt x="1344613" y="357719"/>
                </a:moveTo>
                <a:lnTo>
                  <a:pt x="1344613" y="481543"/>
                </a:lnTo>
                <a:lnTo>
                  <a:pt x="1935946" y="720407"/>
                </a:lnTo>
                <a:lnTo>
                  <a:pt x="1950204" y="357719"/>
                </a:lnTo>
                <a:close/>
                <a:moveTo>
                  <a:pt x="2089352" y="110067"/>
                </a:moveTo>
                <a:lnTo>
                  <a:pt x="2083753" y="257511"/>
                </a:lnTo>
                <a:lnTo>
                  <a:pt x="2101473" y="275169"/>
                </a:lnTo>
                <a:lnTo>
                  <a:pt x="2502277" y="275169"/>
                </a:lnTo>
                <a:lnTo>
                  <a:pt x="2526116" y="251414"/>
                </a:lnTo>
                <a:lnTo>
                  <a:pt x="2520748" y="110067"/>
                </a:lnTo>
                <a:close/>
                <a:moveTo>
                  <a:pt x="1964267" y="0"/>
                </a:moveTo>
                <a:lnTo>
                  <a:pt x="2633133" y="0"/>
                </a:lnTo>
                <a:lnTo>
                  <a:pt x="2643706" y="228147"/>
                </a:lnTo>
                <a:lnTo>
                  <a:pt x="2644708" y="249776"/>
                </a:lnTo>
                <a:lnTo>
                  <a:pt x="2645885" y="275169"/>
                </a:lnTo>
                <a:lnTo>
                  <a:pt x="3570288" y="275169"/>
                </a:lnTo>
                <a:lnTo>
                  <a:pt x="3570288" y="341843"/>
                </a:lnTo>
                <a:lnTo>
                  <a:pt x="3570288" y="357719"/>
                </a:lnTo>
                <a:lnTo>
                  <a:pt x="3570288" y="525993"/>
                </a:lnTo>
                <a:lnTo>
                  <a:pt x="3464323" y="571971"/>
                </a:lnTo>
                <a:lnTo>
                  <a:pt x="3464323" y="663774"/>
                </a:lnTo>
                <a:cubicBezTo>
                  <a:pt x="3525794" y="673552"/>
                  <a:pt x="3570288" y="707057"/>
                  <a:pt x="3570288" y="746667"/>
                </a:cubicBezTo>
                <a:cubicBezTo>
                  <a:pt x="3570288" y="779401"/>
                  <a:pt x="3539901" y="807966"/>
                  <a:pt x="3494290" y="821671"/>
                </a:cubicBezTo>
                <a:cubicBezTo>
                  <a:pt x="3539901" y="835376"/>
                  <a:pt x="3570288" y="863941"/>
                  <a:pt x="3570288" y="896675"/>
                </a:cubicBezTo>
                <a:cubicBezTo>
                  <a:pt x="3570288" y="929409"/>
                  <a:pt x="3539900" y="957974"/>
                  <a:pt x="3494289" y="971680"/>
                </a:cubicBezTo>
                <a:cubicBezTo>
                  <a:pt x="3539900" y="985385"/>
                  <a:pt x="3570288" y="1013950"/>
                  <a:pt x="3570288" y="1046684"/>
                </a:cubicBezTo>
                <a:cubicBezTo>
                  <a:pt x="3570288" y="1095350"/>
                  <a:pt x="3503122" y="1134801"/>
                  <a:pt x="3420269" y="1134801"/>
                </a:cubicBezTo>
                <a:cubicBezTo>
                  <a:pt x="3337416" y="1134801"/>
                  <a:pt x="3270250" y="1095350"/>
                  <a:pt x="3270250" y="1046684"/>
                </a:cubicBezTo>
                <a:cubicBezTo>
                  <a:pt x="3270250" y="1013950"/>
                  <a:pt x="3300638" y="985385"/>
                  <a:pt x="3346250" y="971680"/>
                </a:cubicBezTo>
                <a:cubicBezTo>
                  <a:pt x="3300638" y="957974"/>
                  <a:pt x="3270250" y="929409"/>
                  <a:pt x="3270250" y="896675"/>
                </a:cubicBezTo>
                <a:cubicBezTo>
                  <a:pt x="3270250" y="863941"/>
                  <a:pt x="3300638" y="835376"/>
                  <a:pt x="3346249" y="821671"/>
                </a:cubicBezTo>
                <a:cubicBezTo>
                  <a:pt x="3300638" y="807966"/>
                  <a:pt x="3270250" y="779401"/>
                  <a:pt x="3270250" y="746667"/>
                </a:cubicBezTo>
                <a:cubicBezTo>
                  <a:pt x="3270250" y="707057"/>
                  <a:pt x="3314745" y="673551"/>
                  <a:pt x="3376217" y="663774"/>
                </a:cubicBezTo>
                <a:lnTo>
                  <a:pt x="3376217" y="610200"/>
                </a:lnTo>
                <a:lnTo>
                  <a:pt x="2675500" y="914240"/>
                </a:lnTo>
                <a:lnTo>
                  <a:pt x="2695469" y="1345144"/>
                </a:lnTo>
                <a:lnTo>
                  <a:pt x="4016376" y="1345144"/>
                </a:lnTo>
                <a:lnTo>
                  <a:pt x="4016376" y="1395945"/>
                </a:lnTo>
                <a:lnTo>
                  <a:pt x="4016376" y="1427694"/>
                </a:lnTo>
                <a:lnTo>
                  <a:pt x="4016376" y="1580095"/>
                </a:lnTo>
                <a:lnTo>
                  <a:pt x="3910411" y="1605914"/>
                </a:lnTo>
                <a:lnTo>
                  <a:pt x="3910411" y="1717875"/>
                </a:lnTo>
                <a:cubicBezTo>
                  <a:pt x="3971882" y="1727653"/>
                  <a:pt x="4016376" y="1761158"/>
                  <a:pt x="4016376" y="1800768"/>
                </a:cubicBezTo>
                <a:cubicBezTo>
                  <a:pt x="4016376" y="1833502"/>
                  <a:pt x="3985989" y="1862067"/>
                  <a:pt x="3940378" y="1875772"/>
                </a:cubicBezTo>
                <a:cubicBezTo>
                  <a:pt x="3985989" y="1889477"/>
                  <a:pt x="4016376" y="1918042"/>
                  <a:pt x="4016376" y="1950776"/>
                </a:cubicBezTo>
                <a:cubicBezTo>
                  <a:pt x="4016376" y="1983510"/>
                  <a:pt x="3985988" y="2012075"/>
                  <a:pt x="3940377" y="2025781"/>
                </a:cubicBezTo>
                <a:cubicBezTo>
                  <a:pt x="3985988" y="2039486"/>
                  <a:pt x="4016376" y="2068051"/>
                  <a:pt x="4016376" y="2100785"/>
                </a:cubicBezTo>
                <a:cubicBezTo>
                  <a:pt x="4016376" y="2149451"/>
                  <a:pt x="3949210" y="2188902"/>
                  <a:pt x="3866357" y="2188902"/>
                </a:cubicBezTo>
                <a:cubicBezTo>
                  <a:pt x="3783504" y="2188902"/>
                  <a:pt x="3716338" y="2149451"/>
                  <a:pt x="3716338" y="2100785"/>
                </a:cubicBezTo>
                <a:cubicBezTo>
                  <a:pt x="3716338" y="2068051"/>
                  <a:pt x="3746726" y="2039486"/>
                  <a:pt x="3792338" y="2025781"/>
                </a:cubicBezTo>
                <a:cubicBezTo>
                  <a:pt x="3746726" y="2012075"/>
                  <a:pt x="3716338" y="1983510"/>
                  <a:pt x="3716338" y="1950776"/>
                </a:cubicBezTo>
                <a:cubicBezTo>
                  <a:pt x="3716338" y="1918042"/>
                  <a:pt x="3746726" y="1889477"/>
                  <a:pt x="3792337" y="1875772"/>
                </a:cubicBezTo>
                <a:cubicBezTo>
                  <a:pt x="3746726" y="1862067"/>
                  <a:pt x="3716338" y="1833502"/>
                  <a:pt x="3716338" y="1800768"/>
                </a:cubicBezTo>
                <a:cubicBezTo>
                  <a:pt x="3716338" y="1761158"/>
                  <a:pt x="3760833" y="1727653"/>
                  <a:pt x="3822305" y="1717875"/>
                </a:cubicBezTo>
                <a:lnTo>
                  <a:pt x="3822305" y="1627382"/>
                </a:lnTo>
                <a:lnTo>
                  <a:pt x="2720984" y="1895728"/>
                </a:lnTo>
                <a:lnTo>
                  <a:pt x="2794000" y="3471334"/>
                </a:lnTo>
                <a:lnTo>
                  <a:pt x="3228710" y="4783667"/>
                </a:lnTo>
                <a:lnTo>
                  <a:pt x="4622800" y="4783667"/>
                </a:lnTo>
                <a:lnTo>
                  <a:pt x="4622800" y="5054600"/>
                </a:lnTo>
                <a:lnTo>
                  <a:pt x="0" y="5054600"/>
                </a:lnTo>
                <a:lnTo>
                  <a:pt x="0" y="4783667"/>
                </a:lnTo>
                <a:lnTo>
                  <a:pt x="1341601" y="4783667"/>
                </a:lnTo>
                <a:lnTo>
                  <a:pt x="1828800" y="3445934"/>
                </a:lnTo>
                <a:lnTo>
                  <a:pt x="1889857" y="1892813"/>
                </a:lnTo>
                <a:lnTo>
                  <a:pt x="800497" y="1627382"/>
                </a:lnTo>
                <a:lnTo>
                  <a:pt x="800497" y="1717875"/>
                </a:lnTo>
                <a:cubicBezTo>
                  <a:pt x="861969" y="1727653"/>
                  <a:pt x="906464" y="1761158"/>
                  <a:pt x="906464" y="1800768"/>
                </a:cubicBezTo>
                <a:cubicBezTo>
                  <a:pt x="906464" y="1833502"/>
                  <a:pt x="876077" y="1862067"/>
                  <a:pt x="830466" y="1875772"/>
                </a:cubicBezTo>
                <a:cubicBezTo>
                  <a:pt x="876077" y="1889477"/>
                  <a:pt x="906464" y="1918042"/>
                  <a:pt x="906464" y="1950776"/>
                </a:cubicBezTo>
                <a:cubicBezTo>
                  <a:pt x="906464" y="1983510"/>
                  <a:pt x="876076" y="2012075"/>
                  <a:pt x="830465" y="2025781"/>
                </a:cubicBezTo>
                <a:cubicBezTo>
                  <a:pt x="876076" y="2039486"/>
                  <a:pt x="906464" y="2068051"/>
                  <a:pt x="906464" y="2100785"/>
                </a:cubicBezTo>
                <a:cubicBezTo>
                  <a:pt x="906464" y="2149451"/>
                  <a:pt x="839298" y="2188902"/>
                  <a:pt x="756445" y="2188902"/>
                </a:cubicBezTo>
                <a:cubicBezTo>
                  <a:pt x="673592" y="2188902"/>
                  <a:pt x="606426" y="2149451"/>
                  <a:pt x="606426" y="2100785"/>
                </a:cubicBezTo>
                <a:cubicBezTo>
                  <a:pt x="606426" y="2068051"/>
                  <a:pt x="636814" y="2039486"/>
                  <a:pt x="682426" y="2025781"/>
                </a:cubicBezTo>
                <a:cubicBezTo>
                  <a:pt x="636814" y="2012075"/>
                  <a:pt x="606426" y="1983510"/>
                  <a:pt x="606426" y="1950776"/>
                </a:cubicBezTo>
                <a:cubicBezTo>
                  <a:pt x="606426" y="1918042"/>
                  <a:pt x="636814" y="1889477"/>
                  <a:pt x="682425" y="1875772"/>
                </a:cubicBezTo>
                <a:cubicBezTo>
                  <a:pt x="636814" y="1862067"/>
                  <a:pt x="606426" y="1833502"/>
                  <a:pt x="606426" y="1800768"/>
                </a:cubicBezTo>
                <a:cubicBezTo>
                  <a:pt x="606426" y="1761158"/>
                  <a:pt x="650920" y="1727653"/>
                  <a:pt x="712391" y="1717875"/>
                </a:cubicBezTo>
                <a:lnTo>
                  <a:pt x="712391" y="1605914"/>
                </a:lnTo>
                <a:lnTo>
                  <a:pt x="606427" y="1580095"/>
                </a:lnTo>
                <a:lnTo>
                  <a:pt x="606427" y="1427694"/>
                </a:lnTo>
                <a:lnTo>
                  <a:pt x="606426" y="1427694"/>
                </a:lnTo>
                <a:lnTo>
                  <a:pt x="606426" y="1345144"/>
                </a:lnTo>
                <a:lnTo>
                  <a:pt x="1911387" y="1345144"/>
                </a:lnTo>
                <a:lnTo>
                  <a:pt x="1928645" y="906145"/>
                </a:lnTo>
                <a:lnTo>
                  <a:pt x="1246584" y="610200"/>
                </a:lnTo>
                <a:lnTo>
                  <a:pt x="1246584" y="663774"/>
                </a:lnTo>
                <a:cubicBezTo>
                  <a:pt x="1308056" y="673551"/>
                  <a:pt x="1352551" y="707057"/>
                  <a:pt x="1352551" y="746667"/>
                </a:cubicBezTo>
                <a:cubicBezTo>
                  <a:pt x="1352551" y="779401"/>
                  <a:pt x="1322164" y="807966"/>
                  <a:pt x="1276553" y="821671"/>
                </a:cubicBezTo>
                <a:cubicBezTo>
                  <a:pt x="1322164" y="835376"/>
                  <a:pt x="1352551" y="863941"/>
                  <a:pt x="1352551" y="896675"/>
                </a:cubicBezTo>
                <a:cubicBezTo>
                  <a:pt x="1352551" y="929409"/>
                  <a:pt x="1322163" y="957974"/>
                  <a:pt x="1276552" y="971680"/>
                </a:cubicBezTo>
                <a:cubicBezTo>
                  <a:pt x="1322163" y="985385"/>
                  <a:pt x="1352551" y="1013950"/>
                  <a:pt x="1352551" y="1046684"/>
                </a:cubicBezTo>
                <a:cubicBezTo>
                  <a:pt x="1352551" y="1095350"/>
                  <a:pt x="1285385" y="1134801"/>
                  <a:pt x="1202532" y="1134801"/>
                </a:cubicBezTo>
                <a:cubicBezTo>
                  <a:pt x="1119679" y="1134801"/>
                  <a:pt x="1052513" y="1095350"/>
                  <a:pt x="1052513" y="1046684"/>
                </a:cubicBezTo>
                <a:cubicBezTo>
                  <a:pt x="1052513" y="1013950"/>
                  <a:pt x="1082901" y="985385"/>
                  <a:pt x="1128513" y="971680"/>
                </a:cubicBezTo>
                <a:cubicBezTo>
                  <a:pt x="1082901" y="957974"/>
                  <a:pt x="1052513" y="929409"/>
                  <a:pt x="1052513" y="896675"/>
                </a:cubicBezTo>
                <a:cubicBezTo>
                  <a:pt x="1052513" y="863941"/>
                  <a:pt x="1082901" y="835376"/>
                  <a:pt x="1128511" y="821671"/>
                </a:cubicBezTo>
                <a:cubicBezTo>
                  <a:pt x="1082901" y="807966"/>
                  <a:pt x="1052513" y="779401"/>
                  <a:pt x="1052513" y="746667"/>
                </a:cubicBezTo>
                <a:cubicBezTo>
                  <a:pt x="1052513" y="707057"/>
                  <a:pt x="1097007" y="673552"/>
                  <a:pt x="1158478" y="663774"/>
                </a:cubicBezTo>
                <a:lnTo>
                  <a:pt x="1158478" y="571971"/>
                </a:lnTo>
                <a:lnTo>
                  <a:pt x="1052513" y="525993"/>
                </a:lnTo>
                <a:lnTo>
                  <a:pt x="1052513" y="357719"/>
                </a:lnTo>
                <a:lnTo>
                  <a:pt x="1052513" y="341843"/>
                </a:lnTo>
                <a:lnTo>
                  <a:pt x="1052513" y="275169"/>
                </a:lnTo>
                <a:lnTo>
                  <a:pt x="1953450" y="275169"/>
                </a:lnTo>
                <a:lnTo>
                  <a:pt x="1954621" y="245371"/>
                </a:lnTo>
                <a:cubicBezTo>
                  <a:pt x="1954727" y="242667"/>
                  <a:pt x="1954834" y="239964"/>
                  <a:pt x="1954940" y="23726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solidFill>
                <a:srgbClr val="000000"/>
              </a:solidFill>
            </a:endParaRPr>
          </a:p>
        </p:txBody>
      </p:sp>
      <p:sp>
        <p:nvSpPr>
          <p:cNvPr id="95" name="Rectangle 24"/>
          <p:cNvSpPr txBox="1">
            <a:spLocks/>
          </p:cNvSpPr>
          <p:nvPr/>
        </p:nvSpPr>
        <p:spPr>
          <a:xfrm>
            <a:off x="212109" y="1333439"/>
            <a:ext cx="540000" cy="14502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107965" tIns="35989" rIns="35989" bIns="35989" rtlCol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Ре-</a:t>
            </a:r>
            <a:r>
              <a:rPr lang="ru-RU" sz="900" dirty="0" err="1">
                <a:solidFill>
                  <a:srgbClr val="000000"/>
                </a:solidFill>
              </a:rPr>
              <a:t>монт</a:t>
            </a:r>
            <a:r>
              <a:rPr lang="ru-RU" sz="900" dirty="0">
                <a:solidFill>
                  <a:srgbClr val="000000"/>
                </a:solidFill>
              </a:rPr>
              <a:t> сетей</a:t>
            </a:r>
          </a:p>
        </p:txBody>
      </p:sp>
      <p:grpSp>
        <p:nvGrpSpPr>
          <p:cNvPr id="206" name="Group 205"/>
          <p:cNvGrpSpPr/>
          <p:nvPr/>
        </p:nvGrpSpPr>
        <p:grpSpPr>
          <a:xfrm>
            <a:off x="315924" y="2322087"/>
            <a:ext cx="332365" cy="382976"/>
            <a:chOff x="993991" y="3941812"/>
            <a:chExt cx="1445779" cy="1665941"/>
          </a:xfrm>
          <a:solidFill>
            <a:schemeClr val="accent6"/>
          </a:solidFill>
        </p:grpSpPr>
        <p:sp>
          <p:nvSpPr>
            <p:cNvPr id="207" name="Freeform 8"/>
            <p:cNvSpPr>
              <a:spLocks/>
            </p:cNvSpPr>
            <p:nvPr/>
          </p:nvSpPr>
          <p:spPr bwMode="auto">
            <a:xfrm rot="14883854" flipV="1">
              <a:off x="1209044" y="3997198"/>
              <a:ext cx="1015673" cy="1445779"/>
            </a:xfrm>
            <a:custGeom>
              <a:avLst/>
              <a:gdLst>
                <a:gd name="T0" fmla="*/ 576 w 588"/>
                <a:gd name="T1" fmla="*/ 165 h 837"/>
                <a:gd name="T2" fmla="*/ 568 w 588"/>
                <a:gd name="T3" fmla="*/ 162 h 837"/>
                <a:gd name="T4" fmla="*/ 518 w 588"/>
                <a:gd name="T5" fmla="*/ 142 h 837"/>
                <a:gd name="T6" fmla="*/ 512 w 588"/>
                <a:gd name="T7" fmla="*/ 153 h 837"/>
                <a:gd name="T8" fmla="*/ 507 w 588"/>
                <a:gd name="T9" fmla="*/ 158 h 837"/>
                <a:gd name="T10" fmla="*/ 501 w 588"/>
                <a:gd name="T11" fmla="*/ 155 h 837"/>
                <a:gd name="T12" fmla="*/ 478 w 588"/>
                <a:gd name="T13" fmla="*/ 147 h 837"/>
                <a:gd name="T14" fmla="*/ 474 w 588"/>
                <a:gd name="T15" fmla="*/ 139 h 837"/>
                <a:gd name="T16" fmla="*/ 466 w 588"/>
                <a:gd name="T17" fmla="*/ 127 h 837"/>
                <a:gd name="T18" fmla="*/ 466 w 588"/>
                <a:gd name="T19" fmla="*/ 121 h 837"/>
                <a:gd name="T20" fmla="*/ 467 w 588"/>
                <a:gd name="T21" fmla="*/ 112 h 837"/>
                <a:gd name="T22" fmla="*/ 457 w 588"/>
                <a:gd name="T23" fmla="*/ 106 h 837"/>
                <a:gd name="T24" fmla="*/ 449 w 588"/>
                <a:gd name="T25" fmla="*/ 103 h 837"/>
                <a:gd name="T26" fmla="*/ 261 w 588"/>
                <a:gd name="T27" fmla="*/ 23 h 837"/>
                <a:gd name="T28" fmla="*/ 253 w 588"/>
                <a:gd name="T29" fmla="*/ 20 h 837"/>
                <a:gd name="T30" fmla="*/ 247 w 588"/>
                <a:gd name="T31" fmla="*/ 17 h 837"/>
                <a:gd name="T32" fmla="*/ 185 w 588"/>
                <a:gd name="T33" fmla="*/ 2 h 837"/>
                <a:gd name="T34" fmla="*/ 84 w 588"/>
                <a:gd name="T35" fmla="*/ 11 h 837"/>
                <a:gd name="T36" fmla="*/ 29 w 588"/>
                <a:gd name="T37" fmla="*/ 32 h 837"/>
                <a:gd name="T38" fmla="*/ 19 w 588"/>
                <a:gd name="T39" fmla="*/ 38 h 837"/>
                <a:gd name="T40" fmla="*/ 18 w 588"/>
                <a:gd name="T41" fmla="*/ 44 h 837"/>
                <a:gd name="T42" fmla="*/ 27 w 588"/>
                <a:gd name="T43" fmla="*/ 78 h 837"/>
                <a:gd name="T44" fmla="*/ 39 w 588"/>
                <a:gd name="T45" fmla="*/ 77 h 837"/>
                <a:gd name="T46" fmla="*/ 50 w 588"/>
                <a:gd name="T47" fmla="*/ 77 h 837"/>
                <a:gd name="T48" fmla="*/ 68 w 588"/>
                <a:gd name="T49" fmla="*/ 75 h 837"/>
                <a:gd name="T50" fmla="*/ 125 w 588"/>
                <a:gd name="T51" fmla="*/ 81 h 837"/>
                <a:gd name="T52" fmla="*/ 188 w 588"/>
                <a:gd name="T53" fmla="*/ 133 h 837"/>
                <a:gd name="T54" fmla="*/ 200 w 588"/>
                <a:gd name="T55" fmla="*/ 159 h 837"/>
                <a:gd name="T56" fmla="*/ 200 w 588"/>
                <a:gd name="T57" fmla="*/ 165 h 837"/>
                <a:gd name="T58" fmla="*/ 252 w 588"/>
                <a:gd name="T59" fmla="*/ 188 h 837"/>
                <a:gd name="T60" fmla="*/ 255 w 588"/>
                <a:gd name="T61" fmla="*/ 194 h 837"/>
                <a:gd name="T62" fmla="*/ 163 w 588"/>
                <a:gd name="T63" fmla="*/ 413 h 837"/>
                <a:gd name="T64" fmla="*/ 159 w 588"/>
                <a:gd name="T65" fmla="*/ 419 h 837"/>
                <a:gd name="T66" fmla="*/ 119 w 588"/>
                <a:gd name="T67" fmla="*/ 459 h 837"/>
                <a:gd name="T68" fmla="*/ 9 w 588"/>
                <a:gd name="T69" fmla="*/ 727 h 837"/>
                <a:gd name="T70" fmla="*/ 4 w 588"/>
                <a:gd name="T71" fmla="*/ 734 h 837"/>
                <a:gd name="T72" fmla="*/ 1 w 588"/>
                <a:gd name="T73" fmla="*/ 747 h 837"/>
                <a:gd name="T74" fmla="*/ 1 w 588"/>
                <a:gd name="T75" fmla="*/ 788 h 837"/>
                <a:gd name="T76" fmla="*/ 44 w 588"/>
                <a:gd name="T77" fmla="*/ 831 h 837"/>
                <a:gd name="T78" fmla="*/ 102 w 588"/>
                <a:gd name="T79" fmla="*/ 831 h 837"/>
                <a:gd name="T80" fmla="*/ 133 w 588"/>
                <a:gd name="T81" fmla="*/ 803 h 837"/>
                <a:gd name="T82" fmla="*/ 137 w 588"/>
                <a:gd name="T83" fmla="*/ 791 h 837"/>
                <a:gd name="T84" fmla="*/ 142 w 588"/>
                <a:gd name="T85" fmla="*/ 783 h 837"/>
                <a:gd name="T86" fmla="*/ 253 w 588"/>
                <a:gd name="T87" fmla="*/ 516 h 837"/>
                <a:gd name="T88" fmla="*/ 256 w 588"/>
                <a:gd name="T89" fmla="*/ 462 h 837"/>
                <a:gd name="T90" fmla="*/ 256 w 588"/>
                <a:gd name="T91" fmla="*/ 454 h 837"/>
                <a:gd name="T92" fmla="*/ 350 w 588"/>
                <a:gd name="T93" fmla="*/ 234 h 837"/>
                <a:gd name="T94" fmla="*/ 356 w 588"/>
                <a:gd name="T95" fmla="*/ 233 h 837"/>
                <a:gd name="T96" fmla="*/ 409 w 588"/>
                <a:gd name="T97" fmla="*/ 251 h 837"/>
                <a:gd name="T98" fmla="*/ 412 w 588"/>
                <a:gd name="T99" fmla="*/ 248 h 837"/>
                <a:gd name="T100" fmla="*/ 419 w 588"/>
                <a:gd name="T101" fmla="*/ 245 h 837"/>
                <a:gd name="T102" fmla="*/ 429 w 588"/>
                <a:gd name="T103" fmla="*/ 245 h 837"/>
                <a:gd name="T104" fmla="*/ 454 w 588"/>
                <a:gd name="T105" fmla="*/ 251 h 837"/>
                <a:gd name="T106" fmla="*/ 461 w 588"/>
                <a:gd name="T107" fmla="*/ 256 h 837"/>
                <a:gd name="T108" fmla="*/ 464 w 588"/>
                <a:gd name="T109" fmla="*/ 260 h 837"/>
                <a:gd name="T110" fmla="*/ 463 w 588"/>
                <a:gd name="T111" fmla="*/ 269 h 837"/>
                <a:gd name="T112" fmla="*/ 464 w 588"/>
                <a:gd name="T113" fmla="*/ 275 h 837"/>
                <a:gd name="T114" fmla="*/ 530 w 588"/>
                <a:gd name="T115" fmla="*/ 303 h 837"/>
                <a:gd name="T116" fmla="*/ 536 w 588"/>
                <a:gd name="T117" fmla="*/ 300 h 837"/>
                <a:gd name="T118" fmla="*/ 588 w 588"/>
                <a:gd name="T119" fmla="*/ 173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8" h="837">
                  <a:moveTo>
                    <a:pt x="585" y="170"/>
                  </a:moveTo>
                  <a:lnTo>
                    <a:pt x="578" y="167"/>
                  </a:lnTo>
                  <a:lnTo>
                    <a:pt x="576" y="165"/>
                  </a:lnTo>
                  <a:lnTo>
                    <a:pt x="573" y="164"/>
                  </a:lnTo>
                  <a:lnTo>
                    <a:pt x="571" y="164"/>
                  </a:lnTo>
                  <a:lnTo>
                    <a:pt x="568" y="162"/>
                  </a:lnTo>
                  <a:lnTo>
                    <a:pt x="522" y="142"/>
                  </a:lnTo>
                  <a:lnTo>
                    <a:pt x="521" y="142"/>
                  </a:lnTo>
                  <a:lnTo>
                    <a:pt x="518" y="142"/>
                  </a:lnTo>
                  <a:lnTo>
                    <a:pt x="516" y="144"/>
                  </a:lnTo>
                  <a:lnTo>
                    <a:pt x="515" y="145"/>
                  </a:lnTo>
                  <a:lnTo>
                    <a:pt x="512" y="153"/>
                  </a:lnTo>
                  <a:lnTo>
                    <a:pt x="510" y="155"/>
                  </a:lnTo>
                  <a:lnTo>
                    <a:pt x="509" y="156"/>
                  </a:lnTo>
                  <a:lnTo>
                    <a:pt x="507" y="158"/>
                  </a:lnTo>
                  <a:lnTo>
                    <a:pt x="506" y="158"/>
                  </a:lnTo>
                  <a:lnTo>
                    <a:pt x="503" y="156"/>
                  </a:lnTo>
                  <a:lnTo>
                    <a:pt x="501" y="155"/>
                  </a:lnTo>
                  <a:lnTo>
                    <a:pt x="498" y="155"/>
                  </a:lnTo>
                  <a:lnTo>
                    <a:pt x="496" y="153"/>
                  </a:lnTo>
                  <a:lnTo>
                    <a:pt x="478" y="147"/>
                  </a:lnTo>
                  <a:lnTo>
                    <a:pt x="477" y="144"/>
                  </a:lnTo>
                  <a:lnTo>
                    <a:pt x="475" y="142"/>
                  </a:lnTo>
                  <a:lnTo>
                    <a:pt x="474" y="139"/>
                  </a:lnTo>
                  <a:lnTo>
                    <a:pt x="472" y="138"/>
                  </a:lnTo>
                  <a:lnTo>
                    <a:pt x="467" y="130"/>
                  </a:lnTo>
                  <a:lnTo>
                    <a:pt x="466" y="127"/>
                  </a:lnTo>
                  <a:lnTo>
                    <a:pt x="466" y="126"/>
                  </a:lnTo>
                  <a:lnTo>
                    <a:pt x="466" y="122"/>
                  </a:lnTo>
                  <a:lnTo>
                    <a:pt x="466" y="121"/>
                  </a:lnTo>
                  <a:lnTo>
                    <a:pt x="467" y="116"/>
                  </a:lnTo>
                  <a:lnTo>
                    <a:pt x="467" y="115"/>
                  </a:lnTo>
                  <a:lnTo>
                    <a:pt x="467" y="112"/>
                  </a:lnTo>
                  <a:lnTo>
                    <a:pt x="466" y="110"/>
                  </a:lnTo>
                  <a:lnTo>
                    <a:pt x="464" y="109"/>
                  </a:lnTo>
                  <a:lnTo>
                    <a:pt x="457" y="106"/>
                  </a:lnTo>
                  <a:lnTo>
                    <a:pt x="454" y="104"/>
                  </a:lnTo>
                  <a:lnTo>
                    <a:pt x="452" y="103"/>
                  </a:lnTo>
                  <a:lnTo>
                    <a:pt x="449" y="103"/>
                  </a:lnTo>
                  <a:lnTo>
                    <a:pt x="448" y="101"/>
                  </a:lnTo>
                  <a:lnTo>
                    <a:pt x="264" y="25"/>
                  </a:lnTo>
                  <a:lnTo>
                    <a:pt x="261" y="23"/>
                  </a:lnTo>
                  <a:lnTo>
                    <a:pt x="260" y="21"/>
                  </a:lnTo>
                  <a:lnTo>
                    <a:pt x="256" y="21"/>
                  </a:lnTo>
                  <a:lnTo>
                    <a:pt x="253" y="20"/>
                  </a:lnTo>
                  <a:lnTo>
                    <a:pt x="252" y="20"/>
                  </a:lnTo>
                  <a:lnTo>
                    <a:pt x="249" y="18"/>
                  </a:lnTo>
                  <a:lnTo>
                    <a:pt x="247" y="17"/>
                  </a:lnTo>
                  <a:lnTo>
                    <a:pt x="244" y="17"/>
                  </a:lnTo>
                  <a:lnTo>
                    <a:pt x="224" y="9"/>
                  </a:lnTo>
                  <a:lnTo>
                    <a:pt x="185" y="2"/>
                  </a:lnTo>
                  <a:lnTo>
                    <a:pt x="146" y="0"/>
                  </a:lnTo>
                  <a:lnTo>
                    <a:pt x="113" y="5"/>
                  </a:lnTo>
                  <a:lnTo>
                    <a:pt x="84" y="11"/>
                  </a:lnTo>
                  <a:lnTo>
                    <a:pt x="59" y="18"/>
                  </a:lnTo>
                  <a:lnTo>
                    <a:pt x="41" y="26"/>
                  </a:lnTo>
                  <a:lnTo>
                    <a:pt x="29" y="32"/>
                  </a:lnTo>
                  <a:lnTo>
                    <a:pt x="24" y="35"/>
                  </a:lnTo>
                  <a:lnTo>
                    <a:pt x="23" y="37"/>
                  </a:lnTo>
                  <a:lnTo>
                    <a:pt x="19" y="38"/>
                  </a:lnTo>
                  <a:lnTo>
                    <a:pt x="18" y="40"/>
                  </a:lnTo>
                  <a:lnTo>
                    <a:pt x="18" y="43"/>
                  </a:lnTo>
                  <a:lnTo>
                    <a:pt x="18" y="44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30" y="78"/>
                  </a:lnTo>
                  <a:lnTo>
                    <a:pt x="39" y="77"/>
                  </a:lnTo>
                  <a:lnTo>
                    <a:pt x="42" y="77"/>
                  </a:lnTo>
                  <a:lnTo>
                    <a:pt x="47" y="77"/>
                  </a:lnTo>
                  <a:lnTo>
                    <a:pt x="50" y="77"/>
                  </a:lnTo>
                  <a:lnTo>
                    <a:pt x="53" y="77"/>
                  </a:lnTo>
                  <a:lnTo>
                    <a:pt x="58" y="77"/>
                  </a:lnTo>
                  <a:lnTo>
                    <a:pt x="68" y="75"/>
                  </a:lnTo>
                  <a:lnTo>
                    <a:pt x="84" y="75"/>
                  </a:lnTo>
                  <a:lnTo>
                    <a:pt x="104" y="77"/>
                  </a:lnTo>
                  <a:lnTo>
                    <a:pt x="125" y="81"/>
                  </a:lnTo>
                  <a:lnTo>
                    <a:pt x="148" y="92"/>
                  </a:lnTo>
                  <a:lnTo>
                    <a:pt x="169" y="109"/>
                  </a:lnTo>
                  <a:lnTo>
                    <a:pt x="188" y="133"/>
                  </a:lnTo>
                  <a:lnTo>
                    <a:pt x="195" y="145"/>
                  </a:lnTo>
                  <a:lnTo>
                    <a:pt x="198" y="155"/>
                  </a:lnTo>
                  <a:lnTo>
                    <a:pt x="200" y="159"/>
                  </a:lnTo>
                  <a:lnTo>
                    <a:pt x="200" y="161"/>
                  </a:lnTo>
                  <a:lnTo>
                    <a:pt x="200" y="162"/>
                  </a:lnTo>
                  <a:lnTo>
                    <a:pt x="200" y="165"/>
                  </a:lnTo>
                  <a:lnTo>
                    <a:pt x="201" y="167"/>
                  </a:lnTo>
                  <a:lnTo>
                    <a:pt x="203" y="168"/>
                  </a:lnTo>
                  <a:lnTo>
                    <a:pt x="252" y="188"/>
                  </a:lnTo>
                  <a:lnTo>
                    <a:pt x="253" y="190"/>
                  </a:lnTo>
                  <a:lnTo>
                    <a:pt x="255" y="191"/>
                  </a:lnTo>
                  <a:lnTo>
                    <a:pt x="255" y="194"/>
                  </a:lnTo>
                  <a:lnTo>
                    <a:pt x="255" y="196"/>
                  </a:lnTo>
                  <a:lnTo>
                    <a:pt x="165" y="412"/>
                  </a:lnTo>
                  <a:lnTo>
                    <a:pt x="163" y="413"/>
                  </a:lnTo>
                  <a:lnTo>
                    <a:pt x="162" y="415"/>
                  </a:lnTo>
                  <a:lnTo>
                    <a:pt x="160" y="418"/>
                  </a:lnTo>
                  <a:lnTo>
                    <a:pt x="159" y="419"/>
                  </a:lnTo>
                  <a:lnTo>
                    <a:pt x="122" y="454"/>
                  </a:lnTo>
                  <a:lnTo>
                    <a:pt x="120" y="458"/>
                  </a:lnTo>
                  <a:lnTo>
                    <a:pt x="119" y="459"/>
                  </a:lnTo>
                  <a:lnTo>
                    <a:pt x="117" y="462"/>
                  </a:lnTo>
                  <a:lnTo>
                    <a:pt x="117" y="465"/>
                  </a:lnTo>
                  <a:lnTo>
                    <a:pt x="9" y="727"/>
                  </a:lnTo>
                  <a:lnTo>
                    <a:pt x="7" y="730"/>
                  </a:lnTo>
                  <a:lnTo>
                    <a:pt x="6" y="733"/>
                  </a:lnTo>
                  <a:lnTo>
                    <a:pt x="4" y="734"/>
                  </a:lnTo>
                  <a:lnTo>
                    <a:pt x="4" y="736"/>
                  </a:lnTo>
                  <a:lnTo>
                    <a:pt x="3" y="739"/>
                  </a:lnTo>
                  <a:lnTo>
                    <a:pt x="1" y="747"/>
                  </a:lnTo>
                  <a:lnTo>
                    <a:pt x="0" y="759"/>
                  </a:lnTo>
                  <a:lnTo>
                    <a:pt x="0" y="773"/>
                  </a:lnTo>
                  <a:lnTo>
                    <a:pt x="1" y="788"/>
                  </a:lnTo>
                  <a:lnTo>
                    <a:pt x="9" y="805"/>
                  </a:lnTo>
                  <a:lnTo>
                    <a:pt x="23" y="819"/>
                  </a:lnTo>
                  <a:lnTo>
                    <a:pt x="44" y="831"/>
                  </a:lnTo>
                  <a:lnTo>
                    <a:pt x="67" y="837"/>
                  </a:lnTo>
                  <a:lnTo>
                    <a:pt x="87" y="837"/>
                  </a:lnTo>
                  <a:lnTo>
                    <a:pt x="102" y="831"/>
                  </a:lnTo>
                  <a:lnTo>
                    <a:pt x="116" y="823"/>
                  </a:lnTo>
                  <a:lnTo>
                    <a:pt x="125" y="813"/>
                  </a:lnTo>
                  <a:lnTo>
                    <a:pt x="133" y="803"/>
                  </a:lnTo>
                  <a:lnTo>
                    <a:pt x="136" y="796"/>
                  </a:lnTo>
                  <a:lnTo>
                    <a:pt x="137" y="793"/>
                  </a:lnTo>
                  <a:lnTo>
                    <a:pt x="137" y="791"/>
                  </a:lnTo>
                  <a:lnTo>
                    <a:pt x="139" y="790"/>
                  </a:lnTo>
                  <a:lnTo>
                    <a:pt x="140" y="786"/>
                  </a:lnTo>
                  <a:lnTo>
                    <a:pt x="142" y="783"/>
                  </a:lnTo>
                  <a:lnTo>
                    <a:pt x="252" y="522"/>
                  </a:lnTo>
                  <a:lnTo>
                    <a:pt x="253" y="519"/>
                  </a:lnTo>
                  <a:lnTo>
                    <a:pt x="253" y="516"/>
                  </a:lnTo>
                  <a:lnTo>
                    <a:pt x="255" y="514"/>
                  </a:lnTo>
                  <a:lnTo>
                    <a:pt x="255" y="511"/>
                  </a:lnTo>
                  <a:lnTo>
                    <a:pt x="256" y="462"/>
                  </a:lnTo>
                  <a:lnTo>
                    <a:pt x="256" y="459"/>
                  </a:lnTo>
                  <a:lnTo>
                    <a:pt x="256" y="456"/>
                  </a:lnTo>
                  <a:lnTo>
                    <a:pt x="256" y="454"/>
                  </a:lnTo>
                  <a:lnTo>
                    <a:pt x="258" y="451"/>
                  </a:lnTo>
                  <a:lnTo>
                    <a:pt x="348" y="236"/>
                  </a:lnTo>
                  <a:lnTo>
                    <a:pt x="350" y="234"/>
                  </a:lnTo>
                  <a:lnTo>
                    <a:pt x="351" y="233"/>
                  </a:lnTo>
                  <a:lnTo>
                    <a:pt x="354" y="233"/>
                  </a:lnTo>
                  <a:lnTo>
                    <a:pt x="356" y="233"/>
                  </a:lnTo>
                  <a:lnTo>
                    <a:pt x="405" y="251"/>
                  </a:lnTo>
                  <a:lnTo>
                    <a:pt x="406" y="251"/>
                  </a:lnTo>
                  <a:lnTo>
                    <a:pt x="409" y="251"/>
                  </a:lnTo>
                  <a:lnTo>
                    <a:pt x="411" y="251"/>
                  </a:lnTo>
                  <a:lnTo>
                    <a:pt x="412" y="249"/>
                  </a:lnTo>
                  <a:lnTo>
                    <a:pt x="412" y="248"/>
                  </a:lnTo>
                  <a:lnTo>
                    <a:pt x="414" y="246"/>
                  </a:lnTo>
                  <a:lnTo>
                    <a:pt x="417" y="245"/>
                  </a:lnTo>
                  <a:lnTo>
                    <a:pt x="419" y="245"/>
                  </a:lnTo>
                  <a:lnTo>
                    <a:pt x="423" y="245"/>
                  </a:lnTo>
                  <a:lnTo>
                    <a:pt x="426" y="245"/>
                  </a:lnTo>
                  <a:lnTo>
                    <a:pt x="429" y="245"/>
                  </a:lnTo>
                  <a:lnTo>
                    <a:pt x="431" y="245"/>
                  </a:lnTo>
                  <a:lnTo>
                    <a:pt x="434" y="246"/>
                  </a:lnTo>
                  <a:lnTo>
                    <a:pt x="454" y="251"/>
                  </a:lnTo>
                  <a:lnTo>
                    <a:pt x="457" y="253"/>
                  </a:lnTo>
                  <a:lnTo>
                    <a:pt x="458" y="254"/>
                  </a:lnTo>
                  <a:lnTo>
                    <a:pt x="461" y="256"/>
                  </a:lnTo>
                  <a:lnTo>
                    <a:pt x="463" y="256"/>
                  </a:lnTo>
                  <a:lnTo>
                    <a:pt x="464" y="257"/>
                  </a:lnTo>
                  <a:lnTo>
                    <a:pt x="464" y="260"/>
                  </a:lnTo>
                  <a:lnTo>
                    <a:pt x="464" y="262"/>
                  </a:lnTo>
                  <a:lnTo>
                    <a:pt x="464" y="265"/>
                  </a:lnTo>
                  <a:lnTo>
                    <a:pt x="463" y="269"/>
                  </a:lnTo>
                  <a:lnTo>
                    <a:pt x="463" y="271"/>
                  </a:lnTo>
                  <a:lnTo>
                    <a:pt x="463" y="274"/>
                  </a:lnTo>
                  <a:lnTo>
                    <a:pt x="464" y="275"/>
                  </a:lnTo>
                  <a:lnTo>
                    <a:pt x="466" y="277"/>
                  </a:lnTo>
                  <a:lnTo>
                    <a:pt x="529" y="303"/>
                  </a:lnTo>
                  <a:lnTo>
                    <a:pt x="530" y="303"/>
                  </a:lnTo>
                  <a:lnTo>
                    <a:pt x="533" y="303"/>
                  </a:lnTo>
                  <a:lnTo>
                    <a:pt x="535" y="301"/>
                  </a:lnTo>
                  <a:lnTo>
                    <a:pt x="536" y="300"/>
                  </a:lnTo>
                  <a:lnTo>
                    <a:pt x="588" y="178"/>
                  </a:lnTo>
                  <a:lnTo>
                    <a:pt x="588" y="176"/>
                  </a:lnTo>
                  <a:lnTo>
                    <a:pt x="588" y="173"/>
                  </a:lnTo>
                  <a:lnTo>
                    <a:pt x="587" y="171"/>
                  </a:lnTo>
                  <a:lnTo>
                    <a:pt x="585" y="17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900">
                <a:solidFill>
                  <a:srgbClr val="FFFFFF"/>
                </a:solidFill>
              </a:endParaRPr>
            </a:p>
          </p:txBody>
        </p:sp>
        <p:sp>
          <p:nvSpPr>
            <p:cNvPr id="208" name="Rectangle 36"/>
            <p:cNvSpPr>
              <a:spLocks/>
            </p:cNvSpPr>
            <p:nvPr/>
          </p:nvSpPr>
          <p:spPr>
            <a:xfrm rot="18919600">
              <a:off x="1436763" y="3941812"/>
              <a:ext cx="598334" cy="1665941"/>
            </a:xfrm>
            <a:custGeom>
              <a:avLst/>
              <a:gdLst/>
              <a:ahLst/>
              <a:cxnLst/>
              <a:rect l="l" t="t" r="r" b="b"/>
              <a:pathLst>
                <a:path w="598334" h="1665941">
                  <a:moveTo>
                    <a:pt x="524769" y="46820"/>
                  </a:moveTo>
                  <a:cubicBezTo>
                    <a:pt x="570912" y="99924"/>
                    <a:pt x="598334" y="170654"/>
                    <a:pt x="598334" y="248012"/>
                  </a:cubicBezTo>
                  <a:cubicBezTo>
                    <a:pt x="598334" y="373539"/>
                    <a:pt x="526129" y="481616"/>
                    <a:pt x="422080" y="529618"/>
                  </a:cubicBezTo>
                  <a:lnTo>
                    <a:pt x="422080" y="1366602"/>
                  </a:lnTo>
                  <a:lnTo>
                    <a:pt x="462423" y="1547657"/>
                  </a:lnTo>
                  <a:lnTo>
                    <a:pt x="460218" y="1547657"/>
                  </a:lnTo>
                  <a:cubicBezTo>
                    <a:pt x="462293" y="1549434"/>
                    <a:pt x="462423" y="1551534"/>
                    <a:pt x="462423" y="1553669"/>
                  </a:cubicBezTo>
                  <a:lnTo>
                    <a:pt x="462423" y="1620045"/>
                  </a:lnTo>
                  <a:cubicBezTo>
                    <a:pt x="462423" y="1645393"/>
                    <a:pt x="444035" y="1665941"/>
                    <a:pt x="421352" y="1665941"/>
                  </a:cubicBezTo>
                  <a:lnTo>
                    <a:pt x="176983" y="1665941"/>
                  </a:lnTo>
                  <a:cubicBezTo>
                    <a:pt x="154300" y="1665941"/>
                    <a:pt x="135912" y="1645393"/>
                    <a:pt x="135912" y="1620045"/>
                  </a:cubicBezTo>
                  <a:lnTo>
                    <a:pt x="135912" y="1553669"/>
                  </a:lnTo>
                  <a:lnTo>
                    <a:pt x="138117" y="1547656"/>
                  </a:lnTo>
                  <a:lnTo>
                    <a:pt x="135912" y="1547656"/>
                  </a:lnTo>
                  <a:lnTo>
                    <a:pt x="176254" y="1366607"/>
                  </a:lnTo>
                  <a:lnTo>
                    <a:pt x="176254" y="529618"/>
                  </a:lnTo>
                  <a:cubicBezTo>
                    <a:pt x="72205" y="481616"/>
                    <a:pt x="0" y="373539"/>
                    <a:pt x="0" y="248012"/>
                  </a:cubicBezTo>
                  <a:cubicBezTo>
                    <a:pt x="0" y="144868"/>
                    <a:pt x="48751" y="53506"/>
                    <a:pt x="125626" y="0"/>
                  </a:cubicBezTo>
                  <a:lnTo>
                    <a:pt x="148800" y="0"/>
                  </a:lnTo>
                  <a:lnTo>
                    <a:pt x="148800" y="166507"/>
                  </a:lnTo>
                  <a:cubicBezTo>
                    <a:pt x="148800" y="238843"/>
                    <a:pt x="207440" y="297483"/>
                    <a:pt x="279776" y="297483"/>
                  </a:cubicBezTo>
                  <a:lnTo>
                    <a:pt x="318558" y="297483"/>
                  </a:lnTo>
                  <a:cubicBezTo>
                    <a:pt x="390894" y="297483"/>
                    <a:pt x="449534" y="238843"/>
                    <a:pt x="449534" y="166507"/>
                  </a:cubicBezTo>
                  <a:lnTo>
                    <a:pt x="449534" y="0"/>
                  </a:lnTo>
                  <a:lnTo>
                    <a:pt x="472708" y="0"/>
                  </a:lnTo>
                  <a:cubicBezTo>
                    <a:pt x="491927" y="13377"/>
                    <a:pt x="509388" y="29119"/>
                    <a:pt x="524769" y="468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900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101" name="TextBox 140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35990" y="2094602"/>
            <a:ext cx="152278" cy="15227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wrap="none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b="1" dirty="0">
                <a:solidFill>
                  <a:srgbClr val="FFFFFF"/>
                </a:solidFill>
              </a:rPr>
              <a:t>1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39" name="TextBox 140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5990" y="3345410"/>
            <a:ext cx="152278" cy="15227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txBody>
          <a:bodyPr vert="horz" wrap="none" lIns="0" tIns="0" rIns="0" bIns="0" rtlCol="0" anchor="ctr" anchorCtr="1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900" b="1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35990" y="3806853"/>
            <a:ext cx="6660098" cy="540000"/>
            <a:chOff x="135990" y="4254500"/>
            <a:chExt cx="6660098" cy="540000"/>
          </a:xfrm>
        </p:grpSpPr>
        <p:sp>
          <p:nvSpPr>
            <p:cNvPr id="140" name="Rectangle 8"/>
            <p:cNvSpPr txBox="1">
              <a:spLocks/>
            </p:cNvSpPr>
            <p:nvPr/>
          </p:nvSpPr>
          <p:spPr>
            <a:xfrm>
              <a:off x="806807" y="4254500"/>
              <a:ext cx="59892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900" b="1" dirty="0">
                  <a:solidFill>
                    <a:srgbClr val="000000"/>
                  </a:solidFill>
                </a:rPr>
                <a:t>Повышение тарифа на воду, водоотвод и тепло для покрытия расхода по увеличению капитальных работ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35990" y="4254500"/>
              <a:ext cx="616117" cy="540000"/>
              <a:chOff x="135990" y="4254500"/>
              <a:chExt cx="616117" cy="540000"/>
            </a:xfrm>
          </p:grpSpPr>
          <p:sp>
            <p:nvSpPr>
              <p:cNvPr id="173" name="Rectangle 24"/>
              <p:cNvSpPr txBox="1">
                <a:spLocks/>
              </p:cNvSpPr>
              <p:nvPr/>
            </p:nvSpPr>
            <p:spPr>
              <a:xfrm>
                <a:off x="212107" y="4254500"/>
                <a:ext cx="540000" cy="540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108000" tIns="36000" rIns="36000" bIns="180000" rtlCol="0" anchor="t" anchorCtr="0">
                <a:noAutofit/>
              </a:bodyPr>
              <a:lstStyle>
                <a:defPPr>
                  <a:defRPr lang="en-US"/>
                </a:defPPr>
                <a:lvl1pPr marL="0" lvl="0" indent="0" defTabSz="895350" eaLnBrk="1" hangingPunct="1">
                  <a:buClr>
                    <a:schemeClr val="tx2"/>
                  </a:buClr>
                  <a:defRPr sz="1000" b="1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sz="900" dirty="0" err="1">
                    <a:solidFill>
                      <a:srgbClr val="000000"/>
                    </a:solidFill>
                  </a:rPr>
                  <a:t>Тари-фы</a:t>
                </a:r>
                <a:endParaRPr lang="ru-R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Rounded Rectangle 41"/>
              <p:cNvSpPr/>
              <p:nvPr/>
            </p:nvSpPr>
            <p:spPr bwMode="gray">
              <a:xfrm>
                <a:off x="378265" y="4559300"/>
                <a:ext cx="207684" cy="215325"/>
              </a:xfrm>
              <a:custGeom>
                <a:avLst/>
                <a:gdLst/>
                <a:ahLst/>
                <a:cxnLst/>
                <a:rect l="l" t="t" r="r" b="b"/>
                <a:pathLst>
                  <a:path w="413785" h="420078">
                    <a:moveTo>
                      <a:pt x="215646" y="180294"/>
                    </a:moveTo>
                    <a:cubicBezTo>
                      <a:pt x="178132" y="180294"/>
                      <a:pt x="155355" y="203022"/>
                      <a:pt x="147317" y="248479"/>
                    </a:cubicBezTo>
                    <a:cubicBezTo>
                      <a:pt x="147317" y="248479"/>
                      <a:pt x="147317" y="248479"/>
                      <a:pt x="145474" y="248479"/>
                    </a:cubicBezTo>
                    <a:lnTo>
                      <a:pt x="132579" y="248479"/>
                    </a:lnTo>
                    <a:cubicBezTo>
                      <a:pt x="132579" y="248479"/>
                      <a:pt x="132579" y="248479"/>
                      <a:pt x="131741" y="250484"/>
                    </a:cubicBezTo>
                    <a:lnTo>
                      <a:pt x="125880" y="264522"/>
                    </a:lnTo>
                    <a:cubicBezTo>
                      <a:pt x="125880" y="264522"/>
                      <a:pt x="125880" y="264522"/>
                      <a:pt x="145977" y="264522"/>
                    </a:cubicBezTo>
                    <a:cubicBezTo>
                      <a:pt x="145977" y="267196"/>
                      <a:pt x="145977" y="271207"/>
                      <a:pt x="145977" y="275218"/>
                    </a:cubicBezTo>
                    <a:cubicBezTo>
                      <a:pt x="145977" y="277892"/>
                      <a:pt x="145977" y="279229"/>
                      <a:pt x="145977" y="280566"/>
                    </a:cubicBezTo>
                    <a:cubicBezTo>
                      <a:pt x="145977" y="280566"/>
                      <a:pt x="145977" y="280566"/>
                      <a:pt x="144135" y="280566"/>
                    </a:cubicBezTo>
                    <a:lnTo>
                      <a:pt x="131239" y="280566"/>
                    </a:lnTo>
                    <a:cubicBezTo>
                      <a:pt x="131239" y="280566"/>
                      <a:pt x="131239" y="280566"/>
                      <a:pt x="130402" y="282738"/>
                    </a:cubicBezTo>
                    <a:lnTo>
                      <a:pt x="124540" y="297946"/>
                    </a:lnTo>
                    <a:cubicBezTo>
                      <a:pt x="124540" y="297946"/>
                      <a:pt x="124540" y="297946"/>
                      <a:pt x="147317" y="297946"/>
                    </a:cubicBezTo>
                    <a:cubicBezTo>
                      <a:pt x="151336" y="324685"/>
                      <a:pt x="160715" y="344740"/>
                      <a:pt x="176792" y="355435"/>
                    </a:cubicBezTo>
                    <a:cubicBezTo>
                      <a:pt x="186171" y="360783"/>
                      <a:pt x="196889" y="363457"/>
                      <a:pt x="211627" y="363457"/>
                    </a:cubicBezTo>
                    <a:cubicBezTo>
                      <a:pt x="226365" y="363457"/>
                      <a:pt x="239763" y="360783"/>
                      <a:pt x="250481" y="355435"/>
                    </a:cubicBezTo>
                    <a:cubicBezTo>
                      <a:pt x="257180" y="352761"/>
                      <a:pt x="262539" y="348751"/>
                      <a:pt x="267898" y="343403"/>
                    </a:cubicBezTo>
                    <a:cubicBezTo>
                      <a:pt x="267898" y="343403"/>
                      <a:pt x="267898" y="343403"/>
                      <a:pt x="267898" y="307305"/>
                    </a:cubicBezTo>
                    <a:cubicBezTo>
                      <a:pt x="262539" y="318001"/>
                      <a:pt x="257180" y="324685"/>
                      <a:pt x="250481" y="330033"/>
                    </a:cubicBezTo>
                    <a:cubicBezTo>
                      <a:pt x="241102" y="336718"/>
                      <a:pt x="230384" y="340729"/>
                      <a:pt x="216986" y="340729"/>
                    </a:cubicBezTo>
                    <a:cubicBezTo>
                      <a:pt x="208947" y="340729"/>
                      <a:pt x="202248" y="339392"/>
                      <a:pt x="196889" y="336718"/>
                    </a:cubicBezTo>
                    <a:cubicBezTo>
                      <a:pt x="191530" y="334044"/>
                      <a:pt x="187511" y="330033"/>
                      <a:pt x="183491" y="324685"/>
                    </a:cubicBezTo>
                    <a:cubicBezTo>
                      <a:pt x="179472" y="318001"/>
                      <a:pt x="176792" y="308642"/>
                      <a:pt x="175452" y="297946"/>
                    </a:cubicBezTo>
                    <a:cubicBezTo>
                      <a:pt x="175452" y="297946"/>
                      <a:pt x="175452" y="297946"/>
                      <a:pt x="227704" y="297946"/>
                    </a:cubicBezTo>
                    <a:cubicBezTo>
                      <a:pt x="227704" y="297946"/>
                      <a:pt x="227704" y="297946"/>
                      <a:pt x="228709" y="295774"/>
                    </a:cubicBezTo>
                    <a:lnTo>
                      <a:pt x="235743" y="280566"/>
                    </a:lnTo>
                    <a:cubicBezTo>
                      <a:pt x="235743" y="280566"/>
                      <a:pt x="235743" y="280566"/>
                      <a:pt x="172773" y="280566"/>
                    </a:cubicBezTo>
                    <a:lnTo>
                      <a:pt x="172773" y="273881"/>
                    </a:lnTo>
                    <a:cubicBezTo>
                      <a:pt x="172773" y="269870"/>
                      <a:pt x="172773" y="267196"/>
                      <a:pt x="172773" y="264522"/>
                    </a:cubicBezTo>
                    <a:cubicBezTo>
                      <a:pt x="172773" y="264522"/>
                      <a:pt x="172773" y="264522"/>
                      <a:pt x="242442" y="264522"/>
                    </a:cubicBezTo>
                    <a:cubicBezTo>
                      <a:pt x="242442" y="264522"/>
                      <a:pt x="242442" y="264522"/>
                      <a:pt x="243447" y="262517"/>
                    </a:cubicBezTo>
                    <a:lnTo>
                      <a:pt x="250481" y="248479"/>
                    </a:lnTo>
                    <a:cubicBezTo>
                      <a:pt x="250481" y="248479"/>
                      <a:pt x="250481" y="248479"/>
                      <a:pt x="175452" y="248479"/>
                    </a:cubicBezTo>
                    <a:lnTo>
                      <a:pt x="182151" y="223077"/>
                    </a:lnTo>
                    <a:cubicBezTo>
                      <a:pt x="188850" y="209707"/>
                      <a:pt x="200909" y="203022"/>
                      <a:pt x="215646" y="203022"/>
                    </a:cubicBezTo>
                    <a:cubicBezTo>
                      <a:pt x="227704" y="203022"/>
                      <a:pt x="238423" y="207033"/>
                      <a:pt x="246462" y="215055"/>
                    </a:cubicBezTo>
                    <a:cubicBezTo>
                      <a:pt x="250481" y="217729"/>
                      <a:pt x="254500" y="223077"/>
                      <a:pt x="259860" y="228425"/>
                    </a:cubicBezTo>
                    <a:cubicBezTo>
                      <a:pt x="259860" y="228425"/>
                      <a:pt x="259860" y="228425"/>
                      <a:pt x="270578" y="204359"/>
                    </a:cubicBezTo>
                    <a:cubicBezTo>
                      <a:pt x="257180" y="188316"/>
                      <a:pt x="238423" y="180294"/>
                      <a:pt x="215646" y="180294"/>
                    </a:cubicBezTo>
                    <a:close/>
                    <a:moveTo>
                      <a:pt x="109590" y="122801"/>
                    </a:moveTo>
                    <a:lnTo>
                      <a:pt x="304195" y="122801"/>
                    </a:lnTo>
                    <a:cubicBezTo>
                      <a:pt x="314812" y="122801"/>
                      <a:pt x="323418" y="131409"/>
                      <a:pt x="323418" y="142026"/>
                    </a:cubicBezTo>
                    <a:lnTo>
                      <a:pt x="323418" y="181215"/>
                    </a:lnTo>
                    <a:cubicBezTo>
                      <a:pt x="377980" y="204737"/>
                      <a:pt x="413785" y="244363"/>
                      <a:pt x="413785" y="289276"/>
                    </a:cubicBezTo>
                    <a:cubicBezTo>
                      <a:pt x="413785" y="361516"/>
                      <a:pt x="321156" y="420078"/>
                      <a:pt x="206893" y="420078"/>
                    </a:cubicBezTo>
                    <a:cubicBezTo>
                      <a:pt x="92629" y="420078"/>
                      <a:pt x="0" y="361516"/>
                      <a:pt x="0" y="289276"/>
                    </a:cubicBezTo>
                    <a:cubicBezTo>
                      <a:pt x="0" y="244363"/>
                      <a:pt x="35805" y="204737"/>
                      <a:pt x="90367" y="181215"/>
                    </a:cubicBezTo>
                    <a:lnTo>
                      <a:pt x="90367" y="142026"/>
                    </a:lnTo>
                    <a:cubicBezTo>
                      <a:pt x="90367" y="131409"/>
                      <a:pt x="98973" y="122801"/>
                      <a:pt x="109590" y="122801"/>
                    </a:cubicBezTo>
                    <a:close/>
                    <a:moveTo>
                      <a:pt x="99918" y="65130"/>
                    </a:moveTo>
                    <a:lnTo>
                      <a:pt x="313867" y="65130"/>
                    </a:lnTo>
                    <a:cubicBezTo>
                      <a:pt x="351320" y="65130"/>
                      <a:pt x="381681" y="95493"/>
                      <a:pt x="381681" y="132948"/>
                    </a:cubicBezTo>
                    <a:lnTo>
                      <a:pt x="381681" y="199932"/>
                    </a:lnTo>
                    <a:cubicBezTo>
                      <a:pt x="372345" y="188082"/>
                      <a:pt x="359564" y="179183"/>
                      <a:pt x="344821" y="174673"/>
                    </a:cubicBezTo>
                    <a:lnTo>
                      <a:pt x="344821" y="122405"/>
                    </a:lnTo>
                    <a:cubicBezTo>
                      <a:pt x="344821" y="111788"/>
                      <a:pt x="336215" y="103181"/>
                      <a:pt x="325598" y="103181"/>
                    </a:cubicBezTo>
                    <a:lnTo>
                      <a:pt x="88187" y="103181"/>
                    </a:lnTo>
                    <a:cubicBezTo>
                      <a:pt x="77570" y="103181"/>
                      <a:pt x="68964" y="111788"/>
                      <a:pt x="68964" y="122405"/>
                    </a:cubicBezTo>
                    <a:lnTo>
                      <a:pt x="68964" y="173566"/>
                    </a:lnTo>
                    <a:cubicBezTo>
                      <a:pt x="54598" y="177237"/>
                      <a:pt x="41920" y="185049"/>
                      <a:pt x="32104" y="195609"/>
                    </a:cubicBezTo>
                    <a:lnTo>
                      <a:pt x="32104" y="132948"/>
                    </a:lnTo>
                    <a:cubicBezTo>
                      <a:pt x="32104" y="95493"/>
                      <a:pt x="62465" y="65130"/>
                      <a:pt x="99918" y="65130"/>
                    </a:cubicBezTo>
                    <a:close/>
                    <a:moveTo>
                      <a:pt x="177167" y="0"/>
                    </a:moveTo>
                    <a:cubicBezTo>
                      <a:pt x="193584" y="0"/>
                      <a:pt x="206892" y="13309"/>
                      <a:pt x="206893" y="29727"/>
                    </a:cubicBezTo>
                    <a:cubicBezTo>
                      <a:pt x="206893" y="13309"/>
                      <a:pt x="220202" y="0"/>
                      <a:pt x="236619" y="0"/>
                    </a:cubicBezTo>
                    <a:cubicBezTo>
                      <a:pt x="253036" y="0"/>
                      <a:pt x="266345" y="13310"/>
                      <a:pt x="266345" y="29728"/>
                    </a:cubicBezTo>
                    <a:cubicBezTo>
                      <a:pt x="266345" y="46146"/>
                      <a:pt x="253036" y="59456"/>
                      <a:pt x="236619" y="59456"/>
                    </a:cubicBezTo>
                    <a:cubicBezTo>
                      <a:pt x="220202" y="59456"/>
                      <a:pt x="206893" y="46146"/>
                      <a:pt x="206893" y="29729"/>
                    </a:cubicBezTo>
                    <a:cubicBezTo>
                      <a:pt x="206892" y="46146"/>
                      <a:pt x="193584" y="59456"/>
                      <a:pt x="177167" y="59456"/>
                    </a:cubicBezTo>
                    <a:cubicBezTo>
                      <a:pt x="160749" y="59456"/>
                      <a:pt x="147441" y="46146"/>
                      <a:pt x="147441" y="29728"/>
                    </a:cubicBezTo>
                    <a:cubicBezTo>
                      <a:pt x="147441" y="13310"/>
                      <a:pt x="160749" y="0"/>
                      <a:pt x="177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611" tIns="44806" rIns="89611" bIns="44806"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TextBox 140"/>
              <p:cNvSpPr txBox="1">
                <a:spLocks/>
              </p:cNvSpPr>
              <p:nvPr>
                <p:custDataLst>
                  <p:tags r:id="rId7"/>
                </p:custDataLst>
              </p:nvPr>
            </p:nvSpPr>
            <p:spPr>
              <a:xfrm>
                <a:off x="135990" y="4476750"/>
                <a:ext cx="152278" cy="15227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6"/>
                </a:solidFill>
              </a:ln>
            </p:spPr>
            <p:txBody>
              <a:bodyPr vert="horz" wrap="none" lIns="0" tIns="0" rIns="0" bIns="0" rtlCol="0" anchor="ctr" anchorCtr="1"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r>
                  <a:rPr lang="en-US" sz="900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sp>
        <p:nvSpPr>
          <p:cNvPr id="230" name="Rectangle 16"/>
          <p:cNvSpPr txBox="1">
            <a:spLocks/>
          </p:cNvSpPr>
          <p:nvPr/>
        </p:nvSpPr>
        <p:spPr>
          <a:xfrm>
            <a:off x="3607836" y="5420362"/>
            <a:ext cx="3132000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Благоустроенность системой водоотведения</a:t>
            </a:r>
            <a:r>
              <a:rPr lang="ru-RU" sz="900" b="1" baseline="30000" dirty="0">
                <a:solidFill>
                  <a:srgbClr val="000000"/>
                </a:solidFill>
              </a:rPr>
              <a:t>1</a:t>
            </a:r>
            <a:r>
              <a:rPr lang="ru-RU" sz="900" b="1" dirty="0">
                <a:solidFill>
                  <a:srgbClr val="000000"/>
                </a:solidFill>
              </a:rPr>
              <a:t>, </a:t>
            </a:r>
            <a:r>
              <a:rPr lang="ru-RU" sz="900" dirty="0">
                <a:solidFill>
                  <a:srgbClr val="808080"/>
                </a:solidFill>
              </a:rPr>
              <a:t>проценты</a:t>
            </a:r>
          </a:p>
        </p:txBody>
      </p:sp>
      <p:sp>
        <p:nvSpPr>
          <p:cNvPr id="231" name="Rectangle 5"/>
          <p:cNvSpPr txBox="1">
            <a:spLocks/>
          </p:cNvSpPr>
          <p:nvPr/>
        </p:nvSpPr>
        <p:spPr>
          <a:xfrm>
            <a:off x="7628717" y="5466771"/>
            <a:ext cx="359626" cy="14787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0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98</a:t>
            </a:r>
          </a:p>
        </p:txBody>
      </p:sp>
      <p:sp>
        <p:nvSpPr>
          <p:cNvPr id="232" name="Rectangle 5"/>
          <p:cNvSpPr txBox="1">
            <a:spLocks/>
          </p:cNvSpPr>
          <p:nvPr/>
        </p:nvSpPr>
        <p:spPr>
          <a:xfrm>
            <a:off x="8367096" y="5466771"/>
            <a:ext cx="359626" cy="14787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0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95</a:t>
            </a:r>
          </a:p>
        </p:txBody>
      </p:sp>
      <p:sp>
        <p:nvSpPr>
          <p:cNvPr id="233" name="Rectangle 5"/>
          <p:cNvSpPr txBox="1">
            <a:spLocks/>
          </p:cNvSpPr>
          <p:nvPr/>
        </p:nvSpPr>
        <p:spPr>
          <a:xfrm>
            <a:off x="6897921" y="5451070"/>
            <a:ext cx="359626" cy="14787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0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72</a:t>
            </a:r>
          </a:p>
        </p:txBody>
      </p:sp>
      <p:sp>
        <p:nvSpPr>
          <p:cNvPr id="240" name="Rectangle 21"/>
          <p:cNvSpPr txBox="1">
            <a:spLocks/>
          </p:cNvSpPr>
          <p:nvPr/>
        </p:nvSpPr>
        <p:spPr>
          <a:xfrm>
            <a:off x="3625826" y="5705384"/>
            <a:ext cx="3132000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Износ сетей системы водоотведения</a:t>
            </a:r>
            <a:r>
              <a:rPr lang="ru-RU" sz="900" b="1" baseline="30000" dirty="0">
                <a:solidFill>
                  <a:srgbClr val="000000"/>
                </a:solidFill>
              </a:rPr>
              <a:t>1</a:t>
            </a:r>
            <a:r>
              <a:rPr lang="ru-RU" sz="900" b="1" dirty="0">
                <a:solidFill>
                  <a:srgbClr val="000000"/>
                </a:solidFill>
              </a:rPr>
              <a:t>, </a:t>
            </a:r>
            <a:r>
              <a:rPr lang="ru-RU" sz="900" dirty="0">
                <a:solidFill>
                  <a:srgbClr val="808080"/>
                </a:solidFill>
              </a:rPr>
              <a:t>проценты</a:t>
            </a:r>
          </a:p>
        </p:txBody>
      </p:sp>
      <p:sp>
        <p:nvSpPr>
          <p:cNvPr id="241" name="Rectangle 5"/>
          <p:cNvSpPr txBox="1">
            <a:spLocks/>
          </p:cNvSpPr>
          <p:nvPr/>
        </p:nvSpPr>
        <p:spPr>
          <a:xfrm>
            <a:off x="7628717" y="5702186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54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2" name="Rectangle 5"/>
          <p:cNvSpPr txBox="1">
            <a:spLocks/>
          </p:cNvSpPr>
          <p:nvPr/>
        </p:nvSpPr>
        <p:spPr>
          <a:xfrm>
            <a:off x="8343608" y="5687114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46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3" name="Rectangle 5"/>
          <p:cNvSpPr txBox="1">
            <a:spLocks/>
          </p:cNvSpPr>
          <p:nvPr/>
        </p:nvSpPr>
        <p:spPr>
          <a:xfrm>
            <a:off x="6897921" y="5678436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63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48" name="Straight Connector 247"/>
          <p:cNvCxnSpPr/>
          <p:nvPr/>
        </p:nvCxnSpPr>
        <p:spPr>
          <a:xfrm>
            <a:off x="3614054" y="5379254"/>
            <a:ext cx="511441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3614054" y="5667683"/>
            <a:ext cx="511441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26"/>
          <p:cNvSpPr txBox="1">
            <a:spLocks/>
          </p:cNvSpPr>
          <p:nvPr/>
        </p:nvSpPr>
        <p:spPr>
          <a:xfrm>
            <a:off x="806810" y="2210945"/>
            <a:ext cx="59892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Электросетей порядка 2% ежегодно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98" name="Rectangle 5"/>
          <p:cNvSpPr txBox="1">
            <a:spLocks/>
          </p:cNvSpPr>
          <p:nvPr/>
        </p:nvSpPr>
        <p:spPr>
          <a:xfrm>
            <a:off x="8274665" y="2218131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7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900" dirty="0">
                <a:solidFill>
                  <a:srgbClr val="000000"/>
                </a:solidFill>
              </a:rPr>
              <a:t>-5%</a:t>
            </a:r>
          </a:p>
        </p:txBody>
      </p:sp>
      <p:sp>
        <p:nvSpPr>
          <p:cNvPr id="143" name="Rectangle 22"/>
          <p:cNvSpPr txBox="1">
            <a:spLocks/>
          </p:cNvSpPr>
          <p:nvPr/>
        </p:nvSpPr>
        <p:spPr>
          <a:xfrm>
            <a:off x="806810" y="2953011"/>
            <a:ext cx="59892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Поддержание на текущем уровне роста благоустроенности водоотводом ежегодно на 7% 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00" name="Rectangle 5"/>
          <p:cNvSpPr txBox="1">
            <a:spLocks/>
          </p:cNvSpPr>
          <p:nvPr/>
        </p:nvSpPr>
        <p:spPr>
          <a:xfrm>
            <a:off x="8274665" y="2948325"/>
            <a:ext cx="359626" cy="14787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7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+7</a:t>
            </a:r>
            <a:r>
              <a:rPr lang="en-US" sz="900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41" name="Rectangle 13"/>
          <p:cNvSpPr txBox="1">
            <a:spLocks/>
          </p:cNvSpPr>
          <p:nvPr/>
        </p:nvSpPr>
        <p:spPr>
          <a:xfrm>
            <a:off x="806808" y="3186400"/>
            <a:ext cx="5989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Создание комплексной программы благоустроенности присоединенных районов</a:t>
            </a:r>
            <a:endParaRPr lang="en-US" sz="900" b="1" dirty="0">
              <a:solidFill>
                <a:srgbClr val="000000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Проведение инвентаризации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Определение целей в соответствии с общегородскими индикаторами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Определение и разработка плана по реализации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51" name="Straight Connector 150"/>
          <p:cNvCxnSpPr>
            <a:cxnSpLocks/>
          </p:cNvCxnSpPr>
          <p:nvPr/>
        </p:nvCxnSpPr>
        <p:spPr>
          <a:xfrm>
            <a:off x="212132" y="4386018"/>
            <a:ext cx="857548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/>
          </p:cNvCxnSpPr>
          <p:nvPr/>
        </p:nvCxnSpPr>
        <p:spPr>
          <a:xfrm>
            <a:off x="212132" y="3767688"/>
            <a:ext cx="857548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cxnSpLocks/>
          </p:cNvCxnSpPr>
          <p:nvPr/>
        </p:nvCxnSpPr>
        <p:spPr>
          <a:xfrm>
            <a:off x="212132" y="2826035"/>
            <a:ext cx="857548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1"/>
          <p:cNvGrpSpPr>
            <a:grpSpLocks/>
          </p:cNvGrpSpPr>
          <p:nvPr/>
        </p:nvGrpSpPr>
        <p:grpSpPr bwMode="auto">
          <a:xfrm>
            <a:off x="212109" y="819714"/>
            <a:ext cx="540000" cy="433604"/>
            <a:chOff x="915" y="781"/>
            <a:chExt cx="2686" cy="249"/>
          </a:xfrm>
        </p:grpSpPr>
        <p:cxnSp>
          <p:nvCxnSpPr>
            <p:cNvPr id="132" name="AutoShape 249"/>
            <p:cNvCxnSpPr>
              <a:cxnSpLocks noChangeShapeType="1"/>
              <a:stCxn id="133" idx="4"/>
              <a:endCxn id="13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AutoShape 250"/>
            <p:cNvSpPr>
              <a:spLocks noChangeArrowheads="1"/>
            </p:cNvSpPr>
            <p:nvPr/>
          </p:nvSpPr>
          <p:spPr bwMode="auto">
            <a:xfrm>
              <a:off x="915" y="781"/>
              <a:ext cx="2686" cy="2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spc="-40" dirty="0" err="1">
                  <a:solidFill>
                    <a:srgbClr val="000000"/>
                  </a:solidFill>
                </a:rPr>
                <a:t>Направ-ления</a:t>
              </a:r>
              <a:r>
                <a:rPr lang="ru-RU" sz="900" b="1" spc="-40" dirty="0">
                  <a:solidFill>
                    <a:srgbClr val="000000"/>
                  </a:solidFill>
                </a:rPr>
                <a:t> развития</a:t>
              </a:r>
            </a:p>
          </p:txBody>
        </p:sp>
      </p:grpSp>
      <p:grpSp>
        <p:nvGrpSpPr>
          <p:cNvPr id="150" name="Group 11"/>
          <p:cNvGrpSpPr>
            <a:grpSpLocks/>
          </p:cNvGrpSpPr>
          <p:nvPr/>
        </p:nvGrpSpPr>
        <p:grpSpPr bwMode="auto">
          <a:xfrm>
            <a:off x="806809" y="1094370"/>
            <a:ext cx="5989281" cy="158946"/>
            <a:chOff x="915" y="992"/>
            <a:chExt cx="2686" cy="38"/>
          </a:xfrm>
        </p:grpSpPr>
        <p:cxnSp>
          <p:nvCxnSpPr>
            <p:cNvPr id="152" name="AutoShape 249"/>
            <p:cNvCxnSpPr>
              <a:cxnSpLocks noChangeShapeType="1"/>
              <a:stCxn id="154" idx="4"/>
              <a:endCxn id="15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" name="AutoShape 250"/>
            <p:cNvSpPr>
              <a:spLocks noChangeArrowheads="1"/>
            </p:cNvSpPr>
            <p:nvPr/>
          </p:nvSpPr>
          <p:spPr bwMode="auto">
            <a:xfrm>
              <a:off x="915" y="992"/>
              <a:ext cx="2686" cy="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Основные инициативы</a:t>
              </a:r>
            </a:p>
          </p:txBody>
        </p:sp>
      </p:grpSp>
      <p:cxnSp>
        <p:nvCxnSpPr>
          <p:cNvPr id="251" name="AutoShape 249"/>
          <p:cNvCxnSpPr>
            <a:cxnSpLocks noChangeShapeType="1"/>
            <a:stCxn id="252" idx="4"/>
            <a:endCxn id="252" idx="6"/>
          </p:cNvCxnSpPr>
          <p:nvPr/>
        </p:nvCxnSpPr>
        <p:spPr bwMode="auto">
          <a:xfrm>
            <a:off x="7422881" y="4661840"/>
            <a:ext cx="771304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2" name="AutoShape 250"/>
          <p:cNvSpPr>
            <a:spLocks noChangeArrowheads="1"/>
          </p:cNvSpPr>
          <p:nvPr/>
        </p:nvSpPr>
        <p:spPr bwMode="auto">
          <a:xfrm>
            <a:off x="7422881" y="4406820"/>
            <a:ext cx="771304" cy="25502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2" anchor="b"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0000"/>
                </a:solidFill>
              </a:rPr>
              <a:t>После </a:t>
            </a:r>
            <a:r>
              <a:rPr lang="ru-RU" sz="900" b="1" dirty="0" err="1">
                <a:solidFill>
                  <a:srgbClr val="000000"/>
                </a:solidFill>
              </a:rPr>
              <a:t>реали</a:t>
            </a:r>
            <a:r>
              <a:rPr lang="ru-RU" sz="900" b="1" dirty="0">
                <a:solidFill>
                  <a:srgbClr val="000000"/>
                </a:solidFill>
              </a:rPr>
              <a:t>-</a:t>
            </a:r>
            <a:br>
              <a:rPr lang="ru-RU" sz="900" b="1" dirty="0">
                <a:solidFill>
                  <a:srgbClr val="000000"/>
                </a:solidFill>
              </a:rPr>
            </a:br>
            <a:r>
              <a:rPr lang="ru-RU" sz="900" b="1" dirty="0" err="1">
                <a:solidFill>
                  <a:srgbClr val="000000"/>
                </a:solidFill>
              </a:rPr>
              <a:t>зации</a:t>
            </a:r>
            <a:r>
              <a:rPr lang="en-US" sz="900" b="1" dirty="0">
                <a:solidFill>
                  <a:srgbClr val="000000"/>
                </a:solidFill>
              </a:rPr>
              <a:t> 2020</a:t>
            </a:r>
            <a:r>
              <a:rPr lang="ru-RU" sz="900" b="1" dirty="0">
                <a:solidFill>
                  <a:srgbClr val="000000"/>
                </a:solidFill>
              </a:rPr>
              <a:t> г.</a:t>
            </a:r>
          </a:p>
        </p:txBody>
      </p:sp>
      <p:cxnSp>
        <p:nvCxnSpPr>
          <p:cNvPr id="247" name="AutoShape 249"/>
          <p:cNvCxnSpPr>
            <a:cxnSpLocks noChangeShapeType="1"/>
            <a:stCxn id="250" idx="4"/>
            <a:endCxn id="250" idx="6"/>
          </p:cNvCxnSpPr>
          <p:nvPr/>
        </p:nvCxnSpPr>
        <p:spPr bwMode="auto">
          <a:xfrm>
            <a:off x="6746057" y="4626215"/>
            <a:ext cx="511493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0" name="AutoShape 250"/>
          <p:cNvSpPr>
            <a:spLocks noChangeArrowheads="1"/>
          </p:cNvSpPr>
          <p:nvPr/>
        </p:nvSpPr>
        <p:spPr bwMode="auto">
          <a:xfrm>
            <a:off x="6746057" y="4470204"/>
            <a:ext cx="511493" cy="15601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2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0000"/>
                </a:solidFill>
              </a:rPr>
              <a:t>Текущие</a:t>
            </a:r>
          </a:p>
        </p:txBody>
      </p:sp>
      <p:sp>
        <p:nvSpPr>
          <p:cNvPr id="238" name="AutoShape 250"/>
          <p:cNvSpPr>
            <a:spLocks noChangeArrowheads="1"/>
          </p:cNvSpPr>
          <p:nvPr/>
        </p:nvSpPr>
        <p:spPr bwMode="auto">
          <a:xfrm>
            <a:off x="8310468" y="4364462"/>
            <a:ext cx="451902" cy="2954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2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000000"/>
                </a:solidFill>
              </a:rPr>
              <a:t>Цели</a:t>
            </a:r>
            <a:r>
              <a:rPr lang="en-US" sz="900" b="1" dirty="0">
                <a:solidFill>
                  <a:srgbClr val="000000"/>
                </a:solidFill>
              </a:rPr>
              <a:t> 2025</a:t>
            </a:r>
            <a:r>
              <a:rPr lang="ru-RU" sz="900" b="1" dirty="0">
                <a:solidFill>
                  <a:srgbClr val="000000"/>
                </a:solidFill>
              </a:rPr>
              <a:t> г.</a:t>
            </a:r>
          </a:p>
        </p:txBody>
      </p:sp>
      <p:cxnSp>
        <p:nvCxnSpPr>
          <p:cNvPr id="239" name="AutoShape 249"/>
          <p:cNvCxnSpPr>
            <a:cxnSpLocks noChangeShapeType="1"/>
          </p:cNvCxnSpPr>
          <p:nvPr/>
        </p:nvCxnSpPr>
        <p:spPr bwMode="auto">
          <a:xfrm>
            <a:off x="8264330" y="4875590"/>
            <a:ext cx="45190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3" name="Rectangle 27"/>
          <p:cNvSpPr txBox="1">
            <a:spLocks/>
          </p:cNvSpPr>
          <p:nvPr/>
        </p:nvSpPr>
        <p:spPr>
          <a:xfrm>
            <a:off x="3664091" y="4483724"/>
            <a:ext cx="3132000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Потери, </a:t>
            </a:r>
            <a:r>
              <a:rPr lang="ru-RU" sz="900" dirty="0">
                <a:solidFill>
                  <a:srgbClr val="808080"/>
                </a:solidFill>
              </a:rPr>
              <a:t>проценты</a:t>
            </a:r>
          </a:p>
        </p:txBody>
      </p:sp>
      <p:sp>
        <p:nvSpPr>
          <p:cNvPr id="190" name="Rectangle 5"/>
          <p:cNvSpPr txBox="1">
            <a:spLocks/>
          </p:cNvSpPr>
          <p:nvPr/>
        </p:nvSpPr>
        <p:spPr>
          <a:xfrm>
            <a:off x="8331337" y="4972948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2" name="Rectangle 5"/>
          <p:cNvSpPr txBox="1">
            <a:spLocks/>
          </p:cNvSpPr>
          <p:nvPr/>
        </p:nvSpPr>
        <p:spPr>
          <a:xfrm>
            <a:off x="6852366" y="4926473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6" name="Rectangle 5"/>
          <p:cNvSpPr txBox="1">
            <a:spLocks/>
          </p:cNvSpPr>
          <p:nvPr/>
        </p:nvSpPr>
        <p:spPr>
          <a:xfrm>
            <a:off x="7628717" y="4973378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 txBox="1"/>
          <p:nvPr/>
        </p:nvSpPr>
        <p:spPr>
          <a:xfrm>
            <a:off x="3608089" y="4979346"/>
            <a:ext cx="3132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Теплосетей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89" name="Rectangle 5"/>
          <p:cNvSpPr txBox="1">
            <a:spLocks/>
          </p:cNvSpPr>
          <p:nvPr/>
        </p:nvSpPr>
        <p:spPr>
          <a:xfrm>
            <a:off x="8316238" y="4687009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1" name="Rectangle 5"/>
          <p:cNvSpPr txBox="1">
            <a:spLocks/>
          </p:cNvSpPr>
          <p:nvPr/>
        </p:nvSpPr>
        <p:spPr>
          <a:xfrm>
            <a:off x="6852366" y="4655451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5" name="Rectangle 5"/>
          <p:cNvSpPr txBox="1">
            <a:spLocks/>
          </p:cNvSpPr>
          <p:nvPr/>
        </p:nvSpPr>
        <p:spPr>
          <a:xfrm>
            <a:off x="7628717" y="4691076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8"/>
          <p:cNvSpPr txBox="1"/>
          <p:nvPr/>
        </p:nvSpPr>
        <p:spPr>
          <a:xfrm>
            <a:off x="3596214" y="4716129"/>
            <a:ext cx="3132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Водопровода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26" name="Rectangle 5"/>
          <p:cNvSpPr txBox="1">
            <a:spLocks/>
          </p:cNvSpPr>
          <p:nvPr/>
        </p:nvSpPr>
        <p:spPr>
          <a:xfrm>
            <a:off x="7628717" y="5207634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1000" b="1"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12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27" name="Rectangle 5"/>
          <p:cNvSpPr txBox="1">
            <a:spLocks/>
          </p:cNvSpPr>
          <p:nvPr/>
        </p:nvSpPr>
        <p:spPr>
          <a:xfrm>
            <a:off x="8356606" y="5219509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8" name="Rectangle 5"/>
          <p:cNvSpPr txBox="1">
            <a:spLocks/>
          </p:cNvSpPr>
          <p:nvPr/>
        </p:nvSpPr>
        <p:spPr>
          <a:xfrm>
            <a:off x="6886046" y="5195759"/>
            <a:ext cx="359626" cy="1478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3"/>
          <p:cNvSpPr txBox="1"/>
          <p:nvPr/>
        </p:nvSpPr>
        <p:spPr>
          <a:xfrm>
            <a:off x="3602179" y="5188572"/>
            <a:ext cx="3132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Электросетей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258" name="Straight Connector 257"/>
          <p:cNvCxnSpPr/>
          <p:nvPr/>
        </p:nvCxnSpPr>
        <p:spPr>
          <a:xfrm>
            <a:off x="3612309" y="4926473"/>
            <a:ext cx="511441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647957" y="5153467"/>
            <a:ext cx="511441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" name="Group 11"/>
          <p:cNvGrpSpPr>
            <a:grpSpLocks/>
          </p:cNvGrpSpPr>
          <p:nvPr/>
        </p:nvGrpSpPr>
        <p:grpSpPr bwMode="auto">
          <a:xfrm>
            <a:off x="8107857" y="818273"/>
            <a:ext cx="693243" cy="435037"/>
            <a:chOff x="915" y="885"/>
            <a:chExt cx="1159" cy="145"/>
          </a:xfrm>
        </p:grpSpPr>
        <p:cxnSp>
          <p:nvCxnSpPr>
            <p:cNvPr id="287" name="AutoShape 249"/>
            <p:cNvCxnSpPr>
              <a:cxnSpLocks noChangeShapeType="1"/>
              <a:stCxn id="288" idx="4"/>
              <a:endCxn id="288" idx="6"/>
            </p:cNvCxnSpPr>
            <p:nvPr/>
          </p:nvCxnSpPr>
          <p:spPr bwMode="auto">
            <a:xfrm>
              <a:off x="915" y="1030"/>
              <a:ext cx="115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AutoShape 250"/>
            <p:cNvSpPr>
              <a:spLocks noChangeArrowheads="1"/>
            </p:cNvSpPr>
            <p:nvPr/>
          </p:nvSpPr>
          <p:spPr bwMode="auto">
            <a:xfrm>
              <a:off x="915" y="885"/>
              <a:ext cx="1159" cy="14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Ожидаемый годовой эффект</a:t>
              </a:r>
            </a:p>
          </p:txBody>
        </p:sp>
      </p:grpSp>
      <p:sp>
        <p:nvSpPr>
          <p:cNvPr id="83" name="Rectangle 26"/>
          <p:cNvSpPr txBox="1">
            <a:spLocks/>
          </p:cNvSpPr>
          <p:nvPr/>
        </p:nvSpPr>
        <p:spPr>
          <a:xfrm>
            <a:off x="806808" y="2524431"/>
            <a:ext cx="598928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Водоотведение с текущих 5 км до 30 км ежегодно (порядка 1,5%)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87" name="Rectangle 21"/>
          <p:cNvSpPr txBox="1">
            <a:spLocks/>
          </p:cNvSpPr>
          <p:nvPr/>
        </p:nvSpPr>
        <p:spPr>
          <a:xfrm>
            <a:off x="3607836" y="5857787"/>
            <a:ext cx="3132000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Водоснабжение, </a:t>
            </a:r>
            <a:r>
              <a:rPr lang="ru-RU" sz="900" dirty="0">
                <a:solidFill>
                  <a:srgbClr val="808080"/>
                </a:solidFill>
              </a:rPr>
              <a:t>проценты</a:t>
            </a:r>
          </a:p>
        </p:txBody>
      </p:sp>
      <p:sp>
        <p:nvSpPr>
          <p:cNvPr id="88" name="Rectangle 21"/>
          <p:cNvSpPr txBox="1">
            <a:spLocks/>
          </p:cNvSpPr>
          <p:nvPr/>
        </p:nvSpPr>
        <p:spPr>
          <a:xfrm>
            <a:off x="3614054" y="6051351"/>
            <a:ext cx="3132000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Теплоснабжение,  </a:t>
            </a:r>
            <a:r>
              <a:rPr lang="ru-RU" sz="900" dirty="0">
                <a:solidFill>
                  <a:srgbClr val="808080"/>
                </a:solidFill>
              </a:rPr>
              <a:t>проценты</a:t>
            </a:r>
          </a:p>
        </p:txBody>
      </p:sp>
      <p:sp>
        <p:nvSpPr>
          <p:cNvPr id="89" name="Rectangle 5"/>
          <p:cNvSpPr txBox="1">
            <a:spLocks/>
          </p:cNvSpPr>
          <p:nvPr/>
        </p:nvSpPr>
        <p:spPr>
          <a:xfrm>
            <a:off x="6897921" y="5856390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64,5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0" name="Rectangle 5"/>
          <p:cNvSpPr txBox="1">
            <a:spLocks/>
          </p:cNvSpPr>
          <p:nvPr/>
        </p:nvSpPr>
        <p:spPr>
          <a:xfrm>
            <a:off x="7628717" y="5878336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56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" name="Rectangle 5"/>
          <p:cNvSpPr txBox="1">
            <a:spLocks/>
          </p:cNvSpPr>
          <p:nvPr/>
        </p:nvSpPr>
        <p:spPr>
          <a:xfrm>
            <a:off x="8356606" y="6075884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ru-RU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" name="Rectangle 5"/>
          <p:cNvSpPr txBox="1">
            <a:spLocks/>
          </p:cNvSpPr>
          <p:nvPr/>
        </p:nvSpPr>
        <p:spPr>
          <a:xfrm>
            <a:off x="6897921" y="6049472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65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" name="Rectangle 5"/>
          <p:cNvSpPr txBox="1">
            <a:spLocks/>
          </p:cNvSpPr>
          <p:nvPr/>
        </p:nvSpPr>
        <p:spPr>
          <a:xfrm>
            <a:off x="7628717" y="6054807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57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Rectangle 5"/>
          <p:cNvSpPr txBox="1">
            <a:spLocks/>
          </p:cNvSpPr>
          <p:nvPr/>
        </p:nvSpPr>
        <p:spPr>
          <a:xfrm>
            <a:off x="8355483" y="5889727"/>
            <a:ext cx="359626" cy="1478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sz="900" b="1" baseline="0">
                <a:solidFill>
                  <a:schemeClr val="bg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50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Object 1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195604" name="think-cell Slide" r:id="rId4" imgW="360" imgH="360" progId="">
              <p:embed/>
            </p:oleObj>
          </a:graphicData>
        </a:graphic>
      </p:graphicFrame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727" y="9525"/>
            <a:ext cx="9216168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Rectangle 125"/>
          <p:cNvSpPr>
            <a:spLocks/>
          </p:cNvSpPr>
          <p:nvPr/>
        </p:nvSpPr>
        <p:spPr>
          <a:xfrm>
            <a:off x="158495" y="724666"/>
            <a:ext cx="8802943" cy="546138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  <a:effectLst/>
        </p:spPr>
        <p:txBody>
          <a:bodyPr vert="horz" wrap="none" lIns="91410" tIns="45705" rIns="91410" bIns="4570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"/>
              </a:spcBef>
              <a:buSzPct val="100000"/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50" name="Rectangle 14"/>
          <p:cNvSpPr txBox="1">
            <a:spLocks/>
          </p:cNvSpPr>
          <p:nvPr/>
        </p:nvSpPr>
        <p:spPr>
          <a:xfrm>
            <a:off x="204600" y="3978871"/>
            <a:ext cx="4272364" cy="62022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Индекс </a:t>
            </a:r>
            <a:r>
              <a:rPr lang="en-US" sz="1100" b="1" dirty="0">
                <a:solidFill>
                  <a:srgbClr val="0000FF"/>
                </a:solidFill>
              </a:rPr>
              <a:t>Brookings Global Metro monitor</a:t>
            </a:r>
            <a:r>
              <a:rPr lang="ru-RU" sz="1100" b="1" dirty="0">
                <a:solidFill>
                  <a:srgbClr val="0000FF"/>
                </a:solidFill>
              </a:rPr>
              <a:t> оценивает </a:t>
            </a:r>
            <a:r>
              <a:rPr lang="ru-RU" sz="1100" dirty="0">
                <a:solidFill>
                  <a:srgbClr val="000000"/>
                </a:solidFill>
              </a:rPr>
              <a:t>устойчивость роста среди 300 крупнейших мегаполисов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(2014 год)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6" y="230188"/>
            <a:ext cx="8618537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/>
              <a:t>Рейтинг Алматы в международных индексах</a:t>
            </a:r>
            <a:endParaRPr lang="en-US" sz="2000" dirty="0"/>
          </a:p>
        </p:txBody>
      </p:sp>
      <p:sp>
        <p:nvSpPr>
          <p:cNvPr id="21" name="Rectangle 14"/>
          <p:cNvSpPr txBox="1"/>
          <p:nvPr/>
        </p:nvSpPr>
        <p:spPr>
          <a:xfrm>
            <a:off x="5960085" y="1274175"/>
            <a:ext cx="26541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9" name="Rectangle 128"/>
          <p:cNvSpPr>
            <a:spLocks/>
          </p:cNvSpPr>
          <p:nvPr/>
        </p:nvSpPr>
        <p:spPr>
          <a:xfrm>
            <a:off x="158495" y="724666"/>
            <a:ext cx="8780369" cy="50130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vert="horz" lIns="76176" tIns="76176" rIns="76176" bIns="76176" rtlCol="0" anchor="t" anchorCtr="0">
            <a:noAutofit/>
          </a:bodyPr>
          <a:lstStyle/>
          <a:p>
            <a:pPr algn="ctr" defTabSz="895065">
              <a:buClr>
                <a:srgbClr val="004E7A"/>
              </a:buClr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49" name="Rectangle 14"/>
          <p:cNvSpPr txBox="1">
            <a:spLocks/>
          </p:cNvSpPr>
          <p:nvPr/>
        </p:nvSpPr>
        <p:spPr>
          <a:xfrm flipH="1">
            <a:off x="4655978" y="1272327"/>
            <a:ext cx="4305458" cy="71713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Индекс </a:t>
            </a:r>
            <a:r>
              <a:rPr lang="en-US" sz="1100" b="1" dirty="0">
                <a:solidFill>
                  <a:srgbClr val="0000FF"/>
                </a:solidFill>
              </a:rPr>
              <a:t>Global Financial Centers </a:t>
            </a:r>
            <a:r>
              <a:rPr lang="ru-RU" sz="1100" dirty="0">
                <a:solidFill>
                  <a:srgbClr val="000000"/>
                </a:solidFill>
              </a:rPr>
              <a:t>учитывает как объективные показатели города, так и онлайн опрос по 105 параметрам среди 83 городов (2015 год)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0" name="Rectangle 19"/>
          <p:cNvSpPr txBox="1">
            <a:spLocks/>
          </p:cNvSpPr>
          <p:nvPr/>
        </p:nvSpPr>
        <p:spPr>
          <a:xfrm>
            <a:off x="224556" y="841928"/>
            <a:ext cx="8627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2400" b="1" dirty="0">
                <a:solidFill>
                  <a:srgbClr val="000000"/>
                </a:solidFill>
              </a:rPr>
              <a:t>Экономика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69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27395"/>
            <a:ext cx="1295400" cy="3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" name="Group 328"/>
          <p:cNvGrpSpPr/>
          <p:nvPr/>
        </p:nvGrpSpPr>
        <p:grpSpPr>
          <a:xfrm>
            <a:off x="7656642" y="93375"/>
            <a:ext cx="1142760" cy="215444"/>
            <a:chOff x="4848039" y="2099333"/>
            <a:chExt cx="1371767" cy="242207"/>
          </a:xfrm>
        </p:grpSpPr>
        <p:sp>
          <p:nvSpPr>
            <p:cNvPr id="330" name="Rectangle 329"/>
            <p:cNvSpPr/>
            <p:nvPr/>
          </p:nvSpPr>
          <p:spPr>
            <a:xfrm>
              <a:off x="4848039" y="2104277"/>
              <a:ext cx="144000" cy="144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331" name="Rectangle 26"/>
            <p:cNvSpPr txBox="1"/>
            <p:nvPr/>
          </p:nvSpPr>
          <p:spPr>
            <a:xfrm>
              <a:off x="5078731" y="2099333"/>
              <a:ext cx="1141075" cy="24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700" dirty="0">
                  <a:solidFill>
                    <a:srgbClr val="000000"/>
                  </a:solidFill>
                </a:rPr>
                <a:t>Соответствует уровню</a:t>
              </a:r>
              <a:br>
                <a:rPr lang="ru-RU" sz="700" dirty="0">
                  <a:solidFill>
                    <a:srgbClr val="000000"/>
                  </a:solidFill>
                </a:rPr>
              </a:br>
              <a:r>
                <a:rPr lang="ru-RU" sz="700" dirty="0">
                  <a:solidFill>
                    <a:srgbClr val="000000"/>
                  </a:solidFill>
                </a:rPr>
                <a:t>средних городов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56" name="Picture 1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9603" y="2944008"/>
            <a:ext cx="1590678" cy="590534"/>
          </a:xfrm>
          <a:prstGeom prst="rect">
            <a:avLst/>
          </a:prstGeom>
        </p:spPr>
      </p:pic>
      <p:sp>
        <p:nvSpPr>
          <p:cNvPr id="109" name="Rectangle 14"/>
          <p:cNvSpPr txBox="1">
            <a:spLocks/>
          </p:cNvSpPr>
          <p:nvPr/>
        </p:nvSpPr>
        <p:spPr>
          <a:xfrm>
            <a:off x="204604" y="1272327"/>
            <a:ext cx="4272363" cy="71713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Масштабный рейтинг Всемирного банка</a:t>
            </a:r>
            <a:r>
              <a:rPr lang="ru-RU" sz="1100" dirty="0">
                <a:solidFill>
                  <a:srgbClr val="0000FF"/>
                </a:solidFill>
              </a:rPr>
              <a:t> </a:t>
            </a:r>
            <a:r>
              <a:rPr lang="ru-RU" sz="1100" b="1" dirty="0" err="1">
                <a:solidFill>
                  <a:srgbClr val="0000FF"/>
                </a:solidFill>
              </a:rPr>
              <a:t>Doing</a:t>
            </a:r>
            <a:r>
              <a:rPr lang="ru-RU" sz="1100" b="1" dirty="0">
                <a:solidFill>
                  <a:srgbClr val="0000FF"/>
                </a:solidFill>
              </a:rPr>
              <a:t> </a:t>
            </a:r>
            <a:r>
              <a:rPr lang="ru-RU" sz="1100" b="1" dirty="0" err="1">
                <a:solidFill>
                  <a:srgbClr val="0000FF"/>
                </a:solidFill>
              </a:rPr>
              <a:t>Business</a:t>
            </a:r>
            <a:r>
              <a:rPr lang="ru-RU" sz="1100" dirty="0">
                <a:solidFill>
                  <a:srgbClr val="0000FF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оценивает простоту ведения бизнеса в стране по 10 </a:t>
            </a:r>
            <a:r>
              <a:rPr lang="ru-RU" sz="1200" dirty="0">
                <a:solidFill>
                  <a:srgbClr val="000000"/>
                </a:solidFill>
              </a:rPr>
              <a:t>критериям</a:t>
            </a:r>
            <a:r>
              <a:rPr lang="ru-RU" sz="1100" dirty="0">
                <a:solidFill>
                  <a:srgbClr val="000000"/>
                </a:solidFill>
              </a:rPr>
              <a:t> среди 189 стран (2015 год)</a:t>
            </a:r>
          </a:p>
        </p:txBody>
      </p:sp>
      <p:pic>
        <p:nvPicPr>
          <p:cNvPr id="100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1232" y="2733808"/>
            <a:ext cx="1388771" cy="831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149" y="1956672"/>
            <a:ext cx="2280083" cy="2335994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1</a:t>
            </a:r>
            <a:r>
              <a:rPr lang="ru-RU" sz="1000" dirty="0">
                <a:solidFill>
                  <a:srgbClr val="000000"/>
                </a:solidFill>
              </a:rPr>
              <a:t>.  Сингапур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2.  Новая Зеландия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3.  Дания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marL="228528" indent="-228528">
              <a:lnSpc>
                <a:spcPct val="120000"/>
              </a:lnSpc>
              <a:buFontTx/>
              <a:buAutoNum type="arabicPeriod" startAt="38"/>
            </a:pPr>
            <a:r>
              <a:rPr lang="ru-RU" sz="1000" dirty="0">
                <a:solidFill>
                  <a:srgbClr val="000000"/>
                </a:solidFill>
              </a:rPr>
              <a:t>Мексика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marL="228528" indent="-228528">
              <a:lnSpc>
                <a:spcPct val="120000"/>
              </a:lnSpc>
              <a:buFontTx/>
              <a:buAutoNum type="arabicPeriod" startAt="41"/>
            </a:pPr>
            <a:r>
              <a:rPr lang="ru-RU" sz="1200" dirty="0">
                <a:solidFill>
                  <a:srgbClr val="0000FF"/>
                </a:solidFill>
              </a:rPr>
              <a:t>Казахстан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FF"/>
                </a:solidFill>
              </a:rPr>
              <a:t>   (на основе  Алматы)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42.  Венгрия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45.  Италия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41152" y="4602210"/>
            <a:ext cx="3021151" cy="168658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1.  </a:t>
            </a:r>
            <a:r>
              <a:rPr lang="ru-RU" sz="1000" dirty="0" err="1">
                <a:solidFill>
                  <a:srgbClr val="000000"/>
                </a:solidFill>
              </a:rPr>
              <a:t>Макау</a:t>
            </a:r>
            <a:endParaRPr lang="ru-RU" sz="1000" dirty="0">
              <a:solidFill>
                <a:srgbClr val="000000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2.  Измир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3.  Стамбул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155. Осло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FF"/>
                </a:solidFill>
              </a:rPr>
              <a:t>156. Алматы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157. </a:t>
            </a:r>
            <a:r>
              <a:rPr lang="ru-RU" sz="1000" dirty="0" err="1">
                <a:solidFill>
                  <a:srgbClr val="000000"/>
                </a:solidFill>
              </a:rPr>
              <a:t>Ист</a:t>
            </a:r>
            <a:r>
              <a:rPr lang="ru-RU" sz="1000" dirty="0">
                <a:solidFill>
                  <a:srgbClr val="000000"/>
                </a:solidFill>
              </a:rPr>
              <a:t> Рэнд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798035" y="2185272"/>
            <a:ext cx="2324100" cy="1486531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1.  Нью Йорк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2.  Лондон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50.  Бахрейн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FF"/>
                </a:solidFill>
              </a:rPr>
              <a:t>51.  Алматы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52.  Панама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2" name="Rectangle 14"/>
          <p:cNvSpPr txBox="1">
            <a:spLocks/>
          </p:cNvSpPr>
          <p:nvPr/>
        </p:nvSpPr>
        <p:spPr>
          <a:xfrm>
            <a:off x="4655980" y="3978871"/>
            <a:ext cx="4305458" cy="620220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Индекс </a:t>
            </a:r>
            <a:r>
              <a:rPr lang="en-US" sz="1100" b="1" dirty="0">
                <a:solidFill>
                  <a:srgbClr val="0000FF"/>
                </a:solidFill>
              </a:rPr>
              <a:t>Financial Post</a:t>
            </a:r>
            <a:r>
              <a:rPr lang="ru-RU" sz="1100" dirty="0">
                <a:solidFill>
                  <a:srgbClr val="000000"/>
                </a:solidFill>
              </a:rPr>
              <a:t> оценивает темпы развития финансовых центров среди </a:t>
            </a:r>
            <a:r>
              <a:rPr lang="en-US" sz="1100" dirty="0">
                <a:solidFill>
                  <a:srgbClr val="000000"/>
                </a:solidFill>
              </a:rPr>
              <a:t>96</a:t>
            </a:r>
            <a:r>
              <a:rPr lang="ru-RU" sz="1100" dirty="0">
                <a:solidFill>
                  <a:srgbClr val="000000"/>
                </a:solidFill>
              </a:rPr>
              <a:t> наиболее крупных мегаполисов (2015 год)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7061" y="4602207"/>
            <a:ext cx="2803086" cy="1532697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1.  </a:t>
            </a:r>
            <a:r>
              <a:rPr lang="ru-RU" sz="1000" dirty="0" err="1">
                <a:solidFill>
                  <a:srgbClr val="000000"/>
                </a:solidFill>
              </a:rPr>
              <a:t>Рияд</a:t>
            </a:r>
            <a:endParaRPr lang="ru-RU" sz="1000" dirty="0">
              <a:solidFill>
                <a:srgbClr val="000000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2.  Стамбул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3.  </a:t>
            </a:r>
            <a:r>
              <a:rPr lang="ru-RU" sz="1000" dirty="0" err="1">
                <a:solidFill>
                  <a:srgbClr val="000000"/>
                </a:solidFill>
              </a:rPr>
              <a:t>Йоханесбург</a:t>
            </a:r>
            <a:endParaRPr lang="ru-RU" sz="1000" dirty="0">
              <a:solidFill>
                <a:srgbClr val="000000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9.   Бангкок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FF"/>
                </a:solidFill>
              </a:rPr>
              <a:t>1</a:t>
            </a:r>
            <a:r>
              <a:rPr lang="en-US" sz="1200" dirty="0">
                <a:solidFill>
                  <a:srgbClr val="0000FF"/>
                </a:solidFill>
              </a:rPr>
              <a:t>0</a:t>
            </a:r>
            <a:r>
              <a:rPr lang="ru-RU" sz="1200" dirty="0">
                <a:solidFill>
                  <a:srgbClr val="0000FF"/>
                </a:solidFill>
              </a:rPr>
              <a:t>.  Алматы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11.  Прага</a:t>
            </a:r>
          </a:p>
        </p:txBody>
      </p:sp>
      <p:pic>
        <p:nvPicPr>
          <p:cNvPr id="147644" name="Picture 188" descr="F:\Financial-Pos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150" y="5383577"/>
            <a:ext cx="1263128" cy="4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38"/>
          <p:cNvSpPr txBox="1"/>
          <p:nvPr/>
        </p:nvSpPr>
        <p:spPr>
          <a:xfrm>
            <a:off x="7848823" y="339064"/>
            <a:ext cx="9682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700" dirty="0">
                <a:solidFill>
                  <a:srgbClr val="000000"/>
                </a:solidFill>
              </a:rPr>
              <a:t>Умеренное отставание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29" name="Rectangle 234"/>
          <p:cNvSpPr txBox="1"/>
          <p:nvPr/>
        </p:nvSpPr>
        <p:spPr>
          <a:xfrm>
            <a:off x="7848822" y="537965"/>
            <a:ext cx="109004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700" dirty="0">
                <a:solidFill>
                  <a:srgbClr val="000000"/>
                </a:solidFill>
              </a:rPr>
              <a:t>Значительное отставание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0" name="Rectangle 329"/>
          <p:cNvSpPr/>
          <p:nvPr/>
        </p:nvSpPr>
        <p:spPr>
          <a:xfrm>
            <a:off x="7656081" y="338534"/>
            <a:ext cx="119960" cy="12808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  <p:sp>
        <p:nvSpPr>
          <p:cNvPr id="31" name="Rectangle 329"/>
          <p:cNvSpPr/>
          <p:nvPr/>
        </p:nvSpPr>
        <p:spPr>
          <a:xfrm>
            <a:off x="7656081" y="530120"/>
            <a:ext cx="119960" cy="128089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4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14036" name="think-cell Slide" r:id="rId5" imgW="360" imgH="360" progId="">
              <p:embed/>
            </p:oleObj>
          </a:graphicData>
        </a:graphic>
      </p:graphicFrame>
      <p:sp>
        <p:nvSpPr>
          <p:cNvPr id="30" name="Rectangle 2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err="1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91"/>
            <a:ext cx="7892882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Мероприятия по повышению привлекательности инвестиционного</a:t>
            </a:r>
            <a:r>
              <a:rPr lang="en-US" dirty="0"/>
              <a:t> </a:t>
            </a:r>
            <a:r>
              <a:rPr lang="ru-RU" dirty="0"/>
              <a:t>климата </a:t>
            </a:r>
            <a:endParaRPr lang="en-US" dirty="0"/>
          </a:p>
        </p:txBody>
      </p:sp>
      <p:cxnSp>
        <p:nvCxnSpPr>
          <p:cNvPr id="129" name="AutoShape 249"/>
          <p:cNvCxnSpPr>
            <a:cxnSpLocks noChangeShapeType="1"/>
            <a:stCxn id="130" idx="4"/>
            <a:endCxn id="130" idx="6"/>
          </p:cNvCxnSpPr>
          <p:nvPr/>
        </p:nvCxnSpPr>
        <p:spPr bwMode="auto">
          <a:xfrm>
            <a:off x="5321657" y="1516499"/>
            <a:ext cx="462461" cy="0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AutoShape 250"/>
          <p:cNvSpPr>
            <a:spLocks noChangeArrowheads="1"/>
          </p:cNvSpPr>
          <p:nvPr/>
        </p:nvSpPr>
        <p:spPr bwMode="auto">
          <a:xfrm>
            <a:off x="5321657" y="1313370"/>
            <a:ext cx="462461" cy="20313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2" rtlCol="0" anchor="b">
            <a:spAutoFit/>
          </a:bodyPr>
          <a:lstStyle>
            <a:lvl1pPr algn="l" rtl="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rtl="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Город</a:t>
            </a:r>
            <a:endParaRPr lang="ru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grpSp>
        <p:nvGrpSpPr>
          <p:cNvPr id="65" name="Group 2"/>
          <p:cNvGrpSpPr>
            <a:grpSpLocks/>
          </p:cNvGrpSpPr>
          <p:nvPr/>
        </p:nvGrpSpPr>
        <p:grpSpPr bwMode="auto">
          <a:xfrm>
            <a:off x="329725" y="1313029"/>
            <a:ext cx="4279114" cy="203469"/>
            <a:chOff x="915" y="942"/>
            <a:chExt cx="2686" cy="88"/>
          </a:xfrm>
        </p:grpSpPr>
        <p:cxnSp>
          <p:nvCxnSpPr>
            <p:cNvPr id="66" name="AutoShape 249"/>
            <p:cNvCxnSpPr>
              <a:cxnSpLocks noChangeShapeType="1"/>
              <a:stCxn id="67" idx="4"/>
              <a:endCxn id="6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AutoShape 250"/>
            <p:cNvSpPr>
              <a:spLocks noChangeArrowheads="1"/>
            </p:cNvSpPr>
            <p:nvPr/>
          </p:nvSpPr>
          <p:spPr bwMode="auto">
            <a:xfrm>
              <a:off x="915" y="942"/>
              <a:ext cx="2686" cy="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rtlCol="0" anchor="b">
              <a:spAutoFit/>
            </a:bodyPr>
            <a:lstStyle>
              <a:lvl1pPr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Инициативы</a:t>
              </a:r>
              <a:endParaRPr lang="ru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31" name="Group 2"/>
          <p:cNvGrpSpPr>
            <a:grpSpLocks/>
          </p:cNvGrpSpPr>
          <p:nvPr/>
        </p:nvGrpSpPr>
        <p:grpSpPr bwMode="auto">
          <a:xfrm>
            <a:off x="6119002" y="1313770"/>
            <a:ext cx="937798" cy="202728"/>
            <a:chOff x="915" y="902"/>
            <a:chExt cx="1529" cy="128"/>
          </a:xfrm>
        </p:grpSpPr>
        <p:cxnSp>
          <p:nvCxnSpPr>
            <p:cNvPr id="132" name="AutoShape 249"/>
            <p:cNvCxnSpPr>
              <a:cxnSpLocks noChangeShapeType="1"/>
              <a:stCxn id="133" idx="4"/>
              <a:endCxn id="133" idx="6"/>
            </p:cNvCxnSpPr>
            <p:nvPr/>
          </p:nvCxnSpPr>
          <p:spPr bwMode="auto">
            <a:xfrm>
              <a:off x="915" y="1030"/>
              <a:ext cx="1529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1529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rtlCol="0" anchor="b">
              <a:spAutoFit/>
            </a:bodyPr>
            <a:lstStyle>
              <a:lvl1pPr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rtl="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Республика</a:t>
              </a:r>
              <a:endParaRPr lang="ru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0" name="Freeform 64"/>
          <p:cNvSpPr>
            <a:spLocks/>
          </p:cNvSpPr>
          <p:nvPr/>
        </p:nvSpPr>
        <p:spPr bwMode="auto">
          <a:xfrm>
            <a:off x="6385639" y="5320581"/>
            <a:ext cx="254014" cy="20822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B050"/>
              </a:solidFill>
            </a:endParaRPr>
          </a:p>
        </p:txBody>
      </p:sp>
      <p:sp>
        <p:nvSpPr>
          <p:cNvPr id="112" name="Freeform 64"/>
          <p:cNvSpPr>
            <a:spLocks/>
          </p:cNvSpPr>
          <p:nvPr/>
        </p:nvSpPr>
        <p:spPr bwMode="auto">
          <a:xfrm>
            <a:off x="5422174" y="5320581"/>
            <a:ext cx="254014" cy="20822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B050"/>
              </a:solidFill>
            </a:endParaRPr>
          </a:p>
        </p:txBody>
      </p:sp>
      <p:sp>
        <p:nvSpPr>
          <p:cNvPr id="10" name="Rectangle 10"/>
          <p:cNvSpPr txBox="1">
            <a:spLocks/>
          </p:cNvSpPr>
          <p:nvPr/>
        </p:nvSpPr>
        <p:spPr>
          <a:xfrm>
            <a:off x="329724" y="5252569"/>
            <a:ext cx="44372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Создание центра занятости мирового уровня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Работа в связке ВУЗы-Бизнес-Соискатель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Создание единой базы данных приоритетных специальностей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9" name="Freeform 64"/>
          <p:cNvSpPr>
            <a:spLocks/>
          </p:cNvSpPr>
          <p:nvPr/>
        </p:nvSpPr>
        <p:spPr bwMode="auto">
          <a:xfrm>
            <a:off x="6385639" y="4348092"/>
            <a:ext cx="254014" cy="20822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B050"/>
              </a:solidFill>
            </a:endParaRPr>
          </a:p>
        </p:txBody>
      </p:sp>
      <p:sp>
        <p:nvSpPr>
          <p:cNvPr id="17" name="Rectangle 17"/>
          <p:cNvSpPr txBox="1">
            <a:spLocks/>
          </p:cNvSpPr>
          <p:nvPr/>
        </p:nvSpPr>
        <p:spPr>
          <a:xfrm>
            <a:off x="329729" y="4348089"/>
            <a:ext cx="42791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Создание условий для развития </a:t>
            </a:r>
            <a:r>
              <a:rPr lang="ru-RU" sz="1200" dirty="0" err="1">
                <a:solidFill>
                  <a:srgbClr val="000000"/>
                </a:solidFill>
              </a:rPr>
              <a:t>ГЧП</a:t>
            </a:r>
            <a:r>
              <a:rPr lang="ru-RU" sz="1200" dirty="0">
                <a:solidFill>
                  <a:srgbClr val="000000"/>
                </a:solidFill>
              </a:rPr>
              <a:t> и проведение пилотов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Определение правил входа и выхода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Снижение количества проверок, периодичности и требований</a:t>
            </a:r>
          </a:p>
        </p:txBody>
      </p:sp>
      <p:sp>
        <p:nvSpPr>
          <p:cNvPr id="106" name="Freeform 64"/>
          <p:cNvSpPr>
            <a:spLocks/>
          </p:cNvSpPr>
          <p:nvPr/>
        </p:nvSpPr>
        <p:spPr bwMode="auto">
          <a:xfrm>
            <a:off x="5422174" y="3411029"/>
            <a:ext cx="254014" cy="20822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B050"/>
              </a:solidFill>
            </a:endParaRPr>
          </a:p>
        </p:txBody>
      </p:sp>
      <p:sp>
        <p:nvSpPr>
          <p:cNvPr id="108" name="Freeform 64"/>
          <p:cNvSpPr>
            <a:spLocks/>
          </p:cNvSpPr>
          <p:nvPr/>
        </p:nvSpPr>
        <p:spPr bwMode="auto">
          <a:xfrm>
            <a:off x="6385639" y="3411029"/>
            <a:ext cx="254014" cy="20822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B050"/>
              </a:solidFill>
            </a:endParaRPr>
          </a:p>
        </p:txBody>
      </p:sp>
      <p:sp>
        <p:nvSpPr>
          <p:cNvPr id="22" name="Rectangle 22"/>
          <p:cNvSpPr txBox="1">
            <a:spLocks/>
          </p:cNvSpPr>
          <p:nvPr/>
        </p:nvSpPr>
        <p:spPr>
          <a:xfrm>
            <a:off x="329727" y="3343715"/>
            <a:ext cx="427911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Поиск и привлечение стратегических партнеров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Активизация работы центра по работе с инвесторами по принципу «одного окна»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Организация конференций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5" name="Freeform 64"/>
          <p:cNvSpPr>
            <a:spLocks/>
          </p:cNvSpPr>
          <p:nvPr/>
        </p:nvSpPr>
        <p:spPr bwMode="auto">
          <a:xfrm>
            <a:off x="5422174" y="2532644"/>
            <a:ext cx="254014" cy="20822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B050"/>
              </a:solidFill>
            </a:endParaRPr>
          </a:p>
        </p:txBody>
      </p:sp>
      <p:sp>
        <p:nvSpPr>
          <p:cNvPr id="27" name="Rectangle 28"/>
          <p:cNvSpPr txBox="1">
            <a:spLocks/>
          </p:cNvSpPr>
          <p:nvPr/>
        </p:nvSpPr>
        <p:spPr>
          <a:xfrm>
            <a:off x="329724" y="2524007"/>
            <a:ext cx="47051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Предоставление налаженной инфраструктуры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Создание СЭЗ, государственных и частных индустриальных зон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Улучшение транспортной инфраструктуры, ЖКХ, и т. д.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4" name="Freeform 64"/>
          <p:cNvSpPr>
            <a:spLocks/>
          </p:cNvSpPr>
          <p:nvPr/>
        </p:nvSpPr>
        <p:spPr bwMode="auto">
          <a:xfrm>
            <a:off x="6385639" y="2038768"/>
            <a:ext cx="254014" cy="20822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B050"/>
              </a:solidFill>
            </a:endParaRPr>
          </a:p>
        </p:txBody>
      </p:sp>
      <p:sp>
        <p:nvSpPr>
          <p:cNvPr id="38" name="Rectangle 38"/>
          <p:cNvSpPr txBox="1">
            <a:spLocks/>
          </p:cNvSpPr>
          <p:nvPr/>
        </p:nvSpPr>
        <p:spPr>
          <a:xfrm>
            <a:off x="329726" y="2073631"/>
            <a:ext cx="399219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Предоставление косвенных льгот (налоговые льготы)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35" name="Straight Connector 134"/>
          <p:cNvCxnSpPr>
            <a:cxnSpLocks/>
          </p:cNvCxnSpPr>
          <p:nvPr/>
        </p:nvCxnSpPr>
        <p:spPr>
          <a:xfrm>
            <a:off x="329725" y="1905913"/>
            <a:ext cx="655643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4"/>
          <p:cNvSpPr txBox="1">
            <a:spLocks/>
          </p:cNvSpPr>
          <p:nvPr/>
        </p:nvSpPr>
        <p:spPr>
          <a:xfrm>
            <a:off x="329727" y="1588393"/>
            <a:ext cx="39921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200" dirty="0">
                <a:solidFill>
                  <a:srgbClr val="000000"/>
                </a:solidFill>
              </a:rPr>
              <a:t>Предоставление финансовых льгот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2" name="Freeform 64"/>
          <p:cNvSpPr>
            <a:spLocks/>
          </p:cNvSpPr>
          <p:nvPr/>
        </p:nvSpPr>
        <p:spPr bwMode="auto">
          <a:xfrm>
            <a:off x="6385639" y="1553529"/>
            <a:ext cx="254014" cy="20822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B050"/>
              </a:solidFill>
            </a:endParaRPr>
          </a:p>
        </p:txBody>
      </p:sp>
      <p:cxnSp>
        <p:nvCxnSpPr>
          <p:cNvPr id="136" name="Straight Connector 135"/>
          <p:cNvCxnSpPr>
            <a:cxnSpLocks/>
          </p:cNvCxnSpPr>
          <p:nvPr/>
        </p:nvCxnSpPr>
        <p:spPr>
          <a:xfrm>
            <a:off x="329725" y="2391152"/>
            <a:ext cx="655643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cxnSpLocks/>
          </p:cNvCxnSpPr>
          <p:nvPr/>
        </p:nvCxnSpPr>
        <p:spPr>
          <a:xfrm>
            <a:off x="329724" y="3262671"/>
            <a:ext cx="655643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cxnSpLocks/>
          </p:cNvCxnSpPr>
          <p:nvPr/>
        </p:nvCxnSpPr>
        <p:spPr>
          <a:xfrm>
            <a:off x="329725" y="4215234"/>
            <a:ext cx="655643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</p:cNvCxnSpPr>
          <p:nvPr/>
        </p:nvCxnSpPr>
        <p:spPr>
          <a:xfrm>
            <a:off x="329725" y="5219608"/>
            <a:ext cx="655643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>
            <a:spLocks/>
          </p:cNvSpPr>
          <p:nvPr/>
        </p:nvSpPr>
        <p:spPr bwMode="gray">
          <a:xfrm>
            <a:off x="171452" y="905895"/>
            <a:ext cx="7716386" cy="5145654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30491" y="615666"/>
            <a:ext cx="1155673" cy="141219"/>
            <a:chOff x="7805787" y="1175370"/>
            <a:chExt cx="1155673" cy="141219"/>
          </a:xfrm>
        </p:grpSpPr>
        <p:sp>
          <p:nvSpPr>
            <p:cNvPr id="120" name="Rectangle 20"/>
            <p:cNvSpPr txBox="1"/>
            <p:nvPr/>
          </p:nvSpPr>
          <p:spPr>
            <a:xfrm>
              <a:off x="8030192" y="1175370"/>
              <a:ext cx="93126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800" dirty="0">
                  <a:solidFill>
                    <a:srgbClr val="000000"/>
                  </a:solidFill>
                  <a:sym typeface="Arial" panose="020B0604020202020204" pitchFamily="34" charset="0"/>
                </a:rPr>
                <a:t>Влияние на уровне</a:t>
              </a:r>
            </a:p>
          </p:txBody>
        </p:sp>
        <p:sp>
          <p:nvSpPr>
            <p:cNvPr id="121" name="Freeform 64"/>
            <p:cNvSpPr>
              <a:spLocks/>
            </p:cNvSpPr>
            <p:nvPr/>
          </p:nvSpPr>
          <p:spPr bwMode="auto">
            <a:xfrm>
              <a:off x="7805787" y="1175370"/>
              <a:ext cx="172274" cy="141219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75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15060" name="think-cell Slide" r:id="rId5" imgW="360" imgH="36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err="1">
              <a:solidFill>
                <a:srgbClr val="000000"/>
              </a:solidFill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4935" y="877567"/>
            <a:ext cx="8631568" cy="52730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 err="1">
              <a:solidFill>
                <a:srgbClr val="000000"/>
              </a:solidFill>
            </a:endParaRPr>
          </a:p>
        </p:txBody>
      </p:sp>
      <p:sp>
        <p:nvSpPr>
          <p:cNvPr id="137" name="Rectangle 24"/>
          <p:cNvSpPr txBox="1">
            <a:spLocks/>
          </p:cNvSpPr>
          <p:nvPr/>
        </p:nvSpPr>
        <p:spPr>
          <a:xfrm>
            <a:off x="283792" y="4610984"/>
            <a:ext cx="1213108" cy="137162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</a:ln>
        </p:spPr>
        <p:txBody>
          <a:bodyPr vert="horz" wrap="square" lIns="71987" tIns="35989" rIns="71987" bIns="71987" rtlCol="0" anchor="t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dirty="0">
                <a:solidFill>
                  <a:srgbClr val="FFFFFF"/>
                </a:solidFill>
              </a:rPr>
              <a:t>Развитие  рынка</a:t>
            </a:r>
          </a:p>
        </p:txBody>
      </p:sp>
      <p:sp>
        <p:nvSpPr>
          <p:cNvPr id="64" name="Rectangle 24"/>
          <p:cNvSpPr txBox="1">
            <a:spLocks/>
          </p:cNvSpPr>
          <p:nvPr/>
        </p:nvSpPr>
        <p:spPr>
          <a:xfrm>
            <a:off x="277696" y="1442515"/>
            <a:ext cx="1213108" cy="158685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</a:ln>
        </p:spPr>
        <p:txBody>
          <a:bodyPr vert="horz" wrap="square" lIns="71987" tIns="35989" rIns="71987" bIns="71987" rtlCol="0" anchor="t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dirty="0">
                <a:solidFill>
                  <a:srgbClr val="FFFFFF"/>
                </a:solidFill>
              </a:rPr>
              <a:t>Основные принципы</a:t>
            </a:r>
          </a:p>
        </p:txBody>
      </p:sp>
      <p:grpSp>
        <p:nvGrpSpPr>
          <p:cNvPr id="94" name="Group 11"/>
          <p:cNvGrpSpPr>
            <a:grpSpLocks/>
          </p:cNvGrpSpPr>
          <p:nvPr/>
        </p:nvGrpSpPr>
        <p:grpSpPr bwMode="auto">
          <a:xfrm>
            <a:off x="2018270" y="1247206"/>
            <a:ext cx="4659344" cy="157163"/>
            <a:chOff x="915" y="931"/>
            <a:chExt cx="2686" cy="99"/>
          </a:xfrm>
        </p:grpSpPr>
        <p:cxnSp>
          <p:nvCxnSpPr>
            <p:cNvPr id="95" name="AutoShape 249"/>
            <p:cNvCxnSpPr>
              <a:cxnSpLocks noChangeShapeType="1"/>
              <a:stCxn id="96" idx="4"/>
              <a:endCxn id="9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686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Инициативы</a:t>
              </a:r>
            </a:p>
          </p:txBody>
        </p:sp>
      </p:grpSp>
      <p:grpSp>
        <p:nvGrpSpPr>
          <p:cNvPr id="97" name="Group 11"/>
          <p:cNvGrpSpPr>
            <a:grpSpLocks/>
          </p:cNvGrpSpPr>
          <p:nvPr/>
        </p:nvGrpSpPr>
        <p:grpSpPr bwMode="auto">
          <a:xfrm>
            <a:off x="7840781" y="1247206"/>
            <a:ext cx="836612" cy="157163"/>
            <a:chOff x="915" y="931"/>
            <a:chExt cx="2686" cy="99"/>
          </a:xfrm>
        </p:grpSpPr>
        <p:cxnSp>
          <p:nvCxnSpPr>
            <p:cNvPr id="98" name="AutoShape 249"/>
            <p:cNvCxnSpPr>
              <a:cxnSpLocks noChangeShapeType="1"/>
              <a:stCxn id="99" idx="4"/>
              <a:endCxn id="9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686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Республика</a:t>
              </a:r>
            </a:p>
          </p:txBody>
        </p:sp>
      </p:grpSp>
      <p:grpSp>
        <p:nvGrpSpPr>
          <p:cNvPr id="100" name="Group 11"/>
          <p:cNvGrpSpPr>
            <a:grpSpLocks/>
          </p:cNvGrpSpPr>
          <p:nvPr/>
        </p:nvGrpSpPr>
        <p:grpSpPr bwMode="auto">
          <a:xfrm>
            <a:off x="6840894" y="1247206"/>
            <a:ext cx="836612" cy="157163"/>
            <a:chOff x="915" y="931"/>
            <a:chExt cx="2686" cy="99"/>
          </a:xfrm>
        </p:grpSpPr>
        <p:cxnSp>
          <p:nvCxnSpPr>
            <p:cNvPr id="101" name="AutoShape 249"/>
            <p:cNvCxnSpPr>
              <a:cxnSpLocks noChangeShapeType="1"/>
              <a:stCxn id="102" idx="4"/>
              <a:endCxn id="10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686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Город</a:t>
              </a:r>
            </a:p>
          </p:txBody>
        </p:sp>
      </p:grpSp>
      <p:sp>
        <p:nvSpPr>
          <p:cNvPr id="128" name="Rectangle 12"/>
          <p:cNvSpPr txBox="1">
            <a:spLocks/>
          </p:cNvSpPr>
          <p:nvPr/>
        </p:nvSpPr>
        <p:spPr>
          <a:xfrm>
            <a:off x="405379" y="1793824"/>
            <a:ext cx="1449617" cy="4270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Правовая среда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0" name="Rectangle 12"/>
          <p:cNvSpPr txBox="1">
            <a:spLocks/>
          </p:cNvSpPr>
          <p:nvPr/>
        </p:nvSpPr>
        <p:spPr>
          <a:xfrm>
            <a:off x="405379" y="2249791"/>
            <a:ext cx="1449617" cy="27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Рыночная среда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1" name="Rectangle 12"/>
          <p:cNvSpPr txBox="1">
            <a:spLocks/>
          </p:cNvSpPr>
          <p:nvPr/>
        </p:nvSpPr>
        <p:spPr>
          <a:xfrm>
            <a:off x="405379" y="2553769"/>
            <a:ext cx="1449617" cy="3982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Направление развития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4" name="Rectangle 12"/>
          <p:cNvSpPr txBox="1">
            <a:spLocks/>
          </p:cNvSpPr>
          <p:nvPr/>
        </p:nvSpPr>
        <p:spPr>
          <a:xfrm>
            <a:off x="405379" y="4990590"/>
            <a:ext cx="1449617" cy="4853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Развитие предложения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5" name="Rectangle 12"/>
          <p:cNvSpPr txBox="1">
            <a:spLocks/>
          </p:cNvSpPr>
          <p:nvPr/>
        </p:nvSpPr>
        <p:spPr>
          <a:xfrm>
            <a:off x="405379" y="5526993"/>
            <a:ext cx="1449617" cy="4113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Стимулирование спроса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6" name="Rectangle 24"/>
          <p:cNvSpPr txBox="1">
            <a:spLocks/>
          </p:cNvSpPr>
          <p:nvPr/>
        </p:nvSpPr>
        <p:spPr>
          <a:xfrm>
            <a:off x="283792" y="3098446"/>
            <a:ext cx="1213108" cy="144346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</a:ln>
        </p:spPr>
        <p:txBody>
          <a:bodyPr vert="horz" wrap="square" lIns="71987" tIns="35989" rIns="71987" bIns="71987" rtlCol="0" anchor="t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000" b="1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900" dirty="0">
                <a:solidFill>
                  <a:srgbClr val="FFFFFF"/>
                </a:solidFill>
              </a:rPr>
              <a:t>Создание условий </a:t>
            </a:r>
          </a:p>
        </p:txBody>
      </p:sp>
      <p:sp>
        <p:nvSpPr>
          <p:cNvPr id="129" name="Rectangle 12"/>
          <p:cNvSpPr txBox="1">
            <a:spLocks/>
          </p:cNvSpPr>
          <p:nvPr/>
        </p:nvSpPr>
        <p:spPr>
          <a:xfrm>
            <a:off x="405379" y="3438640"/>
            <a:ext cx="1449617" cy="4122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Инфраструктура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2" name="Rectangle 12"/>
          <p:cNvSpPr txBox="1">
            <a:spLocks/>
          </p:cNvSpPr>
          <p:nvPr/>
        </p:nvSpPr>
        <p:spPr>
          <a:xfrm>
            <a:off x="405379" y="3893724"/>
            <a:ext cx="1449617" cy="24622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Рабочая сила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16" name="Rectangle 33"/>
          <p:cNvSpPr txBox="1">
            <a:spLocks/>
          </p:cNvSpPr>
          <p:nvPr/>
        </p:nvSpPr>
        <p:spPr>
          <a:xfrm>
            <a:off x="2018270" y="4182819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Сокращение бюрократических процедур</a:t>
            </a:r>
            <a:r>
              <a:rPr lang="ru-RU" sz="900" dirty="0">
                <a:solidFill>
                  <a:srgbClr val="000000"/>
                </a:solidFill>
              </a:rPr>
              <a:t> для инвестиций (внутренних и внешних)</a:t>
            </a:r>
          </a:p>
        </p:txBody>
      </p:sp>
      <p:sp>
        <p:nvSpPr>
          <p:cNvPr id="133" name="Rectangle 12"/>
          <p:cNvSpPr txBox="1">
            <a:spLocks/>
          </p:cNvSpPr>
          <p:nvPr/>
        </p:nvSpPr>
        <p:spPr>
          <a:xfrm>
            <a:off x="405379" y="4182818"/>
            <a:ext cx="1449617" cy="2876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Улучшение </a:t>
            </a:r>
            <a:br>
              <a:rPr lang="ru-RU" sz="900" b="1" dirty="0">
                <a:solidFill>
                  <a:srgbClr val="000000"/>
                </a:solidFill>
              </a:rPr>
            </a:br>
            <a:r>
              <a:rPr lang="ru-RU" sz="900" b="1" dirty="0">
                <a:solidFill>
                  <a:srgbClr val="000000"/>
                </a:solidFill>
              </a:rPr>
              <a:t>процессов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50" name="Rectangle 33"/>
          <p:cNvSpPr txBox="1">
            <a:spLocks/>
          </p:cNvSpPr>
          <p:nvPr/>
        </p:nvSpPr>
        <p:spPr>
          <a:xfrm>
            <a:off x="2018270" y="1945813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Соблюдение </a:t>
            </a:r>
            <a:r>
              <a:rPr lang="ru-RU" sz="900" b="1" dirty="0">
                <a:solidFill>
                  <a:srgbClr val="000000"/>
                </a:solidFill>
              </a:rPr>
              <a:t>стандартов здравоохранения и гигиены</a:t>
            </a:r>
          </a:p>
        </p:txBody>
      </p:sp>
      <p:sp>
        <p:nvSpPr>
          <p:cNvPr id="149" name="Rectangle 33"/>
          <p:cNvSpPr txBox="1">
            <a:spLocks/>
          </p:cNvSpPr>
          <p:nvPr/>
        </p:nvSpPr>
        <p:spPr>
          <a:xfrm>
            <a:off x="2018270" y="1793824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Гарантия политической стабильности</a:t>
            </a:r>
            <a:r>
              <a:rPr lang="ru-RU" sz="900" b="1" dirty="0">
                <a:solidFill>
                  <a:srgbClr val="000000"/>
                </a:solidFill>
              </a:rPr>
              <a:t>, обеспечение безопасности и защищенности</a:t>
            </a:r>
          </a:p>
        </p:txBody>
      </p:sp>
      <p:sp>
        <p:nvSpPr>
          <p:cNvPr id="151" name="Rectangle 33"/>
          <p:cNvSpPr txBox="1">
            <a:spLocks/>
          </p:cNvSpPr>
          <p:nvPr/>
        </p:nvSpPr>
        <p:spPr>
          <a:xfrm>
            <a:off x="2018270" y="2097805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Обеспечение </a:t>
            </a:r>
            <a:r>
              <a:rPr lang="ru-RU" sz="900" b="1" dirty="0">
                <a:solidFill>
                  <a:srgbClr val="000000"/>
                </a:solidFill>
              </a:rPr>
              <a:t>экологической устойчивости</a:t>
            </a:r>
          </a:p>
        </p:txBody>
      </p:sp>
      <p:sp>
        <p:nvSpPr>
          <p:cNvPr id="152" name="Rectangle 33"/>
          <p:cNvSpPr txBox="1">
            <a:spLocks/>
          </p:cNvSpPr>
          <p:nvPr/>
        </p:nvSpPr>
        <p:spPr>
          <a:xfrm>
            <a:off x="2018270" y="2249794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Либерализация транспортного сектора </a:t>
            </a:r>
            <a:r>
              <a:rPr lang="ru-RU" sz="900" dirty="0">
                <a:solidFill>
                  <a:srgbClr val="000000"/>
                </a:solidFill>
              </a:rPr>
              <a:t>(</a:t>
            </a:r>
            <a:r>
              <a:rPr lang="ru-RU" sz="900" dirty="0" err="1">
                <a:solidFill>
                  <a:srgbClr val="000000"/>
                </a:solidFill>
              </a:rPr>
              <a:t>open</a:t>
            </a:r>
            <a:r>
              <a:rPr lang="ru-RU" sz="900" dirty="0">
                <a:solidFill>
                  <a:srgbClr val="000000"/>
                </a:solidFill>
              </a:rPr>
              <a:t> </a:t>
            </a:r>
            <a:r>
              <a:rPr lang="ru-RU" sz="900" dirty="0" err="1">
                <a:solidFill>
                  <a:srgbClr val="000000"/>
                </a:solidFill>
              </a:rPr>
              <a:t>sky</a:t>
            </a:r>
            <a:r>
              <a:rPr lang="ru-RU" sz="900" dirty="0">
                <a:solidFill>
                  <a:srgbClr val="000000"/>
                </a:solidFill>
              </a:rPr>
              <a:t> – "открытое небо")</a:t>
            </a:r>
          </a:p>
        </p:txBody>
      </p:sp>
      <p:sp>
        <p:nvSpPr>
          <p:cNvPr id="153" name="Rectangle 33"/>
          <p:cNvSpPr txBox="1">
            <a:spLocks/>
          </p:cNvSpPr>
          <p:nvPr/>
        </p:nvSpPr>
        <p:spPr>
          <a:xfrm>
            <a:off x="2018270" y="2401782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</a:rPr>
              <a:t>Упрощение требований </a:t>
            </a:r>
            <a:r>
              <a:rPr lang="ru" sz="900" dirty="0">
                <a:solidFill>
                  <a:srgbClr val="000000"/>
                </a:solidFill>
              </a:rPr>
              <a:t>для </a:t>
            </a:r>
            <a:r>
              <a:rPr lang="ru" sz="900" b="1" dirty="0">
                <a:solidFill>
                  <a:srgbClr val="000000"/>
                </a:solidFill>
              </a:rPr>
              <a:t>получения визы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154" name="Rectangle 33"/>
          <p:cNvSpPr txBox="1">
            <a:spLocks/>
          </p:cNvSpPr>
          <p:nvPr/>
        </p:nvSpPr>
        <p:spPr>
          <a:xfrm>
            <a:off x="2018270" y="2553769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dirty="0">
                <a:solidFill>
                  <a:srgbClr val="000000"/>
                </a:solidFill>
              </a:rPr>
              <a:t>Создание концепции, определение сегментов для развития туризма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55" name="Rectangle 33"/>
          <p:cNvSpPr txBox="1">
            <a:spLocks/>
          </p:cNvSpPr>
          <p:nvPr/>
        </p:nvSpPr>
        <p:spPr>
          <a:xfrm>
            <a:off x="2018270" y="2705759"/>
            <a:ext cx="46593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dirty="0">
                <a:solidFill>
                  <a:srgbClr val="000000"/>
                </a:solidFill>
              </a:rPr>
              <a:t>Управление развитием </a:t>
            </a:r>
            <a:r>
              <a:rPr lang="ru" sz="900" b="1" dirty="0">
                <a:solidFill>
                  <a:srgbClr val="000000"/>
                </a:solidFill>
              </a:rPr>
              <a:t>различных туристических направлений </a:t>
            </a:r>
            <a:r>
              <a:rPr lang="ru" sz="900" dirty="0">
                <a:solidFill>
                  <a:srgbClr val="000000"/>
                </a:solidFill>
              </a:rPr>
              <a:t>(зонирование) </a:t>
            </a:r>
            <a:br>
              <a:rPr lang="ru" sz="900" dirty="0">
                <a:solidFill>
                  <a:srgbClr val="000000"/>
                </a:solidFill>
              </a:rPr>
            </a:br>
            <a:r>
              <a:rPr lang="ru" sz="900" dirty="0">
                <a:solidFill>
                  <a:srgbClr val="000000"/>
                </a:solidFill>
              </a:rPr>
              <a:t>для равномерного распределения туристов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61" name="Rectangle 33"/>
          <p:cNvSpPr txBox="1">
            <a:spLocks/>
          </p:cNvSpPr>
          <p:nvPr/>
        </p:nvSpPr>
        <p:spPr>
          <a:xfrm>
            <a:off x="2018270" y="3438640"/>
            <a:ext cx="46593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</a:rPr>
              <a:t>Расширение и развитие </a:t>
            </a:r>
            <a:r>
              <a:rPr lang="ru" sz="900" dirty="0">
                <a:solidFill>
                  <a:srgbClr val="000000"/>
                </a:solidFill>
              </a:rPr>
              <a:t>национальной сети воздушного, водного, железнодорожного </a:t>
            </a:r>
            <a:br>
              <a:rPr lang="ru" sz="900" dirty="0">
                <a:solidFill>
                  <a:srgbClr val="000000"/>
                </a:solidFill>
              </a:rPr>
            </a:br>
            <a:r>
              <a:rPr lang="ru" sz="900" dirty="0">
                <a:solidFill>
                  <a:srgbClr val="000000"/>
                </a:solidFill>
              </a:rPr>
              <a:t>и дорожного </a:t>
            </a:r>
            <a:r>
              <a:rPr lang="ru" sz="900" b="1" dirty="0">
                <a:solidFill>
                  <a:srgbClr val="000000"/>
                </a:solidFill>
              </a:rPr>
              <a:t>транспорта </a:t>
            </a:r>
            <a:r>
              <a:rPr lang="ru" sz="900" dirty="0">
                <a:solidFill>
                  <a:srgbClr val="000000"/>
                </a:solidFill>
              </a:rPr>
              <a:t>(например, через создание ГЧП)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62" name="Rectangle 33"/>
          <p:cNvSpPr txBox="1">
            <a:spLocks/>
          </p:cNvSpPr>
          <p:nvPr/>
        </p:nvSpPr>
        <p:spPr>
          <a:xfrm>
            <a:off x="2018270" y="3727734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</a:rPr>
              <a:t>Выделение государственной собственности</a:t>
            </a:r>
            <a:r>
              <a:rPr lang="ru" sz="900" dirty="0">
                <a:solidFill>
                  <a:srgbClr val="000000"/>
                </a:solidFill>
              </a:rPr>
              <a:t> для развития сектора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66" name="Rectangle 33"/>
          <p:cNvSpPr txBox="1">
            <a:spLocks/>
          </p:cNvSpPr>
          <p:nvPr/>
        </p:nvSpPr>
        <p:spPr>
          <a:xfrm>
            <a:off x="2018270" y="4914393"/>
            <a:ext cx="46593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</a:rPr>
              <a:t>Субсидирование и привлечение инвестиций в объекты</a:t>
            </a:r>
            <a:r>
              <a:rPr lang="ru" sz="900" dirty="0">
                <a:solidFill>
                  <a:srgbClr val="000000"/>
                </a:solidFill>
              </a:rPr>
              <a:t>, способствующие развитию туризма (отели, тематические парки)</a:t>
            </a:r>
          </a:p>
        </p:txBody>
      </p:sp>
      <p:sp>
        <p:nvSpPr>
          <p:cNvPr id="167" name="Rectangle 33"/>
          <p:cNvSpPr txBox="1">
            <a:spLocks/>
          </p:cNvSpPr>
          <p:nvPr/>
        </p:nvSpPr>
        <p:spPr>
          <a:xfrm>
            <a:off x="2018270" y="5216756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</a:rPr>
              <a:t>Привелечение частных инвестиций</a:t>
            </a:r>
            <a:r>
              <a:rPr lang="ru" sz="900" dirty="0">
                <a:solidFill>
                  <a:srgbClr val="000000"/>
                </a:solidFill>
              </a:rPr>
              <a:t> за счет налоговых льгот</a:t>
            </a:r>
          </a:p>
        </p:txBody>
      </p:sp>
      <p:sp>
        <p:nvSpPr>
          <p:cNvPr id="169" name="Rectangle 33"/>
          <p:cNvSpPr txBox="1">
            <a:spLocks/>
          </p:cNvSpPr>
          <p:nvPr/>
        </p:nvSpPr>
        <p:spPr>
          <a:xfrm>
            <a:off x="2018270" y="5380541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</a:rPr>
              <a:t>Финансирование</a:t>
            </a:r>
            <a:r>
              <a:rPr lang="ru" sz="900" dirty="0">
                <a:solidFill>
                  <a:srgbClr val="000000"/>
                </a:solidFill>
              </a:rPr>
              <a:t> восстановления и создания </a:t>
            </a:r>
            <a:r>
              <a:rPr lang="ru" sz="900" b="1" dirty="0">
                <a:solidFill>
                  <a:srgbClr val="000000"/>
                </a:solidFill>
              </a:rPr>
              <a:t>туристических объектов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170" name="Rectangle 33"/>
          <p:cNvSpPr txBox="1">
            <a:spLocks/>
          </p:cNvSpPr>
          <p:nvPr/>
        </p:nvSpPr>
        <p:spPr>
          <a:xfrm>
            <a:off x="2018270" y="5652940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</a:rPr>
              <a:t>Субсидирование затрат на туризм </a:t>
            </a:r>
            <a:r>
              <a:rPr lang="ru" sz="900" dirty="0">
                <a:solidFill>
                  <a:srgbClr val="000000"/>
                </a:solidFill>
              </a:rPr>
              <a:t>(например, оплаты входа в музей)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68" name="Rectangle 33"/>
          <p:cNvSpPr txBox="1">
            <a:spLocks/>
          </p:cNvSpPr>
          <p:nvPr/>
        </p:nvSpPr>
        <p:spPr>
          <a:xfrm>
            <a:off x="2018270" y="5523025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dirty="0">
                <a:solidFill>
                  <a:srgbClr val="000000"/>
                </a:solidFill>
              </a:rPr>
              <a:t>Планирование и финансирование</a:t>
            </a:r>
            <a:r>
              <a:rPr lang="ru" sz="900" b="1" dirty="0">
                <a:solidFill>
                  <a:srgbClr val="000000"/>
                </a:solidFill>
              </a:rPr>
              <a:t> маркетинговых кампаний</a:t>
            </a:r>
            <a:endParaRPr lang="ru-RU" sz="900" b="1" dirty="0">
              <a:solidFill>
                <a:srgbClr val="000000"/>
              </a:solidFill>
            </a:endParaRPr>
          </a:p>
        </p:txBody>
      </p:sp>
      <p:sp>
        <p:nvSpPr>
          <p:cNvPr id="171" name="Rectangle 33"/>
          <p:cNvSpPr txBox="1">
            <a:spLocks/>
          </p:cNvSpPr>
          <p:nvPr/>
        </p:nvSpPr>
        <p:spPr>
          <a:xfrm>
            <a:off x="2018270" y="5789866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" sz="900" b="1" dirty="0">
                <a:solidFill>
                  <a:srgbClr val="000000"/>
                </a:solidFill>
              </a:rPr>
              <a:t>Организация крупных событий</a:t>
            </a:r>
            <a:r>
              <a:rPr lang="ru" sz="900" dirty="0">
                <a:solidFill>
                  <a:srgbClr val="000000"/>
                </a:solidFill>
              </a:rPr>
              <a:t> (Универсиада, Олимпиада)</a:t>
            </a:r>
            <a:endParaRPr lang="ru-RU" sz="900" dirty="0">
              <a:solidFill>
                <a:srgbClr val="000000"/>
              </a:solidFill>
            </a:endParaRP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2018273" y="1931374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/>
          </p:cNvCxnSpPr>
          <p:nvPr/>
        </p:nvCxnSpPr>
        <p:spPr>
          <a:xfrm>
            <a:off x="2018273" y="2083363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/>
          </p:cNvCxnSpPr>
          <p:nvPr/>
        </p:nvCxnSpPr>
        <p:spPr>
          <a:xfrm>
            <a:off x="2018273" y="2387341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cxnSpLocks/>
          </p:cNvCxnSpPr>
          <p:nvPr/>
        </p:nvCxnSpPr>
        <p:spPr>
          <a:xfrm>
            <a:off x="2018273" y="2691319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/>
          </p:cNvCxnSpPr>
          <p:nvPr/>
        </p:nvCxnSpPr>
        <p:spPr>
          <a:xfrm>
            <a:off x="2018273" y="3706296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cxnSpLocks/>
          </p:cNvCxnSpPr>
          <p:nvPr/>
        </p:nvCxnSpPr>
        <p:spPr>
          <a:xfrm>
            <a:off x="2018273" y="5209848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cxnSpLocks/>
          </p:cNvCxnSpPr>
          <p:nvPr/>
        </p:nvCxnSpPr>
        <p:spPr>
          <a:xfrm>
            <a:off x="2018273" y="5372175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cxnSpLocks/>
          </p:cNvCxnSpPr>
          <p:nvPr/>
        </p:nvCxnSpPr>
        <p:spPr>
          <a:xfrm>
            <a:off x="1854993" y="2235352"/>
            <a:ext cx="68224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cxnSpLocks/>
          </p:cNvCxnSpPr>
          <p:nvPr/>
        </p:nvCxnSpPr>
        <p:spPr>
          <a:xfrm>
            <a:off x="1854993" y="2539330"/>
            <a:ext cx="68224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cxnSpLocks/>
          </p:cNvCxnSpPr>
          <p:nvPr/>
        </p:nvCxnSpPr>
        <p:spPr>
          <a:xfrm>
            <a:off x="1854993" y="3872283"/>
            <a:ext cx="68224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cxnSpLocks/>
          </p:cNvCxnSpPr>
          <p:nvPr/>
        </p:nvCxnSpPr>
        <p:spPr>
          <a:xfrm>
            <a:off x="1854993" y="4161380"/>
            <a:ext cx="68224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cxnSpLocks/>
          </p:cNvCxnSpPr>
          <p:nvPr/>
        </p:nvCxnSpPr>
        <p:spPr>
          <a:xfrm>
            <a:off x="1854993" y="5509102"/>
            <a:ext cx="68224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/>
          </p:cNvCxnSpPr>
          <p:nvPr/>
        </p:nvCxnSpPr>
        <p:spPr>
          <a:xfrm>
            <a:off x="2018273" y="5795656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cxnSpLocks/>
          </p:cNvCxnSpPr>
          <p:nvPr/>
        </p:nvCxnSpPr>
        <p:spPr>
          <a:xfrm>
            <a:off x="2018273" y="5646029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Freeform 99"/>
          <p:cNvSpPr>
            <a:spLocks/>
          </p:cNvSpPr>
          <p:nvPr/>
        </p:nvSpPr>
        <p:spPr bwMode="auto">
          <a:xfrm>
            <a:off x="7193025" y="1781751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20951" y="952454"/>
            <a:ext cx="2256442" cy="138499"/>
            <a:chOff x="6649814" y="952451"/>
            <a:chExt cx="2256442" cy="138499"/>
          </a:xfrm>
        </p:grpSpPr>
        <p:sp>
          <p:nvSpPr>
            <p:cNvPr id="5" name="Rectangle 7"/>
            <p:cNvSpPr txBox="1"/>
            <p:nvPr/>
          </p:nvSpPr>
          <p:spPr>
            <a:xfrm>
              <a:off x="6827161" y="952451"/>
              <a:ext cx="207909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900" dirty="0">
                  <a:solidFill>
                    <a:srgbClr val="000000"/>
                  </a:solidFill>
                </a:rPr>
                <a:t>Влияние на уровне республики/города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99"/>
            <p:cNvSpPr>
              <a:spLocks/>
            </p:cNvSpPr>
            <p:nvPr/>
          </p:nvSpPr>
          <p:spPr bwMode="auto">
            <a:xfrm>
              <a:off x="6649814" y="953053"/>
              <a:ext cx="128500" cy="121906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180" name="Freeform 99"/>
          <p:cNvSpPr>
            <a:spLocks/>
          </p:cNvSpPr>
          <p:nvPr/>
        </p:nvSpPr>
        <p:spPr bwMode="auto">
          <a:xfrm>
            <a:off x="8194837" y="1781751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81" name="Freeform 99"/>
          <p:cNvSpPr>
            <a:spLocks/>
          </p:cNvSpPr>
          <p:nvPr/>
        </p:nvSpPr>
        <p:spPr bwMode="auto">
          <a:xfrm>
            <a:off x="7193025" y="194641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82" name="Freeform 99"/>
          <p:cNvSpPr>
            <a:spLocks/>
          </p:cNvSpPr>
          <p:nvPr/>
        </p:nvSpPr>
        <p:spPr bwMode="auto">
          <a:xfrm>
            <a:off x="7193025" y="2098404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84" name="Freeform 99"/>
          <p:cNvSpPr>
            <a:spLocks/>
          </p:cNvSpPr>
          <p:nvPr/>
        </p:nvSpPr>
        <p:spPr bwMode="auto">
          <a:xfrm>
            <a:off x="8194837" y="2250394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85" name="Freeform 99"/>
          <p:cNvSpPr>
            <a:spLocks/>
          </p:cNvSpPr>
          <p:nvPr/>
        </p:nvSpPr>
        <p:spPr bwMode="auto">
          <a:xfrm>
            <a:off x="8194837" y="240238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86" name="Freeform 99"/>
          <p:cNvSpPr>
            <a:spLocks/>
          </p:cNvSpPr>
          <p:nvPr/>
        </p:nvSpPr>
        <p:spPr bwMode="auto">
          <a:xfrm>
            <a:off x="7193025" y="2554372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87" name="Freeform 99"/>
          <p:cNvSpPr>
            <a:spLocks/>
          </p:cNvSpPr>
          <p:nvPr/>
        </p:nvSpPr>
        <p:spPr bwMode="auto">
          <a:xfrm>
            <a:off x="8194837" y="2554372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89" name="Freeform 99"/>
          <p:cNvSpPr>
            <a:spLocks/>
          </p:cNvSpPr>
          <p:nvPr/>
        </p:nvSpPr>
        <p:spPr bwMode="auto">
          <a:xfrm>
            <a:off x="7193025" y="276791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90" name="Freeform 99"/>
          <p:cNvSpPr>
            <a:spLocks/>
          </p:cNvSpPr>
          <p:nvPr/>
        </p:nvSpPr>
        <p:spPr bwMode="auto">
          <a:xfrm>
            <a:off x="8194837" y="276791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91" name="Freeform 99"/>
          <p:cNvSpPr>
            <a:spLocks/>
          </p:cNvSpPr>
          <p:nvPr/>
        </p:nvSpPr>
        <p:spPr bwMode="auto">
          <a:xfrm>
            <a:off x="8194837" y="3500794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92" name="Freeform 99"/>
          <p:cNvSpPr>
            <a:spLocks/>
          </p:cNvSpPr>
          <p:nvPr/>
        </p:nvSpPr>
        <p:spPr bwMode="auto">
          <a:xfrm>
            <a:off x="7193025" y="372833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93" name="Freeform 99"/>
          <p:cNvSpPr>
            <a:spLocks/>
          </p:cNvSpPr>
          <p:nvPr/>
        </p:nvSpPr>
        <p:spPr bwMode="auto">
          <a:xfrm>
            <a:off x="8194837" y="372833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94" name="Rectangle 33"/>
          <p:cNvSpPr txBox="1">
            <a:spLocks/>
          </p:cNvSpPr>
          <p:nvPr/>
        </p:nvSpPr>
        <p:spPr>
          <a:xfrm>
            <a:off x="2018270" y="3883002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Финансирование </a:t>
            </a:r>
            <a:r>
              <a:rPr lang="ru-RU" sz="900" b="1" dirty="0">
                <a:solidFill>
                  <a:srgbClr val="000000"/>
                </a:solidFill>
              </a:rPr>
              <a:t>учебных программ, ориентированных на туристический сектор</a:t>
            </a:r>
          </a:p>
        </p:txBody>
      </p:sp>
      <p:sp>
        <p:nvSpPr>
          <p:cNvPr id="195" name="Rectangle 33"/>
          <p:cNvSpPr txBox="1">
            <a:spLocks/>
          </p:cNvSpPr>
          <p:nvPr/>
        </p:nvSpPr>
        <p:spPr>
          <a:xfrm>
            <a:off x="2018270" y="4027551"/>
            <a:ext cx="46593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Привлечение </a:t>
            </a:r>
            <a:r>
              <a:rPr lang="ru-RU" sz="900" b="1" dirty="0">
                <a:solidFill>
                  <a:srgbClr val="000000"/>
                </a:solidFill>
              </a:rPr>
              <a:t>квалифицированной рабочей силы</a:t>
            </a:r>
            <a:r>
              <a:rPr lang="ru-RU" sz="900" dirty="0">
                <a:solidFill>
                  <a:srgbClr val="000000"/>
                </a:solidFill>
              </a:rPr>
              <a:t> из-за рубежа с опытом в секторе</a:t>
            </a:r>
          </a:p>
        </p:txBody>
      </p:sp>
      <p:cxnSp>
        <p:nvCxnSpPr>
          <p:cNvPr id="196" name="Straight Connector 195"/>
          <p:cNvCxnSpPr>
            <a:cxnSpLocks/>
          </p:cNvCxnSpPr>
          <p:nvPr/>
        </p:nvCxnSpPr>
        <p:spPr>
          <a:xfrm>
            <a:off x="2018273" y="4016832"/>
            <a:ext cx="6659123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99"/>
          <p:cNvSpPr>
            <a:spLocks/>
          </p:cNvSpPr>
          <p:nvPr/>
        </p:nvSpPr>
        <p:spPr bwMode="auto">
          <a:xfrm>
            <a:off x="7193025" y="3883604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98" name="Freeform 99"/>
          <p:cNvSpPr>
            <a:spLocks/>
          </p:cNvSpPr>
          <p:nvPr/>
        </p:nvSpPr>
        <p:spPr bwMode="auto">
          <a:xfrm>
            <a:off x="8194837" y="3883604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99" name="Freeform 99"/>
          <p:cNvSpPr>
            <a:spLocks/>
          </p:cNvSpPr>
          <p:nvPr/>
        </p:nvSpPr>
        <p:spPr bwMode="auto">
          <a:xfrm>
            <a:off x="7193025" y="402815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0" name="Freeform 99"/>
          <p:cNvSpPr>
            <a:spLocks/>
          </p:cNvSpPr>
          <p:nvPr/>
        </p:nvSpPr>
        <p:spPr bwMode="auto">
          <a:xfrm>
            <a:off x="8194837" y="4189950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1" name="Freeform 99"/>
          <p:cNvSpPr>
            <a:spLocks/>
          </p:cNvSpPr>
          <p:nvPr/>
        </p:nvSpPr>
        <p:spPr bwMode="auto">
          <a:xfrm>
            <a:off x="7193025" y="5018876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2" name="Freeform 99"/>
          <p:cNvSpPr>
            <a:spLocks/>
          </p:cNvSpPr>
          <p:nvPr/>
        </p:nvSpPr>
        <p:spPr bwMode="auto">
          <a:xfrm>
            <a:off x="8194837" y="5018876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3" name="Freeform 99"/>
          <p:cNvSpPr>
            <a:spLocks/>
          </p:cNvSpPr>
          <p:nvPr/>
        </p:nvSpPr>
        <p:spPr bwMode="auto">
          <a:xfrm>
            <a:off x="8194837" y="5230059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4" name="Freeform 99"/>
          <p:cNvSpPr>
            <a:spLocks/>
          </p:cNvSpPr>
          <p:nvPr/>
        </p:nvSpPr>
        <p:spPr bwMode="auto">
          <a:xfrm>
            <a:off x="7193025" y="552362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" name="Freeform 99"/>
          <p:cNvSpPr>
            <a:spLocks/>
          </p:cNvSpPr>
          <p:nvPr/>
        </p:nvSpPr>
        <p:spPr bwMode="auto">
          <a:xfrm>
            <a:off x="7193025" y="5381140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" name="Freeform 99"/>
          <p:cNvSpPr>
            <a:spLocks/>
          </p:cNvSpPr>
          <p:nvPr/>
        </p:nvSpPr>
        <p:spPr bwMode="auto">
          <a:xfrm>
            <a:off x="8194837" y="5381140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" name="Freeform 99"/>
          <p:cNvSpPr>
            <a:spLocks/>
          </p:cNvSpPr>
          <p:nvPr/>
        </p:nvSpPr>
        <p:spPr bwMode="auto">
          <a:xfrm>
            <a:off x="7193025" y="5659889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" name="Freeform 99"/>
          <p:cNvSpPr>
            <a:spLocks/>
          </p:cNvSpPr>
          <p:nvPr/>
        </p:nvSpPr>
        <p:spPr bwMode="auto">
          <a:xfrm>
            <a:off x="8194837" y="5659889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" name="Freeform 99"/>
          <p:cNvSpPr>
            <a:spLocks/>
          </p:cNvSpPr>
          <p:nvPr/>
        </p:nvSpPr>
        <p:spPr bwMode="auto">
          <a:xfrm>
            <a:off x="8194837" y="581361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380964" name="Picture 36" descr="C:\Users\Ludmila Gainatulina\Desktop\12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03416">
            <a:off x="1555506" y="4196064"/>
            <a:ext cx="193997" cy="2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0965" name="Picture 37" descr="C:\Users\Ludmila Gainatulina\Desktop\14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617" y="3917565"/>
            <a:ext cx="197775" cy="19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0967" name="Picture 39" descr="C:\Users\Ludmila Gainatulina\Desktop\15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804" y="1869954"/>
            <a:ext cx="323394" cy="2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0968" name="Picture 40" descr="C:\Users\Ludmila Gainatulina\Desktop\1324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046" y="2280870"/>
            <a:ext cx="132917" cy="2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0972" name="Picture 44" descr="C:\Users\Ludmila Gainatulina\Desktop\7895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178" y="5116810"/>
            <a:ext cx="144646" cy="23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0973" name="Picture 45" descr="C:\Users\Ludmila Gainatulina\Desktop\percentage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066" y="5640249"/>
            <a:ext cx="184877" cy="1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0975" name="Picture 47" descr="C:\Users\Ludmila Gainatulina\Desktop\threeBlock_3.png"/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581" y="3548096"/>
            <a:ext cx="203840" cy="1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0977" name="Picture 49" descr="C:\Users\Ludmila Gainatulina\Desktop\odświeżania--dwa-punkt-strzałki-w-gorę-iw-doł_318-10096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71" t="17324" r="16046" b="15795"/>
          <a:stretch/>
        </p:blipFill>
        <p:spPr bwMode="auto">
          <a:xfrm>
            <a:off x="1533687" y="2637005"/>
            <a:ext cx="237635" cy="2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8" name="Straight Connector 187"/>
          <p:cNvCxnSpPr/>
          <p:nvPr/>
        </p:nvCxnSpPr>
        <p:spPr>
          <a:xfrm>
            <a:off x="283789" y="3063906"/>
            <a:ext cx="839360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83789" y="4576443"/>
            <a:ext cx="839360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452" y="230188"/>
            <a:ext cx="7892882" cy="292388"/>
          </a:xfrm>
        </p:spPr>
        <p:txBody>
          <a:bodyPr/>
          <a:lstStyle/>
          <a:p>
            <a:r>
              <a:rPr lang="ru-RU" dirty="0" smtClean="0"/>
              <a:t>Необходимые инициативы для развития сектора туризма </a:t>
            </a:r>
            <a:endParaRPr lang="ru-RU" dirty="0"/>
          </a:p>
        </p:txBody>
      </p:sp>
      <p:sp>
        <p:nvSpPr>
          <p:cNvPr id="103" name="Freeform 99"/>
          <p:cNvSpPr>
            <a:spLocks/>
          </p:cNvSpPr>
          <p:nvPr/>
        </p:nvSpPr>
        <p:spPr bwMode="auto">
          <a:xfrm>
            <a:off x="7195362" y="582351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2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16083" name="think-cell Slide" r:id="rId5" imgW="360" imgH="36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err="1">
              <a:solidFill>
                <a:srgbClr val="000000"/>
              </a:solidFill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4935" y="877567"/>
            <a:ext cx="8631568" cy="52730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 txBox="1"/>
          <p:nvPr/>
        </p:nvSpPr>
        <p:spPr>
          <a:xfrm>
            <a:off x="6842183" y="924465"/>
            <a:ext cx="18565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800" dirty="0">
                <a:solidFill>
                  <a:srgbClr val="000000"/>
                </a:solidFill>
              </a:rPr>
              <a:t>Влияние на уровне республики/города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79" name="Freeform 99"/>
          <p:cNvSpPr>
            <a:spLocks/>
          </p:cNvSpPr>
          <p:nvPr/>
        </p:nvSpPr>
        <p:spPr bwMode="auto">
          <a:xfrm>
            <a:off x="6664836" y="925064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>
              <a:solidFill>
                <a:srgbClr val="000000"/>
              </a:solidFill>
            </a:endParaRPr>
          </a:p>
        </p:txBody>
      </p:sp>
      <p:grpSp>
        <p:nvGrpSpPr>
          <p:cNvPr id="92" name="Group 11"/>
          <p:cNvGrpSpPr>
            <a:grpSpLocks/>
          </p:cNvGrpSpPr>
          <p:nvPr/>
        </p:nvGrpSpPr>
        <p:grpSpPr bwMode="auto">
          <a:xfrm>
            <a:off x="7598911" y="1301458"/>
            <a:ext cx="365751" cy="295276"/>
            <a:chOff x="915" y="844"/>
            <a:chExt cx="2686" cy="186"/>
          </a:xfrm>
        </p:grpSpPr>
        <p:cxnSp>
          <p:nvCxnSpPr>
            <p:cNvPr id="93" name="AutoShape 249"/>
            <p:cNvCxnSpPr>
              <a:cxnSpLocks noChangeShapeType="1"/>
              <a:stCxn id="103" idx="4"/>
              <a:endCxn id="10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AutoShape 250"/>
            <p:cNvSpPr>
              <a:spLocks noChangeArrowheads="1"/>
            </p:cNvSpPr>
            <p:nvPr/>
          </p:nvSpPr>
          <p:spPr bwMode="auto">
            <a:xfrm>
              <a:off x="915" y="844"/>
              <a:ext cx="2686" cy="18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Дело-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вой</a:t>
              </a:r>
            </a:p>
          </p:txBody>
        </p:sp>
      </p:grpSp>
      <p:grpSp>
        <p:nvGrpSpPr>
          <p:cNvPr id="104" name="Group 11"/>
          <p:cNvGrpSpPr>
            <a:grpSpLocks/>
          </p:cNvGrpSpPr>
          <p:nvPr/>
        </p:nvGrpSpPr>
        <p:grpSpPr bwMode="auto">
          <a:xfrm>
            <a:off x="7041274" y="1301458"/>
            <a:ext cx="443854" cy="295276"/>
            <a:chOff x="1211" y="844"/>
            <a:chExt cx="2094" cy="186"/>
          </a:xfrm>
        </p:grpSpPr>
        <p:cxnSp>
          <p:nvCxnSpPr>
            <p:cNvPr id="105" name="AutoShape 249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1211" y="1030"/>
              <a:ext cx="2094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" name="AutoShape 250"/>
            <p:cNvSpPr>
              <a:spLocks noChangeArrowheads="1"/>
            </p:cNvSpPr>
            <p:nvPr/>
          </p:nvSpPr>
          <p:spPr bwMode="auto">
            <a:xfrm>
              <a:off x="1211" y="844"/>
              <a:ext cx="2094" cy="18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Куль-</a:t>
              </a:r>
              <a:r>
                <a:rPr lang="ru-RU" sz="900" b="1" dirty="0" err="1">
                  <a:solidFill>
                    <a:srgbClr val="000000"/>
                  </a:solidFill>
                </a:rPr>
                <a:t>турный</a:t>
              </a:r>
              <a:endParaRPr lang="ru-RU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7" name="Group 11"/>
          <p:cNvGrpSpPr>
            <a:grpSpLocks/>
          </p:cNvGrpSpPr>
          <p:nvPr/>
        </p:nvGrpSpPr>
        <p:grpSpPr bwMode="auto">
          <a:xfrm>
            <a:off x="6705100" y="1439573"/>
            <a:ext cx="222391" cy="157163"/>
            <a:chOff x="915" y="931"/>
            <a:chExt cx="2686" cy="99"/>
          </a:xfrm>
        </p:grpSpPr>
        <p:cxnSp>
          <p:nvCxnSpPr>
            <p:cNvPr id="108" name="AutoShape 249"/>
            <p:cNvCxnSpPr>
              <a:cxnSpLocks noChangeShapeType="1"/>
              <a:stCxn id="109" idx="4"/>
              <a:endCxn id="10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9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686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Эко</a:t>
              </a:r>
            </a:p>
          </p:txBody>
        </p:sp>
      </p:grpSp>
      <p:grpSp>
        <p:nvGrpSpPr>
          <p:cNvPr id="110" name="Group 11"/>
          <p:cNvGrpSpPr>
            <a:grpSpLocks/>
          </p:cNvGrpSpPr>
          <p:nvPr/>
        </p:nvGrpSpPr>
        <p:grpSpPr bwMode="auto">
          <a:xfrm>
            <a:off x="6147373" y="1301458"/>
            <a:ext cx="443947" cy="295276"/>
            <a:chOff x="915" y="844"/>
            <a:chExt cx="2686" cy="186"/>
          </a:xfrm>
        </p:grpSpPr>
        <p:cxnSp>
          <p:nvCxnSpPr>
            <p:cNvPr id="111" name="AutoShape 249"/>
            <p:cNvCxnSpPr>
              <a:cxnSpLocks noChangeShapeType="1"/>
              <a:stCxn id="112" idx="4"/>
              <a:endCxn id="11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AutoShape 250"/>
            <p:cNvSpPr>
              <a:spLocks noChangeArrowheads="1"/>
            </p:cNvSpPr>
            <p:nvPr/>
          </p:nvSpPr>
          <p:spPr bwMode="auto">
            <a:xfrm>
              <a:off x="915" y="844"/>
              <a:ext cx="2686" cy="18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Спор-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err="1">
                  <a:solidFill>
                    <a:srgbClr val="000000"/>
                  </a:solidFill>
                </a:rPr>
                <a:t>тивный</a:t>
              </a:r>
              <a:endParaRPr lang="ru-RU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Group 11"/>
          <p:cNvGrpSpPr>
            <a:grpSpLocks/>
          </p:cNvGrpSpPr>
          <p:nvPr/>
        </p:nvGrpSpPr>
        <p:grpSpPr bwMode="auto">
          <a:xfrm>
            <a:off x="8078443" y="1301458"/>
            <a:ext cx="620323" cy="295276"/>
            <a:chOff x="915" y="844"/>
            <a:chExt cx="2686" cy="186"/>
          </a:xfrm>
        </p:grpSpPr>
        <p:cxnSp>
          <p:nvCxnSpPr>
            <p:cNvPr id="90" name="AutoShape 249"/>
            <p:cNvCxnSpPr>
              <a:cxnSpLocks noChangeShapeType="1"/>
              <a:stCxn id="91" idx="4"/>
              <a:endCxn id="9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AutoShape 250"/>
            <p:cNvSpPr>
              <a:spLocks noChangeArrowheads="1"/>
            </p:cNvSpPr>
            <p:nvPr/>
          </p:nvSpPr>
          <p:spPr bwMode="auto">
            <a:xfrm>
              <a:off x="915" y="844"/>
              <a:ext cx="2686" cy="18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err="1">
                  <a:solidFill>
                    <a:srgbClr val="000000"/>
                  </a:solidFill>
                </a:rPr>
                <a:t>Лечебно</a:t>
              </a:r>
              <a:endParaRPr lang="ru-RU" sz="900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 err="1">
                  <a:solidFill>
                    <a:srgbClr val="000000"/>
                  </a:solidFill>
                </a:rPr>
                <a:t>оздоров</a:t>
              </a:r>
              <a:r>
                <a:rPr lang="ru-RU" sz="900" b="1" dirty="0">
                  <a:solidFill>
                    <a:srgbClr val="000000"/>
                  </a:solidFill>
                </a:rPr>
                <a:t>-й</a:t>
              </a:r>
            </a:p>
          </p:txBody>
        </p:sp>
      </p:grpSp>
      <p:grpSp>
        <p:nvGrpSpPr>
          <p:cNvPr id="113" name="Group 11"/>
          <p:cNvGrpSpPr>
            <a:grpSpLocks/>
          </p:cNvGrpSpPr>
          <p:nvPr/>
        </p:nvGrpSpPr>
        <p:grpSpPr bwMode="auto">
          <a:xfrm>
            <a:off x="1284509" y="1440840"/>
            <a:ext cx="4749081" cy="155884"/>
            <a:chOff x="-16664" y="981"/>
            <a:chExt cx="20265" cy="49"/>
          </a:xfrm>
        </p:grpSpPr>
        <p:cxnSp>
          <p:nvCxnSpPr>
            <p:cNvPr id="114" name="AutoShape 249"/>
            <p:cNvCxnSpPr>
              <a:cxnSpLocks noChangeShapeType="1"/>
              <a:stCxn id="115" idx="4"/>
              <a:endCxn id="115" idx="6"/>
            </p:cNvCxnSpPr>
            <p:nvPr/>
          </p:nvCxnSpPr>
          <p:spPr bwMode="auto">
            <a:xfrm>
              <a:off x="-16664" y="1030"/>
              <a:ext cx="20265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AutoShape 250"/>
            <p:cNvSpPr>
              <a:spLocks noChangeArrowheads="1"/>
            </p:cNvSpPr>
            <p:nvPr/>
          </p:nvSpPr>
          <p:spPr bwMode="auto">
            <a:xfrm>
              <a:off x="-16664" y="981"/>
              <a:ext cx="20265" cy="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Основные инициативы</a:t>
              </a:r>
            </a:p>
          </p:txBody>
        </p:sp>
      </p:grpSp>
      <p:grpSp>
        <p:nvGrpSpPr>
          <p:cNvPr id="117" name="Group 11"/>
          <p:cNvGrpSpPr>
            <a:grpSpLocks/>
          </p:cNvGrpSpPr>
          <p:nvPr/>
        </p:nvGrpSpPr>
        <p:grpSpPr bwMode="auto">
          <a:xfrm>
            <a:off x="262673" y="1439573"/>
            <a:ext cx="908050" cy="157163"/>
            <a:chOff x="915" y="931"/>
            <a:chExt cx="2686" cy="99"/>
          </a:xfrm>
        </p:grpSpPr>
        <p:cxnSp>
          <p:nvCxnSpPr>
            <p:cNvPr id="118" name="AutoShape 249"/>
            <p:cNvCxnSpPr>
              <a:cxnSpLocks noChangeShapeType="1"/>
              <a:stCxn id="119" idx="4"/>
              <a:endCxn id="11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" name="AutoShape 250"/>
            <p:cNvSpPr>
              <a:spLocks noChangeArrowheads="1"/>
            </p:cNvSpPr>
            <p:nvPr/>
          </p:nvSpPr>
          <p:spPr bwMode="auto">
            <a:xfrm>
              <a:off x="915" y="931"/>
              <a:ext cx="2686" cy="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Развитие</a:t>
              </a:r>
            </a:p>
          </p:txBody>
        </p:sp>
      </p:grpSp>
      <p:grpSp>
        <p:nvGrpSpPr>
          <p:cNvPr id="120" name="Group 11"/>
          <p:cNvGrpSpPr>
            <a:grpSpLocks/>
          </p:cNvGrpSpPr>
          <p:nvPr/>
        </p:nvGrpSpPr>
        <p:grpSpPr bwMode="auto">
          <a:xfrm>
            <a:off x="6147373" y="1126515"/>
            <a:ext cx="2551396" cy="155884"/>
            <a:chOff x="-16664" y="981"/>
            <a:chExt cx="20265" cy="49"/>
          </a:xfrm>
        </p:grpSpPr>
        <p:cxnSp>
          <p:nvCxnSpPr>
            <p:cNvPr id="121" name="AutoShape 249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-16664" y="1030"/>
              <a:ext cx="20265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" name="AutoShape 250"/>
            <p:cNvSpPr>
              <a:spLocks noChangeArrowheads="1"/>
            </p:cNvSpPr>
            <p:nvPr/>
          </p:nvSpPr>
          <p:spPr bwMode="auto">
            <a:xfrm>
              <a:off x="-16664" y="981"/>
              <a:ext cx="20265" cy="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000000"/>
                  </a:solidFill>
                </a:rPr>
                <a:t>Сегменты</a:t>
              </a:r>
            </a:p>
          </p:txBody>
        </p:sp>
      </p:grpSp>
      <p:cxnSp>
        <p:nvCxnSpPr>
          <p:cNvPr id="216" name="Straight Connector 215"/>
          <p:cNvCxnSpPr/>
          <p:nvPr/>
        </p:nvCxnSpPr>
        <p:spPr>
          <a:xfrm>
            <a:off x="262673" y="2476755"/>
            <a:ext cx="843609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262673" y="3938625"/>
            <a:ext cx="843609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262673" y="5719183"/>
            <a:ext cx="843609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284509" y="1915413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cxnSpLocks/>
          </p:cNvCxnSpPr>
          <p:nvPr/>
        </p:nvCxnSpPr>
        <p:spPr>
          <a:xfrm>
            <a:off x="1284509" y="2102527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</p:cNvCxnSpPr>
          <p:nvPr/>
        </p:nvCxnSpPr>
        <p:spPr>
          <a:xfrm>
            <a:off x="1284509" y="2289641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cxnSpLocks/>
          </p:cNvCxnSpPr>
          <p:nvPr/>
        </p:nvCxnSpPr>
        <p:spPr>
          <a:xfrm>
            <a:off x="1284509" y="2795444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</p:cNvCxnSpPr>
          <p:nvPr/>
        </p:nvCxnSpPr>
        <p:spPr>
          <a:xfrm>
            <a:off x="1284509" y="3114133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cxnSpLocks/>
          </p:cNvCxnSpPr>
          <p:nvPr/>
        </p:nvCxnSpPr>
        <p:spPr>
          <a:xfrm>
            <a:off x="1284509" y="3432822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cxnSpLocks/>
          </p:cNvCxnSpPr>
          <p:nvPr/>
        </p:nvCxnSpPr>
        <p:spPr>
          <a:xfrm>
            <a:off x="1284509" y="3751511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cxnSpLocks/>
          </p:cNvCxnSpPr>
          <p:nvPr/>
        </p:nvCxnSpPr>
        <p:spPr>
          <a:xfrm>
            <a:off x="1284509" y="4388888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cxnSpLocks/>
          </p:cNvCxnSpPr>
          <p:nvPr/>
        </p:nvCxnSpPr>
        <p:spPr>
          <a:xfrm>
            <a:off x="1284509" y="4707577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cxnSpLocks/>
          </p:cNvCxnSpPr>
          <p:nvPr/>
        </p:nvCxnSpPr>
        <p:spPr>
          <a:xfrm>
            <a:off x="1284509" y="4894691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cxnSpLocks/>
          </p:cNvCxnSpPr>
          <p:nvPr/>
        </p:nvCxnSpPr>
        <p:spPr>
          <a:xfrm>
            <a:off x="1284509" y="5213380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cxnSpLocks/>
          </p:cNvCxnSpPr>
          <p:nvPr/>
        </p:nvCxnSpPr>
        <p:spPr>
          <a:xfrm>
            <a:off x="1284509" y="5400494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cxnSpLocks/>
          </p:cNvCxnSpPr>
          <p:nvPr/>
        </p:nvCxnSpPr>
        <p:spPr>
          <a:xfrm>
            <a:off x="1284509" y="5906297"/>
            <a:ext cx="741426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>
            <a:spLocks/>
          </p:cNvSpPr>
          <p:nvPr/>
        </p:nvSpPr>
        <p:spPr>
          <a:xfrm>
            <a:off x="262673" y="1624497"/>
            <a:ext cx="908050" cy="824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Создание условий реализации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30" name="TextBox 229"/>
          <p:cNvSpPr txBox="1">
            <a:spLocks/>
          </p:cNvSpPr>
          <p:nvPr/>
        </p:nvSpPr>
        <p:spPr>
          <a:xfrm>
            <a:off x="262673" y="2504525"/>
            <a:ext cx="908050" cy="14063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 err="1">
                <a:solidFill>
                  <a:srgbClr val="000000"/>
                </a:solidFill>
              </a:rPr>
              <a:t>Информа-ционное</a:t>
            </a:r>
            <a:r>
              <a:rPr lang="ru-RU" sz="900" b="1" dirty="0">
                <a:solidFill>
                  <a:srgbClr val="000000"/>
                </a:solidFill>
              </a:rPr>
              <a:t> </a:t>
            </a:r>
            <a:r>
              <a:rPr lang="ru-RU" sz="900" b="1" dirty="0" err="1">
                <a:solidFill>
                  <a:srgbClr val="000000"/>
                </a:solidFill>
              </a:rPr>
              <a:t>простран-ство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31" name="TextBox 230"/>
          <p:cNvSpPr txBox="1">
            <a:spLocks/>
          </p:cNvSpPr>
          <p:nvPr/>
        </p:nvSpPr>
        <p:spPr>
          <a:xfrm>
            <a:off x="262673" y="3966395"/>
            <a:ext cx="908050" cy="17250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Продукт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232" name="TextBox 231"/>
          <p:cNvSpPr txBox="1">
            <a:spLocks/>
          </p:cNvSpPr>
          <p:nvPr/>
        </p:nvSpPr>
        <p:spPr>
          <a:xfrm>
            <a:off x="262673" y="5746956"/>
            <a:ext cx="908050" cy="3186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 err="1">
                <a:solidFill>
                  <a:srgbClr val="000000"/>
                </a:solidFill>
              </a:rPr>
              <a:t>Человечес</a:t>
            </a:r>
            <a:r>
              <a:rPr lang="ru-RU" sz="900" b="1" dirty="0">
                <a:solidFill>
                  <a:srgbClr val="000000"/>
                </a:solidFill>
              </a:rPr>
              <a:t>-кий капитал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9" name="Rectangle 4"/>
          <p:cNvSpPr txBox="1">
            <a:spLocks/>
          </p:cNvSpPr>
          <p:nvPr/>
        </p:nvSpPr>
        <p:spPr>
          <a:xfrm>
            <a:off x="1284509" y="1943183"/>
            <a:ext cx="4749081" cy="13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  <a:ea typeface="Arial Unicode MS"/>
                <a:cs typeface="Arial Unicode MS"/>
              </a:rPr>
              <a:t>Определить точки притяжения </a:t>
            </a:r>
            <a:r>
              <a:rPr lang="ru-RU" sz="900" dirty="0">
                <a:solidFill>
                  <a:srgbClr val="000000"/>
                </a:solidFill>
                <a:ea typeface="Arial Unicode MS"/>
                <a:cs typeface="Arial Unicode MS"/>
              </a:rPr>
              <a:t>и </a:t>
            </a:r>
            <a:r>
              <a:rPr lang="ru-RU" sz="900" dirty="0" err="1">
                <a:solidFill>
                  <a:srgbClr val="000000"/>
                </a:solidFill>
                <a:ea typeface="Arial Unicode MS"/>
                <a:cs typeface="Arial Unicode MS"/>
              </a:rPr>
              <a:t>коммуницировать</a:t>
            </a:r>
            <a:r>
              <a:rPr lang="ru-RU" sz="900" dirty="0">
                <a:solidFill>
                  <a:srgbClr val="000000"/>
                </a:solidFill>
                <a:ea typeface="Arial Unicode MS"/>
                <a:cs typeface="Arial Unicode MS"/>
              </a:rPr>
              <a:t> их предпринимателям</a:t>
            </a:r>
          </a:p>
        </p:txBody>
      </p:sp>
      <p:sp>
        <p:nvSpPr>
          <p:cNvPr id="239" name="Freeform 99"/>
          <p:cNvSpPr>
            <a:spLocks/>
          </p:cNvSpPr>
          <p:nvPr/>
        </p:nvSpPr>
        <p:spPr bwMode="auto">
          <a:xfrm>
            <a:off x="6752045" y="194801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40" name="Freeform 99"/>
          <p:cNvSpPr>
            <a:spLocks/>
          </p:cNvSpPr>
          <p:nvPr/>
        </p:nvSpPr>
        <p:spPr bwMode="auto">
          <a:xfrm>
            <a:off x="7198951" y="194801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41" name="Freeform 99"/>
          <p:cNvSpPr>
            <a:spLocks/>
          </p:cNvSpPr>
          <p:nvPr/>
        </p:nvSpPr>
        <p:spPr bwMode="auto">
          <a:xfrm>
            <a:off x="7717536" y="194801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40" name="Rectangle 4"/>
          <p:cNvSpPr txBox="1">
            <a:spLocks/>
          </p:cNvSpPr>
          <p:nvPr/>
        </p:nvSpPr>
        <p:spPr>
          <a:xfrm>
            <a:off x="1284509" y="2130297"/>
            <a:ext cx="4749081" cy="13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  <a:ea typeface="Arial Unicode MS"/>
                <a:cs typeface="Arial Unicode MS"/>
              </a:rPr>
              <a:t>Создать план представления города на </a:t>
            </a:r>
            <a:r>
              <a:rPr lang="ru-RU" sz="900" b="1" dirty="0">
                <a:solidFill>
                  <a:srgbClr val="000000"/>
                </a:solidFill>
                <a:ea typeface="Arial Unicode MS"/>
                <a:cs typeface="Arial Unicode MS"/>
              </a:rPr>
              <a:t>международных выставках</a:t>
            </a:r>
          </a:p>
        </p:txBody>
      </p:sp>
      <p:sp>
        <p:nvSpPr>
          <p:cNvPr id="243" name="Freeform 99"/>
          <p:cNvSpPr>
            <a:spLocks/>
          </p:cNvSpPr>
          <p:nvPr/>
        </p:nvSpPr>
        <p:spPr bwMode="auto">
          <a:xfrm>
            <a:off x="6305093" y="2135131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44" name="Freeform 99"/>
          <p:cNvSpPr>
            <a:spLocks/>
          </p:cNvSpPr>
          <p:nvPr/>
        </p:nvSpPr>
        <p:spPr bwMode="auto">
          <a:xfrm>
            <a:off x="6752045" y="2135131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45" name="Freeform 99"/>
          <p:cNvSpPr>
            <a:spLocks/>
          </p:cNvSpPr>
          <p:nvPr/>
        </p:nvSpPr>
        <p:spPr bwMode="auto">
          <a:xfrm>
            <a:off x="7198951" y="2135131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46" name="Freeform 99"/>
          <p:cNvSpPr>
            <a:spLocks/>
          </p:cNvSpPr>
          <p:nvPr/>
        </p:nvSpPr>
        <p:spPr bwMode="auto">
          <a:xfrm>
            <a:off x="7717536" y="2135131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47" name="Freeform 99"/>
          <p:cNvSpPr>
            <a:spLocks/>
          </p:cNvSpPr>
          <p:nvPr/>
        </p:nvSpPr>
        <p:spPr bwMode="auto">
          <a:xfrm>
            <a:off x="8324354" y="2135131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38" name="Rectangle 4"/>
          <p:cNvSpPr txBox="1">
            <a:spLocks/>
          </p:cNvSpPr>
          <p:nvPr/>
        </p:nvSpPr>
        <p:spPr>
          <a:xfrm>
            <a:off x="1284509" y="1624497"/>
            <a:ext cx="4749081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Четкая коммуникация в СМИ </a:t>
            </a:r>
            <a:r>
              <a:rPr lang="ru-RU" sz="900" dirty="0">
                <a:solidFill>
                  <a:srgbClr val="000000"/>
                </a:solidFill>
              </a:rPr>
              <a:t>и других источниках о намерении развития туризма в городе</a:t>
            </a:r>
          </a:p>
        </p:txBody>
      </p:sp>
      <p:sp>
        <p:nvSpPr>
          <p:cNvPr id="233" name="Freeform 99"/>
          <p:cNvSpPr>
            <a:spLocks/>
          </p:cNvSpPr>
          <p:nvPr/>
        </p:nvSpPr>
        <p:spPr bwMode="auto">
          <a:xfrm>
            <a:off x="6305093" y="1674108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34" name="Freeform 99"/>
          <p:cNvSpPr>
            <a:spLocks/>
          </p:cNvSpPr>
          <p:nvPr/>
        </p:nvSpPr>
        <p:spPr bwMode="auto">
          <a:xfrm>
            <a:off x="6752045" y="1674108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35" name="Freeform 99"/>
          <p:cNvSpPr>
            <a:spLocks/>
          </p:cNvSpPr>
          <p:nvPr/>
        </p:nvSpPr>
        <p:spPr bwMode="auto">
          <a:xfrm>
            <a:off x="7198951" y="1674108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37" name="Freeform 99"/>
          <p:cNvSpPr>
            <a:spLocks/>
          </p:cNvSpPr>
          <p:nvPr/>
        </p:nvSpPr>
        <p:spPr bwMode="auto">
          <a:xfrm>
            <a:off x="7717536" y="1674108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38" name="Freeform 99"/>
          <p:cNvSpPr>
            <a:spLocks/>
          </p:cNvSpPr>
          <p:nvPr/>
        </p:nvSpPr>
        <p:spPr bwMode="auto">
          <a:xfrm>
            <a:off x="8324354" y="1674108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41" name="Rectangle 4"/>
          <p:cNvSpPr txBox="1">
            <a:spLocks/>
          </p:cNvSpPr>
          <p:nvPr/>
        </p:nvSpPr>
        <p:spPr>
          <a:xfrm>
            <a:off x="1284509" y="2317411"/>
            <a:ext cx="4749081" cy="13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  <a:ea typeface="Arial Unicode MS"/>
                <a:cs typeface="Arial Unicode MS"/>
              </a:rPr>
              <a:t>Создать </a:t>
            </a:r>
            <a:r>
              <a:rPr lang="ru-RU" sz="900" b="1" dirty="0">
                <a:solidFill>
                  <a:srgbClr val="000000"/>
                </a:solidFill>
                <a:ea typeface="Arial Unicode MS"/>
                <a:cs typeface="Arial Unicode MS"/>
              </a:rPr>
              <a:t>единый бренд и маркетинговый план </a:t>
            </a:r>
            <a:r>
              <a:rPr lang="ru-RU" sz="900" dirty="0">
                <a:solidFill>
                  <a:srgbClr val="000000"/>
                </a:solidFill>
                <a:ea typeface="Arial Unicode MS"/>
                <a:cs typeface="Arial Unicode MS"/>
              </a:rPr>
              <a:t>для города</a:t>
            </a:r>
          </a:p>
        </p:txBody>
      </p:sp>
      <p:sp>
        <p:nvSpPr>
          <p:cNvPr id="249" name="Freeform 99"/>
          <p:cNvSpPr>
            <a:spLocks/>
          </p:cNvSpPr>
          <p:nvPr/>
        </p:nvSpPr>
        <p:spPr bwMode="auto">
          <a:xfrm>
            <a:off x="6305093" y="232224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50" name="Freeform 99"/>
          <p:cNvSpPr>
            <a:spLocks/>
          </p:cNvSpPr>
          <p:nvPr/>
        </p:nvSpPr>
        <p:spPr bwMode="auto">
          <a:xfrm>
            <a:off x="6752045" y="232224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51" name="Freeform 99"/>
          <p:cNvSpPr>
            <a:spLocks/>
          </p:cNvSpPr>
          <p:nvPr/>
        </p:nvSpPr>
        <p:spPr bwMode="auto">
          <a:xfrm>
            <a:off x="7198951" y="232224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52" name="Freeform 99"/>
          <p:cNvSpPr>
            <a:spLocks/>
          </p:cNvSpPr>
          <p:nvPr/>
        </p:nvSpPr>
        <p:spPr bwMode="auto">
          <a:xfrm>
            <a:off x="7717536" y="232224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53" name="Freeform 99"/>
          <p:cNvSpPr>
            <a:spLocks/>
          </p:cNvSpPr>
          <p:nvPr/>
        </p:nvSpPr>
        <p:spPr bwMode="auto">
          <a:xfrm>
            <a:off x="8324354" y="232224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43" name="Rectangle 4"/>
          <p:cNvSpPr txBox="1">
            <a:spLocks/>
          </p:cNvSpPr>
          <p:nvPr/>
        </p:nvSpPr>
        <p:spPr>
          <a:xfrm>
            <a:off x="1284509" y="2823216"/>
            <a:ext cx="4749081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Отдельная </a:t>
            </a:r>
            <a:r>
              <a:rPr lang="ru-RU" sz="900" b="1" dirty="0">
                <a:solidFill>
                  <a:srgbClr val="000000"/>
                </a:solidFill>
              </a:rPr>
              <a:t>кампания по крупнейшим новым местам притяжения </a:t>
            </a:r>
            <a:r>
              <a:rPr lang="ru-RU" sz="900" dirty="0">
                <a:solidFill>
                  <a:srgbClr val="000000"/>
                </a:solidFill>
              </a:rPr>
              <a:t/>
            </a:r>
            <a:br>
              <a:rPr lang="ru-RU" sz="900" dirty="0">
                <a:solidFill>
                  <a:srgbClr val="000000"/>
                </a:solidFill>
              </a:rPr>
            </a:br>
            <a:r>
              <a:rPr lang="ru-RU" sz="900" dirty="0">
                <a:solidFill>
                  <a:srgbClr val="000000"/>
                </a:solidFill>
              </a:rPr>
              <a:t>(</a:t>
            </a:r>
            <a:r>
              <a:rPr lang="ru-RU" sz="900" dirty="0" err="1">
                <a:solidFill>
                  <a:srgbClr val="000000"/>
                </a:solidFill>
              </a:rPr>
              <a:t>Боралдайские</a:t>
            </a:r>
            <a:r>
              <a:rPr lang="ru-RU" sz="900" dirty="0">
                <a:solidFill>
                  <a:srgbClr val="000000"/>
                </a:solidFill>
              </a:rPr>
              <a:t> курганы, </a:t>
            </a:r>
            <a:r>
              <a:rPr lang="ru-RU" sz="900" dirty="0" err="1">
                <a:solidFill>
                  <a:srgbClr val="000000"/>
                </a:solidFill>
              </a:rPr>
              <a:t>Шымбулак</a:t>
            </a:r>
            <a:r>
              <a:rPr lang="ru-RU" sz="900" dirty="0">
                <a:solidFill>
                  <a:srgbClr val="000000"/>
                </a:solidFill>
              </a:rPr>
              <a:t> и другие)</a:t>
            </a:r>
          </a:p>
        </p:txBody>
      </p:sp>
      <p:sp>
        <p:nvSpPr>
          <p:cNvPr id="261" name="Freeform 99"/>
          <p:cNvSpPr>
            <a:spLocks/>
          </p:cNvSpPr>
          <p:nvPr/>
        </p:nvSpPr>
        <p:spPr bwMode="auto">
          <a:xfrm>
            <a:off x="6305093" y="289383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62" name="Freeform 99"/>
          <p:cNvSpPr>
            <a:spLocks/>
          </p:cNvSpPr>
          <p:nvPr/>
        </p:nvSpPr>
        <p:spPr bwMode="auto">
          <a:xfrm>
            <a:off x="6752045" y="289383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63" name="Freeform 99"/>
          <p:cNvSpPr>
            <a:spLocks/>
          </p:cNvSpPr>
          <p:nvPr/>
        </p:nvSpPr>
        <p:spPr bwMode="auto">
          <a:xfrm>
            <a:off x="7198951" y="289383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44" name="Rectangle 4"/>
          <p:cNvSpPr txBox="1">
            <a:spLocks/>
          </p:cNvSpPr>
          <p:nvPr/>
        </p:nvSpPr>
        <p:spPr>
          <a:xfrm>
            <a:off x="1284509" y="3141903"/>
            <a:ext cx="4749081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Размещение на памятниках </a:t>
            </a:r>
            <a:r>
              <a:rPr lang="ru-RU" sz="900" dirty="0">
                <a:solidFill>
                  <a:srgbClr val="000000"/>
                </a:solidFill>
              </a:rPr>
              <a:t>и социально-значимых объектах города статей о данных объектах с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ru-RU" sz="900" dirty="0">
                <a:solidFill>
                  <a:srgbClr val="000000"/>
                </a:solidFill>
              </a:rPr>
              <a:t>присвоением </a:t>
            </a:r>
            <a:r>
              <a:rPr lang="en-US" sz="900" dirty="0" err="1">
                <a:solidFill>
                  <a:srgbClr val="000000"/>
                </a:solidFill>
              </a:rPr>
              <a:t>QR</a:t>
            </a:r>
            <a:r>
              <a:rPr lang="ru-RU" sz="900" dirty="0">
                <a:solidFill>
                  <a:srgbClr val="000000"/>
                </a:solidFill>
              </a:rPr>
              <a:t>-кодов</a:t>
            </a:r>
          </a:p>
        </p:txBody>
      </p:sp>
      <p:sp>
        <p:nvSpPr>
          <p:cNvPr id="266" name="Freeform 99"/>
          <p:cNvSpPr>
            <a:spLocks/>
          </p:cNvSpPr>
          <p:nvPr/>
        </p:nvSpPr>
        <p:spPr bwMode="auto">
          <a:xfrm>
            <a:off x="7198951" y="3212524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45" name="Rectangle 4"/>
          <p:cNvSpPr txBox="1">
            <a:spLocks/>
          </p:cNvSpPr>
          <p:nvPr/>
        </p:nvSpPr>
        <p:spPr>
          <a:xfrm>
            <a:off x="1284509" y="3460592"/>
            <a:ext cx="4749081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Создание карты с объектами туризма</a:t>
            </a:r>
            <a:r>
              <a:rPr lang="ru-RU" sz="900" dirty="0">
                <a:solidFill>
                  <a:srgbClr val="000000"/>
                </a:solidFill>
              </a:rPr>
              <a:t> и информацией о том, как туда добираться, единая система навигации в городе на 4 языках</a:t>
            </a:r>
          </a:p>
        </p:txBody>
      </p:sp>
      <p:sp>
        <p:nvSpPr>
          <p:cNvPr id="269" name="Freeform 99"/>
          <p:cNvSpPr>
            <a:spLocks/>
          </p:cNvSpPr>
          <p:nvPr/>
        </p:nvSpPr>
        <p:spPr bwMode="auto">
          <a:xfrm>
            <a:off x="6752045" y="353121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70" name="Freeform 99"/>
          <p:cNvSpPr>
            <a:spLocks/>
          </p:cNvSpPr>
          <p:nvPr/>
        </p:nvSpPr>
        <p:spPr bwMode="auto">
          <a:xfrm>
            <a:off x="7198951" y="353121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71" name="Freeform 99"/>
          <p:cNvSpPr>
            <a:spLocks/>
          </p:cNvSpPr>
          <p:nvPr/>
        </p:nvSpPr>
        <p:spPr bwMode="auto">
          <a:xfrm>
            <a:off x="7717536" y="353121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72" name="Freeform 99"/>
          <p:cNvSpPr>
            <a:spLocks/>
          </p:cNvSpPr>
          <p:nvPr/>
        </p:nvSpPr>
        <p:spPr bwMode="auto">
          <a:xfrm>
            <a:off x="8324354" y="353121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42" name="Rectangle 4"/>
          <p:cNvSpPr txBox="1">
            <a:spLocks/>
          </p:cNvSpPr>
          <p:nvPr/>
        </p:nvSpPr>
        <p:spPr>
          <a:xfrm>
            <a:off x="1284509" y="2504528"/>
            <a:ext cx="4749081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Развитие единого информационного сайта </a:t>
            </a:r>
            <a:r>
              <a:rPr lang="ru-RU" sz="900" dirty="0">
                <a:solidFill>
                  <a:srgbClr val="000000"/>
                </a:solidFill>
              </a:rPr>
              <a:t>о всех запланированных мероприятиях в городе по примеру мировых городов</a:t>
            </a:r>
          </a:p>
        </p:txBody>
      </p:sp>
      <p:sp>
        <p:nvSpPr>
          <p:cNvPr id="255" name="Freeform 99"/>
          <p:cNvSpPr>
            <a:spLocks/>
          </p:cNvSpPr>
          <p:nvPr/>
        </p:nvSpPr>
        <p:spPr bwMode="auto">
          <a:xfrm>
            <a:off x="6305093" y="2575146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56" name="Freeform 99"/>
          <p:cNvSpPr>
            <a:spLocks/>
          </p:cNvSpPr>
          <p:nvPr/>
        </p:nvSpPr>
        <p:spPr bwMode="auto">
          <a:xfrm>
            <a:off x="6752045" y="2575146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57" name="Freeform 99"/>
          <p:cNvSpPr>
            <a:spLocks/>
          </p:cNvSpPr>
          <p:nvPr/>
        </p:nvSpPr>
        <p:spPr bwMode="auto">
          <a:xfrm>
            <a:off x="7198951" y="2575146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58" name="Freeform 99"/>
          <p:cNvSpPr>
            <a:spLocks/>
          </p:cNvSpPr>
          <p:nvPr/>
        </p:nvSpPr>
        <p:spPr bwMode="auto">
          <a:xfrm>
            <a:off x="7717536" y="2575146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59" name="Freeform 99"/>
          <p:cNvSpPr>
            <a:spLocks/>
          </p:cNvSpPr>
          <p:nvPr/>
        </p:nvSpPr>
        <p:spPr bwMode="auto">
          <a:xfrm>
            <a:off x="8324354" y="2575146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46" name="Rectangle 4"/>
          <p:cNvSpPr txBox="1">
            <a:spLocks/>
          </p:cNvSpPr>
          <p:nvPr/>
        </p:nvSpPr>
        <p:spPr>
          <a:xfrm>
            <a:off x="1284509" y="3779281"/>
            <a:ext cx="4749081" cy="13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Создание </a:t>
            </a:r>
            <a:r>
              <a:rPr lang="ru-RU" sz="900" b="1" dirty="0">
                <a:solidFill>
                  <a:srgbClr val="000000"/>
                </a:solidFill>
              </a:rPr>
              <a:t>информационных центров </a:t>
            </a:r>
            <a:r>
              <a:rPr lang="ru-RU" sz="900" dirty="0">
                <a:solidFill>
                  <a:srgbClr val="000000"/>
                </a:solidFill>
              </a:rPr>
              <a:t>в основных точках притяжения</a:t>
            </a:r>
          </a:p>
        </p:txBody>
      </p:sp>
      <p:sp>
        <p:nvSpPr>
          <p:cNvPr id="274" name="Freeform 99"/>
          <p:cNvSpPr>
            <a:spLocks/>
          </p:cNvSpPr>
          <p:nvPr/>
        </p:nvSpPr>
        <p:spPr bwMode="auto">
          <a:xfrm>
            <a:off x="6305093" y="378411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75" name="Freeform 99"/>
          <p:cNvSpPr>
            <a:spLocks/>
          </p:cNvSpPr>
          <p:nvPr/>
        </p:nvSpPr>
        <p:spPr bwMode="auto">
          <a:xfrm>
            <a:off x="6752045" y="378411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76" name="Freeform 99"/>
          <p:cNvSpPr>
            <a:spLocks/>
          </p:cNvSpPr>
          <p:nvPr/>
        </p:nvSpPr>
        <p:spPr bwMode="auto">
          <a:xfrm>
            <a:off x="7198951" y="378411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77" name="Freeform 99"/>
          <p:cNvSpPr>
            <a:spLocks/>
          </p:cNvSpPr>
          <p:nvPr/>
        </p:nvSpPr>
        <p:spPr bwMode="auto">
          <a:xfrm>
            <a:off x="7717536" y="378411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78" name="Freeform 99"/>
          <p:cNvSpPr>
            <a:spLocks/>
          </p:cNvSpPr>
          <p:nvPr/>
        </p:nvSpPr>
        <p:spPr bwMode="auto">
          <a:xfrm>
            <a:off x="8324354" y="378411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48" name="Rectangle 4"/>
          <p:cNvSpPr txBox="1">
            <a:spLocks/>
          </p:cNvSpPr>
          <p:nvPr/>
        </p:nvSpPr>
        <p:spPr>
          <a:xfrm>
            <a:off x="1284509" y="4416661"/>
            <a:ext cx="4749081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Создание </a:t>
            </a:r>
            <a:r>
              <a:rPr lang="ru-RU" sz="900" b="1" dirty="0">
                <a:solidFill>
                  <a:srgbClr val="000000"/>
                </a:solidFill>
              </a:rPr>
              <a:t>инфраструктуры для развития экотуризма</a:t>
            </a:r>
            <a:r>
              <a:rPr lang="ru-RU" sz="900" dirty="0">
                <a:solidFill>
                  <a:srgbClr val="000000"/>
                </a:solidFill>
              </a:rPr>
              <a:t> (создание </a:t>
            </a:r>
            <a:r>
              <a:rPr lang="ru-RU" sz="900" dirty="0" err="1">
                <a:solidFill>
                  <a:srgbClr val="000000"/>
                </a:solidFill>
              </a:rPr>
              <a:t>экотроп</a:t>
            </a:r>
            <a:r>
              <a:rPr lang="ru-RU" sz="900" dirty="0">
                <a:solidFill>
                  <a:srgbClr val="000000"/>
                </a:solidFill>
              </a:rPr>
              <a:t>, маршрутов, информационных центров и организация работы гидов)</a:t>
            </a:r>
          </a:p>
        </p:txBody>
      </p:sp>
      <p:sp>
        <p:nvSpPr>
          <p:cNvPr id="285" name="Freeform 99"/>
          <p:cNvSpPr>
            <a:spLocks/>
          </p:cNvSpPr>
          <p:nvPr/>
        </p:nvSpPr>
        <p:spPr bwMode="auto">
          <a:xfrm>
            <a:off x="6752045" y="4487279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77" name="Rectangle 4"/>
          <p:cNvSpPr txBox="1">
            <a:spLocks/>
          </p:cNvSpPr>
          <p:nvPr/>
        </p:nvSpPr>
        <p:spPr>
          <a:xfrm>
            <a:off x="1284509" y="4735347"/>
            <a:ext cx="4749081" cy="13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Запуск схемы </a:t>
            </a:r>
            <a:r>
              <a:rPr lang="en-US" sz="900" dirty="0">
                <a:solidFill>
                  <a:srgbClr val="000000"/>
                </a:solidFill>
              </a:rPr>
              <a:t>hop on</a:t>
            </a:r>
            <a:r>
              <a:rPr lang="ru-RU" sz="900" dirty="0">
                <a:solidFill>
                  <a:srgbClr val="000000"/>
                </a:solidFill>
              </a:rPr>
              <a:t>-</a:t>
            </a:r>
            <a:r>
              <a:rPr lang="en-US" sz="900" dirty="0">
                <a:solidFill>
                  <a:srgbClr val="000000"/>
                </a:solidFill>
              </a:rPr>
              <a:t>hop off </a:t>
            </a:r>
            <a:r>
              <a:rPr lang="ru-RU" sz="900" dirty="0">
                <a:solidFill>
                  <a:srgbClr val="000000"/>
                </a:solidFill>
              </a:rPr>
              <a:t>туров в городе (автобусы и трамваи)</a:t>
            </a:r>
          </a:p>
        </p:txBody>
      </p:sp>
      <p:sp>
        <p:nvSpPr>
          <p:cNvPr id="286" name="Freeform 99"/>
          <p:cNvSpPr>
            <a:spLocks/>
          </p:cNvSpPr>
          <p:nvPr/>
        </p:nvSpPr>
        <p:spPr bwMode="auto">
          <a:xfrm>
            <a:off x="7198951" y="4740181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87" name="Freeform 99"/>
          <p:cNvSpPr>
            <a:spLocks/>
          </p:cNvSpPr>
          <p:nvPr/>
        </p:nvSpPr>
        <p:spPr bwMode="auto">
          <a:xfrm>
            <a:off x="7717536" y="4740181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83" name="Rectangle 4"/>
          <p:cNvSpPr txBox="1">
            <a:spLocks/>
          </p:cNvSpPr>
          <p:nvPr/>
        </p:nvSpPr>
        <p:spPr>
          <a:xfrm>
            <a:off x="1284509" y="4922461"/>
            <a:ext cx="4749081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Создание маршрута, </a:t>
            </a:r>
            <a:r>
              <a:rPr lang="ru-RU" sz="900" b="1" dirty="0">
                <a:solidFill>
                  <a:srgbClr val="000000"/>
                </a:solidFill>
              </a:rPr>
              <a:t>соединяющего культурные точки в центре города </a:t>
            </a:r>
            <a:r>
              <a:rPr lang="ru-RU" sz="900" dirty="0">
                <a:solidFill>
                  <a:srgbClr val="000000"/>
                </a:solidFill>
              </a:rPr>
              <a:t>(например, организация пешеходных зон)</a:t>
            </a:r>
          </a:p>
        </p:txBody>
      </p:sp>
      <p:sp>
        <p:nvSpPr>
          <p:cNvPr id="289" name="Freeform 99"/>
          <p:cNvSpPr>
            <a:spLocks/>
          </p:cNvSpPr>
          <p:nvPr/>
        </p:nvSpPr>
        <p:spPr bwMode="auto">
          <a:xfrm>
            <a:off x="6752045" y="4993082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90" name="Freeform 99"/>
          <p:cNvSpPr>
            <a:spLocks/>
          </p:cNvSpPr>
          <p:nvPr/>
        </p:nvSpPr>
        <p:spPr bwMode="auto">
          <a:xfrm>
            <a:off x="7198951" y="4993082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91" name="Freeform 99"/>
          <p:cNvSpPr>
            <a:spLocks/>
          </p:cNvSpPr>
          <p:nvPr/>
        </p:nvSpPr>
        <p:spPr bwMode="auto">
          <a:xfrm>
            <a:off x="7717536" y="4993082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" name="Rectangle 4"/>
          <p:cNvSpPr txBox="1">
            <a:spLocks/>
          </p:cNvSpPr>
          <p:nvPr/>
        </p:nvSpPr>
        <p:spPr>
          <a:xfrm>
            <a:off x="1284509" y="5241150"/>
            <a:ext cx="4749081" cy="13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Создание </a:t>
            </a:r>
            <a:r>
              <a:rPr lang="ru-RU" sz="900" b="1" dirty="0">
                <a:solidFill>
                  <a:srgbClr val="000000"/>
                </a:solidFill>
              </a:rPr>
              <a:t>пакетов услуг </a:t>
            </a:r>
            <a:r>
              <a:rPr lang="ru-RU" sz="900" dirty="0">
                <a:solidFill>
                  <a:srgbClr val="000000"/>
                </a:solidFill>
              </a:rPr>
              <a:t>по посещению </a:t>
            </a:r>
            <a:r>
              <a:rPr lang="ru-RU" sz="900" dirty="0" err="1">
                <a:solidFill>
                  <a:srgbClr val="000000"/>
                </a:solidFill>
              </a:rPr>
              <a:t>экотроп</a:t>
            </a:r>
            <a:r>
              <a:rPr lang="ru-RU" sz="900" dirty="0">
                <a:solidFill>
                  <a:srgbClr val="000000"/>
                </a:solidFill>
              </a:rPr>
              <a:t> в окрестностях Алматы</a:t>
            </a:r>
          </a:p>
        </p:txBody>
      </p:sp>
      <p:sp>
        <p:nvSpPr>
          <p:cNvPr id="293" name="Freeform 99"/>
          <p:cNvSpPr>
            <a:spLocks/>
          </p:cNvSpPr>
          <p:nvPr/>
        </p:nvSpPr>
        <p:spPr bwMode="auto">
          <a:xfrm>
            <a:off x="6305093" y="5245984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94" name="Freeform 99"/>
          <p:cNvSpPr>
            <a:spLocks/>
          </p:cNvSpPr>
          <p:nvPr/>
        </p:nvSpPr>
        <p:spPr bwMode="auto">
          <a:xfrm>
            <a:off x="6752045" y="5245984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147" name="Rectangle 4"/>
          <p:cNvSpPr txBox="1">
            <a:spLocks/>
          </p:cNvSpPr>
          <p:nvPr/>
        </p:nvSpPr>
        <p:spPr>
          <a:xfrm>
            <a:off x="1284509" y="3966398"/>
            <a:ext cx="4749081" cy="39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b="1" dirty="0">
                <a:solidFill>
                  <a:srgbClr val="000000"/>
                </a:solidFill>
              </a:rPr>
              <a:t>Введение туристического проездного </a:t>
            </a:r>
            <a:r>
              <a:rPr lang="ru-RU" sz="900" dirty="0">
                <a:solidFill>
                  <a:srgbClr val="000000"/>
                </a:solidFill>
              </a:rPr>
              <a:t>(</a:t>
            </a:r>
            <a:r>
              <a:rPr lang="en-US" sz="900" dirty="0">
                <a:solidFill>
                  <a:srgbClr val="000000"/>
                </a:solidFill>
              </a:rPr>
              <a:t>city pass) </a:t>
            </a:r>
            <a:r>
              <a:rPr lang="ru-RU" sz="900" dirty="0">
                <a:solidFill>
                  <a:srgbClr val="000000"/>
                </a:solidFill>
              </a:rPr>
              <a:t>который позволяет туристу пользоваться скидками в определенных местах и позволит направить поток туристов в определенные  точки на базе единой транспортной карты «О</a:t>
            </a:r>
            <a:r>
              <a:rPr lang="kk-KZ" sz="900" dirty="0">
                <a:solidFill>
                  <a:srgbClr val="000000"/>
                </a:solidFill>
              </a:rPr>
              <a:t>ңай»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80" name="Freeform 99"/>
          <p:cNvSpPr>
            <a:spLocks/>
          </p:cNvSpPr>
          <p:nvPr/>
        </p:nvSpPr>
        <p:spPr bwMode="auto">
          <a:xfrm>
            <a:off x="6305093" y="410280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81" name="Freeform 99"/>
          <p:cNvSpPr>
            <a:spLocks/>
          </p:cNvSpPr>
          <p:nvPr/>
        </p:nvSpPr>
        <p:spPr bwMode="auto">
          <a:xfrm>
            <a:off x="6752045" y="410280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7198951" y="410280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83" name="Freeform 99"/>
          <p:cNvSpPr>
            <a:spLocks/>
          </p:cNvSpPr>
          <p:nvPr/>
        </p:nvSpPr>
        <p:spPr bwMode="auto">
          <a:xfrm>
            <a:off x="7717536" y="4102803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" name="Rectangle 4"/>
          <p:cNvSpPr txBox="1">
            <a:spLocks/>
          </p:cNvSpPr>
          <p:nvPr/>
        </p:nvSpPr>
        <p:spPr>
          <a:xfrm>
            <a:off x="1284509" y="5428264"/>
            <a:ext cx="4749081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Развитие </a:t>
            </a:r>
            <a:r>
              <a:rPr lang="ru-RU" sz="900" b="1" dirty="0">
                <a:solidFill>
                  <a:srgbClr val="000000"/>
                </a:solidFill>
              </a:rPr>
              <a:t>инфраструктуры делового туризма международных стандартов</a:t>
            </a:r>
            <a:br>
              <a:rPr lang="ru-RU" sz="900" b="1" dirty="0">
                <a:solidFill>
                  <a:srgbClr val="000000"/>
                </a:solidFill>
              </a:rPr>
            </a:br>
            <a:r>
              <a:rPr lang="ru-RU" sz="900" dirty="0">
                <a:solidFill>
                  <a:srgbClr val="000000"/>
                </a:solidFill>
              </a:rPr>
              <a:t>(выставки, конференц-залы)</a:t>
            </a:r>
          </a:p>
        </p:txBody>
      </p:sp>
      <p:sp>
        <p:nvSpPr>
          <p:cNvPr id="296" name="Freeform 99"/>
          <p:cNvSpPr>
            <a:spLocks/>
          </p:cNvSpPr>
          <p:nvPr/>
        </p:nvSpPr>
        <p:spPr bwMode="auto">
          <a:xfrm>
            <a:off x="7717536" y="5498885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" name="Rectangle 4"/>
          <p:cNvSpPr txBox="1">
            <a:spLocks/>
          </p:cNvSpPr>
          <p:nvPr/>
        </p:nvSpPr>
        <p:spPr>
          <a:xfrm>
            <a:off x="1284509" y="5746953"/>
            <a:ext cx="4749081" cy="13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Подготовка квалифицированного персонала для туристического сектора</a:t>
            </a:r>
          </a:p>
        </p:txBody>
      </p:sp>
      <p:sp>
        <p:nvSpPr>
          <p:cNvPr id="298" name="Freeform 99"/>
          <p:cNvSpPr>
            <a:spLocks/>
          </p:cNvSpPr>
          <p:nvPr/>
        </p:nvSpPr>
        <p:spPr bwMode="auto">
          <a:xfrm>
            <a:off x="6305093" y="575178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99" name="Freeform 99"/>
          <p:cNvSpPr>
            <a:spLocks/>
          </p:cNvSpPr>
          <p:nvPr/>
        </p:nvSpPr>
        <p:spPr bwMode="auto">
          <a:xfrm>
            <a:off x="6752045" y="575178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00" name="Freeform 99"/>
          <p:cNvSpPr>
            <a:spLocks/>
          </p:cNvSpPr>
          <p:nvPr/>
        </p:nvSpPr>
        <p:spPr bwMode="auto">
          <a:xfrm>
            <a:off x="7198951" y="575178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01" name="Freeform 99"/>
          <p:cNvSpPr>
            <a:spLocks/>
          </p:cNvSpPr>
          <p:nvPr/>
        </p:nvSpPr>
        <p:spPr bwMode="auto">
          <a:xfrm>
            <a:off x="7717536" y="575178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02" name="Freeform 99"/>
          <p:cNvSpPr>
            <a:spLocks/>
          </p:cNvSpPr>
          <p:nvPr/>
        </p:nvSpPr>
        <p:spPr bwMode="auto">
          <a:xfrm>
            <a:off x="8324354" y="5751787"/>
            <a:ext cx="128500" cy="12190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1452" y="230188"/>
            <a:ext cx="7892882" cy="292388"/>
          </a:xfrm>
        </p:spPr>
        <p:txBody>
          <a:bodyPr/>
          <a:lstStyle/>
          <a:p>
            <a:r>
              <a:rPr lang="ru-RU" dirty="0" smtClean="0"/>
              <a:t>Необходимые действия для создания туристского продукта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25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17107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417309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Необходимые действия для развития инновационных секторов (1/2</a:t>
            </a:r>
            <a:r>
              <a:rPr lang="ru-RU" dirty="0"/>
              <a:t>)</a:t>
            </a:r>
            <a:endParaRPr lang="en-US" dirty="0"/>
          </a:p>
        </p:txBody>
      </p:sp>
      <p:cxnSp>
        <p:nvCxnSpPr>
          <p:cNvPr id="155" name="Straight Connector 154"/>
          <p:cNvCxnSpPr>
            <a:cxnSpLocks/>
          </p:cNvCxnSpPr>
          <p:nvPr/>
        </p:nvCxnSpPr>
        <p:spPr>
          <a:xfrm>
            <a:off x="1543910" y="2194982"/>
            <a:ext cx="72587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/>
          </p:cNvCxnSpPr>
          <p:nvPr/>
        </p:nvCxnSpPr>
        <p:spPr>
          <a:xfrm>
            <a:off x="1543910" y="2648773"/>
            <a:ext cx="72587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cxnSpLocks/>
          </p:cNvCxnSpPr>
          <p:nvPr/>
        </p:nvCxnSpPr>
        <p:spPr>
          <a:xfrm>
            <a:off x="1543910" y="3795255"/>
            <a:ext cx="7258781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cxnSpLocks/>
          </p:cNvCxnSpPr>
          <p:nvPr/>
        </p:nvCxnSpPr>
        <p:spPr>
          <a:xfrm>
            <a:off x="1543910" y="2985634"/>
            <a:ext cx="72587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cxnSpLocks/>
          </p:cNvCxnSpPr>
          <p:nvPr/>
        </p:nvCxnSpPr>
        <p:spPr>
          <a:xfrm>
            <a:off x="1543910" y="4174451"/>
            <a:ext cx="72587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cxnSpLocks/>
          </p:cNvCxnSpPr>
          <p:nvPr/>
        </p:nvCxnSpPr>
        <p:spPr>
          <a:xfrm>
            <a:off x="1543910" y="4629850"/>
            <a:ext cx="72587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77"/>
          <p:cNvSpPr txBox="1">
            <a:spLocks/>
          </p:cNvSpPr>
          <p:nvPr/>
        </p:nvSpPr>
        <p:spPr>
          <a:xfrm>
            <a:off x="158752" y="1271259"/>
            <a:ext cx="1203325" cy="491057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77" tIns="71977" rIns="71987" bIns="467851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ru-RU" sz="11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1100" b="1" dirty="0">
                <a:solidFill>
                  <a:srgbClr val="FFFFFF"/>
                </a:solidFill>
              </a:rPr>
              <a:t>Общие инициативы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203" name="Rectangle 86"/>
          <p:cNvSpPr txBox="1">
            <a:spLocks/>
          </p:cNvSpPr>
          <p:nvPr/>
        </p:nvSpPr>
        <p:spPr>
          <a:xfrm>
            <a:off x="248124" y="1813058"/>
            <a:ext cx="1194097" cy="7923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77" tIns="71977" rIns="71987" bIns="431864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Маркетинг </a:t>
            </a:r>
            <a:br>
              <a:rPr lang="ru-RU" sz="1100" b="1" dirty="0">
                <a:solidFill>
                  <a:srgbClr val="000000"/>
                </a:solidFill>
              </a:rPr>
            </a:br>
            <a:r>
              <a:rPr lang="ru-RU" sz="1100" b="1" dirty="0">
                <a:solidFill>
                  <a:srgbClr val="000000"/>
                </a:solidFill>
              </a:rPr>
              <a:t>и </a:t>
            </a:r>
            <a:r>
              <a:rPr lang="en-US" sz="1100" b="1" dirty="0">
                <a:solidFill>
                  <a:srgbClr val="000000"/>
                </a:solidFill>
              </a:rPr>
              <a:t>PR</a:t>
            </a:r>
          </a:p>
        </p:txBody>
      </p:sp>
      <p:sp>
        <p:nvSpPr>
          <p:cNvPr id="243" name="Freeform 103"/>
          <p:cNvSpPr>
            <a:spLocks/>
          </p:cNvSpPr>
          <p:nvPr/>
        </p:nvSpPr>
        <p:spPr bwMode="auto">
          <a:xfrm>
            <a:off x="718076" y="2266846"/>
            <a:ext cx="271760" cy="304687"/>
          </a:xfrm>
          <a:custGeom>
            <a:avLst/>
            <a:gdLst/>
            <a:ahLst/>
            <a:cxnLst/>
            <a:rect l="l" t="t" r="r" b="b"/>
            <a:pathLst>
              <a:path w="416200" h="440956">
                <a:moveTo>
                  <a:pt x="293850" y="172281"/>
                </a:moveTo>
                <a:lnTo>
                  <a:pt x="359865" y="196276"/>
                </a:lnTo>
                <a:lnTo>
                  <a:pt x="311185" y="330203"/>
                </a:lnTo>
                <a:lnTo>
                  <a:pt x="309038" y="334791"/>
                </a:lnTo>
                <a:lnTo>
                  <a:pt x="309461" y="334945"/>
                </a:lnTo>
                <a:lnTo>
                  <a:pt x="305979" y="344525"/>
                </a:lnTo>
                <a:cubicBezTo>
                  <a:pt x="297267" y="366936"/>
                  <a:pt x="266596" y="414470"/>
                  <a:pt x="248515" y="419012"/>
                </a:cubicBezTo>
                <a:lnTo>
                  <a:pt x="242109" y="436635"/>
                </a:lnTo>
                <a:cubicBezTo>
                  <a:pt x="240872" y="440040"/>
                  <a:pt x="237108" y="441797"/>
                  <a:pt x="233703" y="440560"/>
                </a:cubicBezTo>
                <a:cubicBezTo>
                  <a:pt x="230298" y="439322"/>
                  <a:pt x="228541" y="435559"/>
                  <a:pt x="229779" y="432154"/>
                </a:cubicBezTo>
                <a:lnTo>
                  <a:pt x="236185" y="414530"/>
                </a:lnTo>
                <a:cubicBezTo>
                  <a:pt x="225241" y="399438"/>
                  <a:pt x="232251" y="343304"/>
                  <a:pt x="239964" y="320529"/>
                </a:cubicBezTo>
                <a:lnTo>
                  <a:pt x="243446" y="310950"/>
                </a:lnTo>
                <a:lnTo>
                  <a:pt x="243996" y="311149"/>
                </a:lnTo>
                <a:cubicBezTo>
                  <a:pt x="244118" y="309465"/>
                  <a:pt x="244581" y="307829"/>
                  <a:pt x="245170" y="306207"/>
                </a:cubicBezTo>
                <a:close/>
                <a:moveTo>
                  <a:pt x="130197" y="140197"/>
                </a:moveTo>
                <a:lnTo>
                  <a:pt x="126351" y="140439"/>
                </a:lnTo>
                <a:lnTo>
                  <a:pt x="122745" y="141163"/>
                </a:lnTo>
                <a:lnTo>
                  <a:pt x="119140" y="142853"/>
                </a:lnTo>
                <a:lnTo>
                  <a:pt x="115775" y="144784"/>
                </a:lnTo>
                <a:lnTo>
                  <a:pt x="112410" y="147681"/>
                </a:lnTo>
                <a:lnTo>
                  <a:pt x="109525" y="151061"/>
                </a:lnTo>
                <a:lnTo>
                  <a:pt x="106400" y="154923"/>
                </a:lnTo>
                <a:lnTo>
                  <a:pt x="103516" y="159510"/>
                </a:lnTo>
                <a:lnTo>
                  <a:pt x="100872" y="164338"/>
                </a:lnTo>
                <a:lnTo>
                  <a:pt x="98709" y="169166"/>
                </a:lnTo>
                <a:lnTo>
                  <a:pt x="96786" y="173753"/>
                </a:lnTo>
                <a:lnTo>
                  <a:pt x="95103" y="178581"/>
                </a:lnTo>
                <a:lnTo>
                  <a:pt x="93901" y="183168"/>
                </a:lnTo>
                <a:lnTo>
                  <a:pt x="93180" y="187755"/>
                </a:lnTo>
                <a:lnTo>
                  <a:pt x="92459" y="192342"/>
                </a:lnTo>
                <a:lnTo>
                  <a:pt x="92219" y="196929"/>
                </a:lnTo>
                <a:lnTo>
                  <a:pt x="92459" y="202240"/>
                </a:lnTo>
                <a:lnTo>
                  <a:pt x="93661" y="206585"/>
                </a:lnTo>
                <a:lnTo>
                  <a:pt x="95103" y="210689"/>
                </a:lnTo>
                <a:lnTo>
                  <a:pt x="97267" y="214310"/>
                </a:lnTo>
                <a:lnTo>
                  <a:pt x="98709" y="216000"/>
                </a:lnTo>
                <a:lnTo>
                  <a:pt x="99910" y="217449"/>
                </a:lnTo>
                <a:lnTo>
                  <a:pt x="101593" y="218656"/>
                </a:lnTo>
                <a:lnTo>
                  <a:pt x="103276" y="219621"/>
                </a:lnTo>
                <a:lnTo>
                  <a:pt x="104958" y="220587"/>
                </a:lnTo>
                <a:lnTo>
                  <a:pt x="106881" y="220829"/>
                </a:lnTo>
                <a:lnTo>
                  <a:pt x="109044" y="221311"/>
                </a:lnTo>
                <a:lnTo>
                  <a:pt x="111448" y="221311"/>
                </a:lnTo>
                <a:lnTo>
                  <a:pt x="115294" y="221070"/>
                </a:lnTo>
                <a:lnTo>
                  <a:pt x="118899" y="219621"/>
                </a:lnTo>
                <a:lnTo>
                  <a:pt x="122505" y="217690"/>
                </a:lnTo>
                <a:lnTo>
                  <a:pt x="125870" y="215276"/>
                </a:lnTo>
                <a:lnTo>
                  <a:pt x="128995" y="211655"/>
                </a:lnTo>
                <a:lnTo>
                  <a:pt x="132119" y="207310"/>
                </a:lnTo>
                <a:lnTo>
                  <a:pt x="135004" y="202481"/>
                </a:lnTo>
                <a:lnTo>
                  <a:pt x="137407" y="196929"/>
                </a:lnTo>
                <a:lnTo>
                  <a:pt x="139811" y="190894"/>
                </a:lnTo>
                <a:lnTo>
                  <a:pt x="141734" y="185341"/>
                </a:lnTo>
                <a:lnTo>
                  <a:pt x="143657" y="180272"/>
                </a:lnTo>
                <a:lnTo>
                  <a:pt x="145099" y="175202"/>
                </a:lnTo>
                <a:lnTo>
                  <a:pt x="146301" y="170615"/>
                </a:lnTo>
                <a:lnTo>
                  <a:pt x="147022" y="166270"/>
                </a:lnTo>
                <a:lnTo>
                  <a:pt x="147262" y="162407"/>
                </a:lnTo>
                <a:lnTo>
                  <a:pt x="147743" y="158786"/>
                </a:lnTo>
                <a:lnTo>
                  <a:pt x="147262" y="154923"/>
                </a:lnTo>
                <a:lnTo>
                  <a:pt x="146541" y="151543"/>
                </a:lnTo>
                <a:lnTo>
                  <a:pt x="144859" y="148164"/>
                </a:lnTo>
                <a:lnTo>
                  <a:pt x="142936" y="145508"/>
                </a:lnTo>
                <a:lnTo>
                  <a:pt x="141734" y="144301"/>
                </a:lnTo>
                <a:lnTo>
                  <a:pt x="140533" y="143094"/>
                </a:lnTo>
                <a:lnTo>
                  <a:pt x="139090" y="142370"/>
                </a:lnTo>
                <a:lnTo>
                  <a:pt x="137407" y="141404"/>
                </a:lnTo>
                <a:lnTo>
                  <a:pt x="135725" y="140921"/>
                </a:lnTo>
                <a:lnTo>
                  <a:pt x="134042" y="140439"/>
                </a:lnTo>
                <a:lnTo>
                  <a:pt x="132119" y="140197"/>
                </a:lnTo>
                <a:close/>
                <a:moveTo>
                  <a:pt x="130009" y="67291"/>
                </a:moveTo>
                <a:lnTo>
                  <a:pt x="135809" y="67291"/>
                </a:lnTo>
                <a:lnTo>
                  <a:pt x="141367" y="67533"/>
                </a:lnTo>
                <a:lnTo>
                  <a:pt x="146925" y="68015"/>
                </a:lnTo>
                <a:lnTo>
                  <a:pt x="152483" y="68981"/>
                </a:lnTo>
                <a:lnTo>
                  <a:pt x="157799" y="69705"/>
                </a:lnTo>
                <a:lnTo>
                  <a:pt x="163116" y="70912"/>
                </a:lnTo>
                <a:lnTo>
                  <a:pt x="168190" y="72119"/>
                </a:lnTo>
                <a:lnTo>
                  <a:pt x="173265" y="73326"/>
                </a:lnTo>
                <a:lnTo>
                  <a:pt x="177856" y="75016"/>
                </a:lnTo>
                <a:lnTo>
                  <a:pt x="182690" y="76948"/>
                </a:lnTo>
                <a:lnTo>
                  <a:pt x="187039" y="78879"/>
                </a:lnTo>
                <a:lnTo>
                  <a:pt x="191631" y="81293"/>
                </a:lnTo>
                <a:lnTo>
                  <a:pt x="195980" y="83707"/>
                </a:lnTo>
                <a:lnTo>
                  <a:pt x="200089" y="86121"/>
                </a:lnTo>
                <a:lnTo>
                  <a:pt x="204438" y="89018"/>
                </a:lnTo>
                <a:lnTo>
                  <a:pt x="208305" y="91915"/>
                </a:lnTo>
                <a:lnTo>
                  <a:pt x="215796" y="98675"/>
                </a:lnTo>
                <a:lnTo>
                  <a:pt x="222321" y="105917"/>
                </a:lnTo>
                <a:lnTo>
                  <a:pt x="228120" y="113884"/>
                </a:lnTo>
                <a:lnTo>
                  <a:pt x="232712" y="122333"/>
                </a:lnTo>
                <a:lnTo>
                  <a:pt x="236337" y="131265"/>
                </a:lnTo>
                <a:lnTo>
                  <a:pt x="238753" y="140680"/>
                </a:lnTo>
                <a:lnTo>
                  <a:pt x="240203" y="150337"/>
                </a:lnTo>
                <a:lnTo>
                  <a:pt x="240928" y="160959"/>
                </a:lnTo>
                <a:lnTo>
                  <a:pt x="240445" y="169408"/>
                </a:lnTo>
                <a:lnTo>
                  <a:pt x="239478" y="177375"/>
                </a:lnTo>
                <a:lnTo>
                  <a:pt x="237787" y="184858"/>
                </a:lnTo>
                <a:lnTo>
                  <a:pt x="235612" y="192342"/>
                </a:lnTo>
                <a:lnTo>
                  <a:pt x="232712" y="199584"/>
                </a:lnTo>
                <a:lnTo>
                  <a:pt x="229087" y="206344"/>
                </a:lnTo>
                <a:lnTo>
                  <a:pt x="224979" y="212862"/>
                </a:lnTo>
                <a:lnTo>
                  <a:pt x="219904" y="219139"/>
                </a:lnTo>
                <a:lnTo>
                  <a:pt x="217488" y="222036"/>
                </a:lnTo>
                <a:lnTo>
                  <a:pt x="214588" y="224691"/>
                </a:lnTo>
                <a:lnTo>
                  <a:pt x="212171" y="227347"/>
                </a:lnTo>
                <a:lnTo>
                  <a:pt x="209271" y="229761"/>
                </a:lnTo>
                <a:lnTo>
                  <a:pt x="206613" y="231933"/>
                </a:lnTo>
                <a:lnTo>
                  <a:pt x="203713" y="233865"/>
                </a:lnTo>
                <a:lnTo>
                  <a:pt x="201055" y="235555"/>
                </a:lnTo>
                <a:lnTo>
                  <a:pt x="197914" y="237245"/>
                </a:lnTo>
                <a:lnTo>
                  <a:pt x="194772" y="238452"/>
                </a:lnTo>
                <a:lnTo>
                  <a:pt x="192114" y="239900"/>
                </a:lnTo>
                <a:lnTo>
                  <a:pt x="188972" y="241107"/>
                </a:lnTo>
                <a:lnTo>
                  <a:pt x="186073" y="241831"/>
                </a:lnTo>
                <a:lnTo>
                  <a:pt x="182690" y="242555"/>
                </a:lnTo>
                <a:lnTo>
                  <a:pt x="179548" y="243038"/>
                </a:lnTo>
                <a:lnTo>
                  <a:pt x="176165" y="243280"/>
                </a:lnTo>
                <a:lnTo>
                  <a:pt x="172782" y="243280"/>
                </a:lnTo>
                <a:lnTo>
                  <a:pt x="169640" y="243280"/>
                </a:lnTo>
                <a:lnTo>
                  <a:pt x="166499" y="242797"/>
                </a:lnTo>
                <a:lnTo>
                  <a:pt x="163358" y="242073"/>
                </a:lnTo>
                <a:lnTo>
                  <a:pt x="160699" y="241349"/>
                </a:lnTo>
                <a:lnTo>
                  <a:pt x="158041" y="240141"/>
                </a:lnTo>
                <a:lnTo>
                  <a:pt x="155866" y="238934"/>
                </a:lnTo>
                <a:lnTo>
                  <a:pt x="153691" y="237486"/>
                </a:lnTo>
                <a:lnTo>
                  <a:pt x="151758" y="235555"/>
                </a:lnTo>
                <a:lnTo>
                  <a:pt x="148617" y="231692"/>
                </a:lnTo>
                <a:lnTo>
                  <a:pt x="146442" y="227347"/>
                </a:lnTo>
                <a:lnTo>
                  <a:pt x="144992" y="223484"/>
                </a:lnTo>
                <a:lnTo>
                  <a:pt x="144509" y="219621"/>
                </a:lnTo>
                <a:lnTo>
                  <a:pt x="144509" y="218656"/>
                </a:lnTo>
                <a:lnTo>
                  <a:pt x="144509" y="217449"/>
                </a:lnTo>
                <a:lnTo>
                  <a:pt x="144509" y="216000"/>
                </a:lnTo>
                <a:lnTo>
                  <a:pt x="144750" y="214311"/>
                </a:lnTo>
                <a:lnTo>
                  <a:pt x="143300" y="217208"/>
                </a:lnTo>
                <a:lnTo>
                  <a:pt x="141609" y="219621"/>
                </a:lnTo>
                <a:lnTo>
                  <a:pt x="140401" y="221794"/>
                </a:lnTo>
                <a:lnTo>
                  <a:pt x="138709" y="224208"/>
                </a:lnTo>
                <a:lnTo>
                  <a:pt x="137017" y="226381"/>
                </a:lnTo>
                <a:lnTo>
                  <a:pt x="135326" y="228312"/>
                </a:lnTo>
                <a:lnTo>
                  <a:pt x="133634" y="230002"/>
                </a:lnTo>
                <a:lnTo>
                  <a:pt x="131942" y="231692"/>
                </a:lnTo>
                <a:lnTo>
                  <a:pt x="128559" y="234348"/>
                </a:lnTo>
                <a:lnTo>
                  <a:pt x="125176" y="236520"/>
                </a:lnTo>
                <a:lnTo>
                  <a:pt x="121551" y="238452"/>
                </a:lnTo>
                <a:lnTo>
                  <a:pt x="117927" y="240141"/>
                </a:lnTo>
                <a:lnTo>
                  <a:pt x="114060" y="241349"/>
                </a:lnTo>
                <a:lnTo>
                  <a:pt x="110194" y="242555"/>
                </a:lnTo>
                <a:lnTo>
                  <a:pt x="106086" y="242797"/>
                </a:lnTo>
                <a:lnTo>
                  <a:pt x="101494" y="243038"/>
                </a:lnTo>
                <a:lnTo>
                  <a:pt x="97145" y="242797"/>
                </a:lnTo>
                <a:lnTo>
                  <a:pt x="93036" y="242073"/>
                </a:lnTo>
                <a:lnTo>
                  <a:pt x="88687" y="241349"/>
                </a:lnTo>
                <a:lnTo>
                  <a:pt x="84820" y="239900"/>
                </a:lnTo>
                <a:lnTo>
                  <a:pt x="81195" y="237969"/>
                </a:lnTo>
                <a:lnTo>
                  <a:pt x="77812" y="235796"/>
                </a:lnTo>
                <a:lnTo>
                  <a:pt x="74671" y="233382"/>
                </a:lnTo>
                <a:lnTo>
                  <a:pt x="71529" y="230244"/>
                </a:lnTo>
                <a:lnTo>
                  <a:pt x="68629" y="226864"/>
                </a:lnTo>
                <a:lnTo>
                  <a:pt x="66213" y="223001"/>
                </a:lnTo>
                <a:lnTo>
                  <a:pt x="64038" y="219139"/>
                </a:lnTo>
                <a:lnTo>
                  <a:pt x="62346" y="214552"/>
                </a:lnTo>
                <a:lnTo>
                  <a:pt x="60897" y="209965"/>
                </a:lnTo>
                <a:lnTo>
                  <a:pt x="60172" y="204895"/>
                </a:lnTo>
                <a:lnTo>
                  <a:pt x="59447" y="199343"/>
                </a:lnTo>
                <a:lnTo>
                  <a:pt x="59205" y="193791"/>
                </a:lnTo>
                <a:lnTo>
                  <a:pt x="59447" y="187031"/>
                </a:lnTo>
                <a:lnTo>
                  <a:pt x="60413" y="180755"/>
                </a:lnTo>
                <a:lnTo>
                  <a:pt x="61863" y="173995"/>
                </a:lnTo>
                <a:lnTo>
                  <a:pt x="64038" y="167718"/>
                </a:lnTo>
                <a:lnTo>
                  <a:pt x="66454" y="161441"/>
                </a:lnTo>
                <a:lnTo>
                  <a:pt x="69596" y="155165"/>
                </a:lnTo>
                <a:lnTo>
                  <a:pt x="73462" y="149371"/>
                </a:lnTo>
                <a:lnTo>
                  <a:pt x="77571" y="143094"/>
                </a:lnTo>
                <a:lnTo>
                  <a:pt x="79987" y="140439"/>
                </a:lnTo>
                <a:lnTo>
                  <a:pt x="82404" y="137542"/>
                </a:lnTo>
                <a:lnTo>
                  <a:pt x="84820" y="135128"/>
                </a:lnTo>
                <a:lnTo>
                  <a:pt x="87478" y="132955"/>
                </a:lnTo>
                <a:lnTo>
                  <a:pt x="89895" y="131024"/>
                </a:lnTo>
                <a:lnTo>
                  <a:pt x="92795" y="129092"/>
                </a:lnTo>
                <a:lnTo>
                  <a:pt x="95453" y="127403"/>
                </a:lnTo>
                <a:lnTo>
                  <a:pt x="98353" y="125713"/>
                </a:lnTo>
                <a:lnTo>
                  <a:pt x="101011" y="124264"/>
                </a:lnTo>
                <a:lnTo>
                  <a:pt x="104153" y="123057"/>
                </a:lnTo>
                <a:lnTo>
                  <a:pt x="107052" y="122091"/>
                </a:lnTo>
                <a:lnTo>
                  <a:pt x="110194" y="121126"/>
                </a:lnTo>
                <a:lnTo>
                  <a:pt x="113335" y="120643"/>
                </a:lnTo>
                <a:lnTo>
                  <a:pt x="116235" y="120160"/>
                </a:lnTo>
                <a:lnTo>
                  <a:pt x="119618" y="119919"/>
                </a:lnTo>
                <a:lnTo>
                  <a:pt x="123001" y="119919"/>
                </a:lnTo>
                <a:lnTo>
                  <a:pt x="126868" y="119919"/>
                </a:lnTo>
                <a:lnTo>
                  <a:pt x="130251" y="120402"/>
                </a:lnTo>
                <a:lnTo>
                  <a:pt x="133634" y="120885"/>
                </a:lnTo>
                <a:lnTo>
                  <a:pt x="137017" y="122091"/>
                </a:lnTo>
                <a:lnTo>
                  <a:pt x="139675" y="123057"/>
                </a:lnTo>
                <a:lnTo>
                  <a:pt x="142575" y="124506"/>
                </a:lnTo>
                <a:lnTo>
                  <a:pt x="144992" y="126437"/>
                </a:lnTo>
                <a:lnTo>
                  <a:pt x="147167" y="128368"/>
                </a:lnTo>
                <a:lnTo>
                  <a:pt x="148858" y="130058"/>
                </a:lnTo>
                <a:lnTo>
                  <a:pt x="150308" y="131748"/>
                </a:lnTo>
                <a:lnTo>
                  <a:pt x="151758" y="133679"/>
                </a:lnTo>
                <a:lnTo>
                  <a:pt x="152725" y="135610"/>
                </a:lnTo>
                <a:lnTo>
                  <a:pt x="153691" y="137542"/>
                </a:lnTo>
                <a:lnTo>
                  <a:pt x="154899" y="139473"/>
                </a:lnTo>
                <a:lnTo>
                  <a:pt x="155625" y="141404"/>
                </a:lnTo>
                <a:lnTo>
                  <a:pt x="156108" y="143819"/>
                </a:lnTo>
                <a:lnTo>
                  <a:pt x="161424" y="124747"/>
                </a:lnTo>
                <a:lnTo>
                  <a:pt x="189939" y="124747"/>
                </a:lnTo>
                <a:lnTo>
                  <a:pt x="170607" y="189686"/>
                </a:lnTo>
                <a:lnTo>
                  <a:pt x="169640" y="193308"/>
                </a:lnTo>
                <a:lnTo>
                  <a:pt x="168674" y="196687"/>
                </a:lnTo>
                <a:lnTo>
                  <a:pt x="167949" y="199101"/>
                </a:lnTo>
                <a:lnTo>
                  <a:pt x="167224" y="201274"/>
                </a:lnTo>
                <a:lnTo>
                  <a:pt x="166982" y="203206"/>
                </a:lnTo>
                <a:lnTo>
                  <a:pt x="166740" y="204895"/>
                </a:lnTo>
                <a:lnTo>
                  <a:pt x="166499" y="206585"/>
                </a:lnTo>
                <a:lnTo>
                  <a:pt x="166499" y="208034"/>
                </a:lnTo>
                <a:lnTo>
                  <a:pt x="166740" y="210207"/>
                </a:lnTo>
                <a:lnTo>
                  <a:pt x="167224" y="212379"/>
                </a:lnTo>
                <a:lnTo>
                  <a:pt x="168190" y="214311"/>
                </a:lnTo>
                <a:lnTo>
                  <a:pt x="169640" y="216483"/>
                </a:lnTo>
                <a:lnTo>
                  <a:pt x="170365" y="217449"/>
                </a:lnTo>
                <a:lnTo>
                  <a:pt x="171090" y="218173"/>
                </a:lnTo>
                <a:lnTo>
                  <a:pt x="172299" y="218897"/>
                </a:lnTo>
                <a:lnTo>
                  <a:pt x="173507" y="219380"/>
                </a:lnTo>
                <a:lnTo>
                  <a:pt x="174474" y="219863"/>
                </a:lnTo>
                <a:lnTo>
                  <a:pt x="175923" y="220104"/>
                </a:lnTo>
                <a:lnTo>
                  <a:pt x="177373" y="220587"/>
                </a:lnTo>
                <a:lnTo>
                  <a:pt x="179065" y="220587"/>
                </a:lnTo>
                <a:lnTo>
                  <a:pt x="182448" y="220104"/>
                </a:lnTo>
                <a:lnTo>
                  <a:pt x="185348" y="219380"/>
                </a:lnTo>
                <a:lnTo>
                  <a:pt x="188731" y="218173"/>
                </a:lnTo>
                <a:lnTo>
                  <a:pt x="191872" y="216242"/>
                </a:lnTo>
                <a:lnTo>
                  <a:pt x="195256" y="213828"/>
                </a:lnTo>
                <a:lnTo>
                  <a:pt x="198155" y="210931"/>
                </a:lnTo>
                <a:lnTo>
                  <a:pt x="201539" y="207310"/>
                </a:lnTo>
                <a:lnTo>
                  <a:pt x="204680" y="203447"/>
                </a:lnTo>
                <a:lnTo>
                  <a:pt x="207580" y="199101"/>
                </a:lnTo>
                <a:lnTo>
                  <a:pt x="210238" y="194515"/>
                </a:lnTo>
                <a:lnTo>
                  <a:pt x="212413" y="189445"/>
                </a:lnTo>
                <a:lnTo>
                  <a:pt x="214346" y="184134"/>
                </a:lnTo>
                <a:lnTo>
                  <a:pt x="215796" y="178582"/>
                </a:lnTo>
                <a:lnTo>
                  <a:pt x="216763" y="172305"/>
                </a:lnTo>
                <a:lnTo>
                  <a:pt x="217488" y="165787"/>
                </a:lnTo>
                <a:lnTo>
                  <a:pt x="217729" y="159027"/>
                </a:lnTo>
                <a:lnTo>
                  <a:pt x="217246" y="149371"/>
                </a:lnTo>
                <a:lnTo>
                  <a:pt x="215555" y="140197"/>
                </a:lnTo>
                <a:lnTo>
                  <a:pt x="212655" y="131507"/>
                </a:lnTo>
                <a:lnTo>
                  <a:pt x="208788" y="123781"/>
                </a:lnTo>
                <a:lnTo>
                  <a:pt x="203955" y="116780"/>
                </a:lnTo>
                <a:lnTo>
                  <a:pt x="197914" y="110504"/>
                </a:lnTo>
                <a:lnTo>
                  <a:pt x="190664" y="104710"/>
                </a:lnTo>
                <a:lnTo>
                  <a:pt x="182448" y="100123"/>
                </a:lnTo>
                <a:lnTo>
                  <a:pt x="179548" y="98675"/>
                </a:lnTo>
                <a:lnTo>
                  <a:pt x="176890" y="97226"/>
                </a:lnTo>
                <a:lnTo>
                  <a:pt x="173990" y="96260"/>
                </a:lnTo>
                <a:lnTo>
                  <a:pt x="170849" y="95053"/>
                </a:lnTo>
                <a:lnTo>
                  <a:pt x="167949" y="94329"/>
                </a:lnTo>
                <a:lnTo>
                  <a:pt x="165049" y="93122"/>
                </a:lnTo>
                <a:lnTo>
                  <a:pt x="161907" y="92398"/>
                </a:lnTo>
                <a:lnTo>
                  <a:pt x="159008" y="91432"/>
                </a:lnTo>
                <a:lnTo>
                  <a:pt x="155866" y="90950"/>
                </a:lnTo>
                <a:lnTo>
                  <a:pt x="152483" y="90467"/>
                </a:lnTo>
                <a:lnTo>
                  <a:pt x="149583" y="89742"/>
                </a:lnTo>
                <a:lnTo>
                  <a:pt x="146200" y="89501"/>
                </a:lnTo>
                <a:lnTo>
                  <a:pt x="142817" y="89018"/>
                </a:lnTo>
                <a:lnTo>
                  <a:pt x="139434" y="89018"/>
                </a:lnTo>
                <a:lnTo>
                  <a:pt x="135809" y="88777"/>
                </a:lnTo>
                <a:lnTo>
                  <a:pt x="132426" y="88777"/>
                </a:lnTo>
                <a:lnTo>
                  <a:pt x="126385" y="88777"/>
                </a:lnTo>
                <a:lnTo>
                  <a:pt x="120343" y="89259"/>
                </a:lnTo>
                <a:lnTo>
                  <a:pt x="114060" y="89742"/>
                </a:lnTo>
                <a:lnTo>
                  <a:pt x="108502" y="90708"/>
                </a:lnTo>
                <a:lnTo>
                  <a:pt x="102702" y="91674"/>
                </a:lnTo>
                <a:lnTo>
                  <a:pt x="97386" y="93122"/>
                </a:lnTo>
                <a:lnTo>
                  <a:pt x="91828" y="94812"/>
                </a:lnTo>
                <a:lnTo>
                  <a:pt x="86753" y="96502"/>
                </a:lnTo>
                <a:lnTo>
                  <a:pt x="81920" y="98675"/>
                </a:lnTo>
                <a:lnTo>
                  <a:pt x="76846" y="100847"/>
                </a:lnTo>
                <a:lnTo>
                  <a:pt x="72013" y="103503"/>
                </a:lnTo>
                <a:lnTo>
                  <a:pt x="67663" y="106158"/>
                </a:lnTo>
                <a:lnTo>
                  <a:pt x="63072" y="109297"/>
                </a:lnTo>
                <a:lnTo>
                  <a:pt x="58963" y="112676"/>
                </a:lnTo>
                <a:lnTo>
                  <a:pt x="54855" y="116298"/>
                </a:lnTo>
                <a:lnTo>
                  <a:pt x="50989" y="119919"/>
                </a:lnTo>
                <a:lnTo>
                  <a:pt x="44464" y="127161"/>
                </a:lnTo>
                <a:lnTo>
                  <a:pt x="38906" y="134645"/>
                </a:lnTo>
                <a:lnTo>
                  <a:pt x="34315" y="142370"/>
                </a:lnTo>
                <a:lnTo>
                  <a:pt x="30207" y="150578"/>
                </a:lnTo>
                <a:lnTo>
                  <a:pt x="27307" y="159269"/>
                </a:lnTo>
                <a:lnTo>
                  <a:pt x="25132" y="168201"/>
                </a:lnTo>
                <a:lnTo>
                  <a:pt x="23924" y="177375"/>
                </a:lnTo>
                <a:lnTo>
                  <a:pt x="23440" y="187031"/>
                </a:lnTo>
                <a:lnTo>
                  <a:pt x="23924" y="197653"/>
                </a:lnTo>
                <a:lnTo>
                  <a:pt x="25373" y="208034"/>
                </a:lnTo>
                <a:lnTo>
                  <a:pt x="27790" y="217449"/>
                </a:lnTo>
                <a:lnTo>
                  <a:pt x="31415" y="226381"/>
                </a:lnTo>
                <a:lnTo>
                  <a:pt x="36248" y="234589"/>
                </a:lnTo>
                <a:lnTo>
                  <a:pt x="41806" y="242555"/>
                </a:lnTo>
                <a:lnTo>
                  <a:pt x="48330" y="249556"/>
                </a:lnTo>
                <a:lnTo>
                  <a:pt x="55822" y="256316"/>
                </a:lnTo>
                <a:lnTo>
                  <a:pt x="59447" y="259213"/>
                </a:lnTo>
                <a:lnTo>
                  <a:pt x="63555" y="261627"/>
                </a:lnTo>
                <a:lnTo>
                  <a:pt x="67180" y="264041"/>
                </a:lnTo>
                <a:lnTo>
                  <a:pt x="71288" y="265972"/>
                </a:lnTo>
                <a:lnTo>
                  <a:pt x="75154" y="268387"/>
                </a:lnTo>
                <a:lnTo>
                  <a:pt x="79262" y="270076"/>
                </a:lnTo>
                <a:lnTo>
                  <a:pt x="83612" y="271525"/>
                </a:lnTo>
                <a:lnTo>
                  <a:pt x="87962" y="273215"/>
                </a:lnTo>
                <a:lnTo>
                  <a:pt x="92311" y="274422"/>
                </a:lnTo>
                <a:lnTo>
                  <a:pt x="96903" y="275870"/>
                </a:lnTo>
                <a:lnTo>
                  <a:pt x="101494" y="276595"/>
                </a:lnTo>
                <a:lnTo>
                  <a:pt x="106327" y="277560"/>
                </a:lnTo>
                <a:lnTo>
                  <a:pt x="111160" y="278043"/>
                </a:lnTo>
                <a:lnTo>
                  <a:pt x="115993" y="278526"/>
                </a:lnTo>
                <a:lnTo>
                  <a:pt x="121068" y="278767"/>
                </a:lnTo>
                <a:lnTo>
                  <a:pt x="126143" y="278767"/>
                </a:lnTo>
                <a:lnTo>
                  <a:pt x="129768" y="278767"/>
                </a:lnTo>
                <a:lnTo>
                  <a:pt x="133151" y="278526"/>
                </a:lnTo>
                <a:lnTo>
                  <a:pt x="136775" y="278526"/>
                </a:lnTo>
                <a:lnTo>
                  <a:pt x="139917" y="278284"/>
                </a:lnTo>
                <a:lnTo>
                  <a:pt x="143542" y="277802"/>
                </a:lnTo>
                <a:lnTo>
                  <a:pt x="146925" y="277560"/>
                </a:lnTo>
                <a:lnTo>
                  <a:pt x="150308" y="276836"/>
                </a:lnTo>
                <a:lnTo>
                  <a:pt x="153691" y="276112"/>
                </a:lnTo>
                <a:lnTo>
                  <a:pt x="157074" y="275629"/>
                </a:lnTo>
                <a:lnTo>
                  <a:pt x="160458" y="274663"/>
                </a:lnTo>
                <a:lnTo>
                  <a:pt x="163358" y="273939"/>
                </a:lnTo>
                <a:lnTo>
                  <a:pt x="166740" y="272732"/>
                </a:lnTo>
                <a:lnTo>
                  <a:pt x="169882" y="272008"/>
                </a:lnTo>
                <a:lnTo>
                  <a:pt x="173265" y="270801"/>
                </a:lnTo>
                <a:lnTo>
                  <a:pt x="176165" y="269594"/>
                </a:lnTo>
                <a:lnTo>
                  <a:pt x="179307" y="268387"/>
                </a:lnTo>
                <a:lnTo>
                  <a:pt x="182690" y="266938"/>
                </a:lnTo>
                <a:lnTo>
                  <a:pt x="186073" y="265248"/>
                </a:lnTo>
                <a:lnTo>
                  <a:pt x="189214" y="263558"/>
                </a:lnTo>
                <a:lnTo>
                  <a:pt x="192839" y="261627"/>
                </a:lnTo>
                <a:lnTo>
                  <a:pt x="196222" y="259696"/>
                </a:lnTo>
                <a:lnTo>
                  <a:pt x="199847" y="257523"/>
                </a:lnTo>
                <a:lnTo>
                  <a:pt x="203472" y="255350"/>
                </a:lnTo>
                <a:lnTo>
                  <a:pt x="207096" y="252695"/>
                </a:lnTo>
                <a:lnTo>
                  <a:pt x="210721" y="250281"/>
                </a:lnTo>
                <a:lnTo>
                  <a:pt x="221596" y="266938"/>
                </a:lnTo>
                <a:lnTo>
                  <a:pt x="218938" y="268869"/>
                </a:lnTo>
                <a:lnTo>
                  <a:pt x="216279" y="270801"/>
                </a:lnTo>
                <a:lnTo>
                  <a:pt x="213621" y="272732"/>
                </a:lnTo>
                <a:lnTo>
                  <a:pt x="210721" y="274663"/>
                </a:lnTo>
                <a:lnTo>
                  <a:pt x="208063" y="276353"/>
                </a:lnTo>
                <a:lnTo>
                  <a:pt x="205163" y="278043"/>
                </a:lnTo>
                <a:lnTo>
                  <a:pt x="202505" y="279733"/>
                </a:lnTo>
                <a:lnTo>
                  <a:pt x="199605" y="281423"/>
                </a:lnTo>
                <a:lnTo>
                  <a:pt x="196464" y="282871"/>
                </a:lnTo>
                <a:lnTo>
                  <a:pt x="193806" y="284320"/>
                </a:lnTo>
                <a:lnTo>
                  <a:pt x="190664" y="285768"/>
                </a:lnTo>
                <a:lnTo>
                  <a:pt x="188006" y="287217"/>
                </a:lnTo>
                <a:lnTo>
                  <a:pt x="184864" y="288424"/>
                </a:lnTo>
                <a:lnTo>
                  <a:pt x="181723" y="289631"/>
                </a:lnTo>
                <a:lnTo>
                  <a:pt x="178823" y="290838"/>
                </a:lnTo>
                <a:lnTo>
                  <a:pt x="175682" y="292045"/>
                </a:lnTo>
                <a:lnTo>
                  <a:pt x="172540" y="293010"/>
                </a:lnTo>
                <a:lnTo>
                  <a:pt x="169640" y="293976"/>
                </a:lnTo>
                <a:lnTo>
                  <a:pt x="166499" y="294700"/>
                </a:lnTo>
                <a:lnTo>
                  <a:pt x="163116" y="295666"/>
                </a:lnTo>
                <a:lnTo>
                  <a:pt x="159974" y="296390"/>
                </a:lnTo>
                <a:lnTo>
                  <a:pt x="156833" y="297115"/>
                </a:lnTo>
                <a:lnTo>
                  <a:pt x="153691" y="297839"/>
                </a:lnTo>
                <a:lnTo>
                  <a:pt x="150308" y="298322"/>
                </a:lnTo>
                <a:lnTo>
                  <a:pt x="147167" y="298804"/>
                </a:lnTo>
                <a:lnTo>
                  <a:pt x="144025" y="299046"/>
                </a:lnTo>
                <a:lnTo>
                  <a:pt x="140642" y="299770"/>
                </a:lnTo>
                <a:lnTo>
                  <a:pt x="137501" y="300011"/>
                </a:lnTo>
                <a:lnTo>
                  <a:pt x="134117" y="300253"/>
                </a:lnTo>
                <a:lnTo>
                  <a:pt x="130734" y="300253"/>
                </a:lnTo>
                <a:lnTo>
                  <a:pt x="127593" y="300494"/>
                </a:lnTo>
                <a:lnTo>
                  <a:pt x="124210" y="300494"/>
                </a:lnTo>
                <a:lnTo>
                  <a:pt x="116718" y="300253"/>
                </a:lnTo>
                <a:lnTo>
                  <a:pt x="109227" y="300011"/>
                </a:lnTo>
                <a:lnTo>
                  <a:pt x="101978" y="299046"/>
                </a:lnTo>
                <a:lnTo>
                  <a:pt x="94970" y="298080"/>
                </a:lnTo>
                <a:lnTo>
                  <a:pt x="88203" y="296632"/>
                </a:lnTo>
                <a:lnTo>
                  <a:pt x="81437" y="294942"/>
                </a:lnTo>
                <a:lnTo>
                  <a:pt x="75396" y="293010"/>
                </a:lnTo>
                <a:lnTo>
                  <a:pt x="69354" y="290838"/>
                </a:lnTo>
                <a:lnTo>
                  <a:pt x="63555" y="288424"/>
                </a:lnTo>
                <a:lnTo>
                  <a:pt x="57513" y="285285"/>
                </a:lnTo>
                <a:lnTo>
                  <a:pt x="52197" y="282147"/>
                </a:lnTo>
                <a:lnTo>
                  <a:pt x="47122" y="278767"/>
                </a:lnTo>
                <a:lnTo>
                  <a:pt x="42048" y="274905"/>
                </a:lnTo>
                <a:lnTo>
                  <a:pt x="36973" y="270801"/>
                </a:lnTo>
                <a:lnTo>
                  <a:pt x="32623" y="266697"/>
                </a:lnTo>
                <a:lnTo>
                  <a:pt x="28032" y="261868"/>
                </a:lnTo>
                <a:lnTo>
                  <a:pt x="21507" y="253902"/>
                </a:lnTo>
                <a:lnTo>
                  <a:pt x="15949" y="245211"/>
                </a:lnTo>
                <a:lnTo>
                  <a:pt x="11116" y="236279"/>
                </a:lnTo>
                <a:lnTo>
                  <a:pt x="7008" y="227105"/>
                </a:lnTo>
                <a:lnTo>
                  <a:pt x="3867" y="217449"/>
                </a:lnTo>
                <a:lnTo>
                  <a:pt x="1692" y="207310"/>
                </a:lnTo>
                <a:lnTo>
                  <a:pt x="483" y="197170"/>
                </a:lnTo>
                <a:lnTo>
                  <a:pt x="0" y="186307"/>
                </a:lnTo>
                <a:lnTo>
                  <a:pt x="483" y="174236"/>
                </a:lnTo>
                <a:lnTo>
                  <a:pt x="2175" y="162648"/>
                </a:lnTo>
                <a:lnTo>
                  <a:pt x="5075" y="151785"/>
                </a:lnTo>
                <a:lnTo>
                  <a:pt x="8941" y="140922"/>
                </a:lnTo>
                <a:lnTo>
                  <a:pt x="13533" y="131024"/>
                </a:lnTo>
                <a:lnTo>
                  <a:pt x="19816" y="121126"/>
                </a:lnTo>
                <a:lnTo>
                  <a:pt x="26582" y="111952"/>
                </a:lnTo>
                <a:lnTo>
                  <a:pt x="35040" y="103503"/>
                </a:lnTo>
                <a:lnTo>
                  <a:pt x="39873" y="98916"/>
                </a:lnTo>
                <a:lnTo>
                  <a:pt x="44706" y="94812"/>
                </a:lnTo>
                <a:lnTo>
                  <a:pt x="49781" y="91191"/>
                </a:lnTo>
                <a:lnTo>
                  <a:pt x="54855" y="87570"/>
                </a:lnTo>
                <a:lnTo>
                  <a:pt x="60413" y="84190"/>
                </a:lnTo>
                <a:lnTo>
                  <a:pt x="65971" y="81534"/>
                </a:lnTo>
                <a:lnTo>
                  <a:pt x="71529" y="78637"/>
                </a:lnTo>
                <a:lnTo>
                  <a:pt x="77329" y="76223"/>
                </a:lnTo>
                <a:lnTo>
                  <a:pt x="83612" y="74292"/>
                </a:lnTo>
                <a:lnTo>
                  <a:pt x="89653" y="72361"/>
                </a:lnTo>
                <a:lnTo>
                  <a:pt x="95936" y="70912"/>
                </a:lnTo>
                <a:lnTo>
                  <a:pt x="102461" y="69464"/>
                </a:lnTo>
                <a:lnTo>
                  <a:pt x="109227" y="68740"/>
                </a:lnTo>
                <a:lnTo>
                  <a:pt x="115752" y="67774"/>
                </a:lnTo>
                <a:lnTo>
                  <a:pt x="122760" y="67533"/>
                </a:lnTo>
                <a:close/>
                <a:moveTo>
                  <a:pt x="316304" y="16077"/>
                </a:moveTo>
                <a:cubicBezTo>
                  <a:pt x="318189" y="15980"/>
                  <a:pt x="320125" y="16251"/>
                  <a:pt x="322011" y="16936"/>
                </a:cubicBezTo>
                <a:cubicBezTo>
                  <a:pt x="329554" y="19678"/>
                  <a:pt x="333446" y="28016"/>
                  <a:pt x="330704" y="35559"/>
                </a:cubicBezTo>
                <a:lnTo>
                  <a:pt x="287471" y="154500"/>
                </a:lnTo>
                <a:cubicBezTo>
                  <a:pt x="284729" y="162043"/>
                  <a:pt x="276392" y="165935"/>
                  <a:pt x="268848" y="163193"/>
                </a:cubicBezTo>
                <a:cubicBezTo>
                  <a:pt x="261305" y="160452"/>
                  <a:pt x="257413" y="152114"/>
                  <a:pt x="260155" y="144571"/>
                </a:cubicBezTo>
                <a:lnTo>
                  <a:pt x="303388" y="25630"/>
                </a:lnTo>
                <a:cubicBezTo>
                  <a:pt x="305444" y="19972"/>
                  <a:pt x="310648" y="16369"/>
                  <a:pt x="316304" y="16077"/>
                </a:cubicBezTo>
                <a:close/>
                <a:moveTo>
                  <a:pt x="379277" y="46"/>
                </a:moveTo>
                <a:cubicBezTo>
                  <a:pt x="383833" y="-189"/>
                  <a:pt x="388511" y="466"/>
                  <a:pt x="393068" y="2123"/>
                </a:cubicBezTo>
                <a:cubicBezTo>
                  <a:pt x="411298" y="8749"/>
                  <a:pt x="420704" y="28898"/>
                  <a:pt x="414078" y="47128"/>
                </a:cubicBezTo>
                <a:lnTo>
                  <a:pt x="369242" y="170478"/>
                </a:lnTo>
                <a:lnTo>
                  <a:pt x="303228" y="146482"/>
                </a:lnTo>
                <a:lnTo>
                  <a:pt x="348063" y="23132"/>
                </a:lnTo>
                <a:cubicBezTo>
                  <a:pt x="353033" y="9460"/>
                  <a:pt x="365609" y="751"/>
                  <a:pt x="379277" y="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100">
              <a:solidFill>
                <a:srgbClr val="000000"/>
              </a:solidFill>
            </a:endParaRPr>
          </a:p>
        </p:txBody>
      </p:sp>
      <p:grpSp>
        <p:nvGrpSpPr>
          <p:cNvPr id="206" name="Group 141"/>
          <p:cNvGrpSpPr>
            <a:grpSpLocks/>
          </p:cNvGrpSpPr>
          <p:nvPr/>
        </p:nvGrpSpPr>
        <p:grpSpPr bwMode="auto">
          <a:xfrm>
            <a:off x="7434640" y="914067"/>
            <a:ext cx="604117" cy="357188"/>
            <a:chOff x="915" y="805"/>
            <a:chExt cx="2686" cy="225"/>
          </a:xfrm>
        </p:grpSpPr>
        <p:cxnSp>
          <p:nvCxnSpPr>
            <p:cNvPr id="213" name="AutoShape 249"/>
            <p:cNvCxnSpPr>
              <a:cxnSpLocks noChangeShapeType="1"/>
              <a:stCxn id="214" idx="4"/>
              <a:endCxn id="21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4" name="AutoShape 250"/>
            <p:cNvSpPr>
              <a:spLocks noChangeArrowheads="1"/>
            </p:cNvSpPr>
            <p:nvPr/>
          </p:nvSpPr>
          <p:spPr bwMode="auto">
            <a:xfrm>
              <a:off x="915" y="805"/>
              <a:ext cx="2686" cy="2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 err="1">
                  <a:solidFill>
                    <a:srgbClr val="000000"/>
                  </a:solidFill>
                </a:rPr>
                <a:t>Респуб</a:t>
              </a:r>
              <a:r>
                <a:rPr lang="ru-RU" sz="1100" b="1" dirty="0">
                  <a:solidFill>
                    <a:srgbClr val="000000"/>
                  </a:solidFill>
                </a:rPr>
                <a:t>-лика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43907" y="2720640"/>
            <a:ext cx="6309984" cy="184666"/>
            <a:chOff x="1543907" y="2846635"/>
            <a:chExt cx="6309984" cy="184666"/>
          </a:xfrm>
        </p:grpSpPr>
        <p:sp>
          <p:nvSpPr>
            <p:cNvPr id="194" name="Rectangle 175"/>
            <p:cNvSpPr txBox="1">
              <a:spLocks/>
            </p:cNvSpPr>
            <p:nvPr/>
          </p:nvSpPr>
          <p:spPr>
            <a:xfrm>
              <a:off x="1543907" y="2846635"/>
              <a:ext cx="516699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dirty="0">
                  <a:solidFill>
                    <a:srgbClr val="000000"/>
                  </a:solidFill>
                </a:rPr>
                <a:t>Формирование новостных поводов и их освещение в СМИ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7619500" y="2846635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186" name="Freeform 64"/>
            <p:cNvSpPr>
              <a:spLocks/>
            </p:cNvSpPr>
            <p:nvPr/>
          </p:nvSpPr>
          <p:spPr bwMode="auto">
            <a:xfrm>
              <a:off x="6955575" y="2846635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205" name="Group 141"/>
          <p:cNvGrpSpPr>
            <a:grpSpLocks/>
          </p:cNvGrpSpPr>
          <p:nvPr/>
        </p:nvGrpSpPr>
        <p:grpSpPr bwMode="auto">
          <a:xfrm>
            <a:off x="6812593" y="1083935"/>
            <a:ext cx="520355" cy="187326"/>
            <a:chOff x="915" y="912"/>
            <a:chExt cx="2686" cy="118"/>
          </a:xfrm>
        </p:grpSpPr>
        <p:cxnSp>
          <p:nvCxnSpPr>
            <p:cNvPr id="215" name="AutoShape 249"/>
            <p:cNvCxnSpPr>
              <a:cxnSpLocks noChangeShapeType="1"/>
              <a:stCxn id="216" idx="4"/>
              <a:endCxn id="21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6" name="AutoShape 250"/>
            <p:cNvSpPr>
              <a:spLocks noChangeArrowheads="1"/>
            </p:cNvSpPr>
            <p:nvPr/>
          </p:nvSpPr>
          <p:spPr bwMode="auto">
            <a:xfrm>
              <a:off x="915" y="912"/>
              <a:ext cx="2686" cy="11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0000"/>
                  </a:solidFill>
                </a:rPr>
                <a:t>Город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43907" y="3052463"/>
            <a:ext cx="6309984" cy="677108"/>
            <a:chOff x="1543907" y="4132903"/>
            <a:chExt cx="6309984" cy="677108"/>
          </a:xfrm>
        </p:grpSpPr>
        <p:sp>
          <p:nvSpPr>
            <p:cNvPr id="179" name="Rectangle 179"/>
            <p:cNvSpPr txBox="1">
              <a:spLocks/>
            </p:cNvSpPr>
            <p:nvPr/>
          </p:nvSpPr>
          <p:spPr>
            <a:xfrm>
              <a:off x="1543907" y="4132903"/>
              <a:ext cx="5166997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dirty="0">
                  <a:solidFill>
                    <a:srgbClr val="000000"/>
                  </a:solidFill>
                </a:rPr>
                <a:t>Организация конференций, предназначенных для развития новых коммерческих идей и потенциальных совместных предприятий среди предпринимателей, молодых ученых и инженеров на платформе существующей инфраструктуры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619500" y="4132903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955575" y="4132903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43907" y="2266846"/>
            <a:ext cx="6309984" cy="338554"/>
            <a:chOff x="1543907" y="2203501"/>
            <a:chExt cx="6309984" cy="338554"/>
          </a:xfrm>
        </p:grpSpPr>
        <p:sp>
          <p:nvSpPr>
            <p:cNvPr id="171" name="Rectangle 171"/>
            <p:cNvSpPr txBox="1">
              <a:spLocks/>
            </p:cNvSpPr>
            <p:nvPr/>
          </p:nvSpPr>
          <p:spPr>
            <a:xfrm>
              <a:off x="1543907" y="2203501"/>
              <a:ext cx="51669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" sz="1100" dirty="0">
                  <a:solidFill>
                    <a:srgbClr val="000000"/>
                  </a:solidFill>
                  <a:ea typeface="Arial Unicode MS"/>
                  <a:cs typeface="Arial Unicode MS"/>
                </a:rPr>
                <a:t>Размещение контекстной и медийной рекламы на крупнейших интернет сайтах (например, по образованию, здравоохранению)</a:t>
              </a:r>
              <a:endParaRPr lang="en-US" sz="1100" dirty="0">
                <a:solidFill>
                  <a:srgbClr val="000000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7619500" y="2203501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6955575" y="2203501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43907" y="4693250"/>
            <a:ext cx="6309984" cy="338554"/>
            <a:chOff x="1543907" y="6014682"/>
            <a:chExt cx="6309984" cy="338554"/>
          </a:xfrm>
        </p:grpSpPr>
        <p:sp>
          <p:nvSpPr>
            <p:cNvPr id="193" name="Rectangle 163"/>
            <p:cNvSpPr txBox="1">
              <a:spLocks/>
            </p:cNvSpPr>
            <p:nvPr/>
          </p:nvSpPr>
          <p:spPr>
            <a:xfrm>
              <a:off x="1543907" y="6014682"/>
              <a:ext cx="51669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dirty="0">
                  <a:solidFill>
                    <a:srgbClr val="000000"/>
                  </a:solidFill>
                </a:rPr>
                <a:t>Государственные заказы для стимулирования внутреннего спроса инновационных отраслей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7619500" y="6014682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6955575" y="6014682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</p:grpSp>
      <p:sp>
        <p:nvSpPr>
          <p:cNvPr id="75" name="Rectangle 7"/>
          <p:cNvSpPr txBox="1"/>
          <p:nvPr/>
        </p:nvSpPr>
        <p:spPr>
          <a:xfrm>
            <a:off x="7541124" y="678865"/>
            <a:ext cx="126156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Влияние на уровне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76" name="Freeform 99"/>
          <p:cNvSpPr>
            <a:spLocks/>
          </p:cNvSpPr>
          <p:nvPr/>
        </p:nvSpPr>
        <p:spPr bwMode="auto">
          <a:xfrm>
            <a:off x="7302964" y="676740"/>
            <a:ext cx="176550" cy="16749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43910" y="1813055"/>
            <a:ext cx="7044854" cy="338554"/>
            <a:chOff x="1543907" y="1652700"/>
            <a:chExt cx="7044854" cy="338554"/>
          </a:xfrm>
        </p:grpSpPr>
        <p:sp>
          <p:nvSpPr>
            <p:cNvPr id="167" name="Rectangle 167"/>
            <p:cNvSpPr txBox="1">
              <a:spLocks/>
            </p:cNvSpPr>
            <p:nvPr/>
          </p:nvSpPr>
          <p:spPr>
            <a:xfrm>
              <a:off x="1543907" y="1652700"/>
              <a:ext cx="51669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dirty="0">
                  <a:solidFill>
                    <a:srgbClr val="000000"/>
                  </a:solidFill>
                </a:rPr>
                <a:t>Презентация Алматы в местных и международных СМИ как активного центра развития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64"/>
            <p:cNvSpPr>
              <a:spLocks/>
            </p:cNvSpPr>
            <p:nvPr/>
          </p:nvSpPr>
          <p:spPr bwMode="auto">
            <a:xfrm>
              <a:off x="7619500" y="1652700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183" name="Freeform 64"/>
            <p:cNvSpPr>
              <a:spLocks/>
            </p:cNvSpPr>
            <p:nvPr/>
          </p:nvSpPr>
          <p:spPr bwMode="auto">
            <a:xfrm>
              <a:off x="6955575" y="1652700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185" name="Freeform 64"/>
            <p:cNvSpPr>
              <a:spLocks/>
            </p:cNvSpPr>
            <p:nvPr/>
          </p:nvSpPr>
          <p:spPr bwMode="auto">
            <a:xfrm>
              <a:off x="8354370" y="1652700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43910" y="4229381"/>
            <a:ext cx="7044854" cy="338554"/>
            <a:chOff x="1543907" y="5603837"/>
            <a:chExt cx="7044854" cy="338554"/>
          </a:xfrm>
        </p:grpSpPr>
        <p:sp>
          <p:nvSpPr>
            <p:cNvPr id="192" name="Rectangle 163"/>
            <p:cNvSpPr txBox="1">
              <a:spLocks/>
            </p:cNvSpPr>
            <p:nvPr/>
          </p:nvSpPr>
          <p:spPr>
            <a:xfrm>
              <a:off x="1543907" y="5603837"/>
              <a:ext cx="51669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dirty="0">
                  <a:solidFill>
                    <a:srgbClr val="000000"/>
                  </a:solidFill>
                </a:rPr>
                <a:t>Предоставление налоговых льгот для привлеченных инвесторов в инновационной сфере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9" name="Freeform 64"/>
            <p:cNvSpPr>
              <a:spLocks/>
            </p:cNvSpPr>
            <p:nvPr/>
          </p:nvSpPr>
          <p:spPr bwMode="auto">
            <a:xfrm>
              <a:off x="7619500" y="5603837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190" name="Freeform 64"/>
            <p:cNvSpPr>
              <a:spLocks/>
            </p:cNvSpPr>
            <p:nvPr/>
          </p:nvSpPr>
          <p:spPr bwMode="auto">
            <a:xfrm>
              <a:off x="8354370" y="5603837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43910" y="3884056"/>
            <a:ext cx="7044854" cy="184666"/>
            <a:chOff x="1543907" y="5145369"/>
            <a:chExt cx="7044854" cy="184666"/>
          </a:xfrm>
        </p:grpSpPr>
        <p:sp>
          <p:nvSpPr>
            <p:cNvPr id="191" name="Rectangle 163"/>
            <p:cNvSpPr txBox="1">
              <a:spLocks/>
            </p:cNvSpPr>
            <p:nvPr/>
          </p:nvSpPr>
          <p:spPr>
            <a:xfrm>
              <a:off x="1543907" y="5145369"/>
              <a:ext cx="5166997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dirty="0">
                  <a:solidFill>
                    <a:srgbClr val="000000"/>
                  </a:solidFill>
                </a:rPr>
                <a:t>Льготное финансирование для новых предприятий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7619500" y="5145369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354370" y="5145369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208" name="Group 141"/>
          <p:cNvGrpSpPr>
            <a:grpSpLocks/>
          </p:cNvGrpSpPr>
          <p:nvPr/>
        </p:nvGrpSpPr>
        <p:grpSpPr bwMode="auto">
          <a:xfrm>
            <a:off x="1543910" y="1083935"/>
            <a:ext cx="5166997" cy="187326"/>
            <a:chOff x="915" y="912"/>
            <a:chExt cx="2686" cy="118"/>
          </a:xfrm>
        </p:grpSpPr>
        <p:cxnSp>
          <p:nvCxnSpPr>
            <p:cNvPr id="209" name="AutoShape 249"/>
            <p:cNvCxnSpPr>
              <a:cxnSpLocks noChangeShapeType="1"/>
              <a:stCxn id="210" idx="4"/>
              <a:endCxn id="21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0" name="AutoShape 250"/>
            <p:cNvSpPr>
              <a:spLocks noChangeArrowheads="1"/>
            </p:cNvSpPr>
            <p:nvPr/>
          </p:nvSpPr>
          <p:spPr bwMode="auto">
            <a:xfrm>
              <a:off x="915" y="912"/>
              <a:ext cx="2686" cy="11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0000"/>
                  </a:solidFill>
                </a:rPr>
                <a:t>Основные инициативы</a:t>
              </a:r>
            </a:p>
          </p:txBody>
        </p:sp>
      </p:grpSp>
      <p:grpSp>
        <p:nvGrpSpPr>
          <p:cNvPr id="82" name="Group 141"/>
          <p:cNvGrpSpPr>
            <a:grpSpLocks/>
          </p:cNvGrpSpPr>
          <p:nvPr/>
        </p:nvGrpSpPr>
        <p:grpSpPr bwMode="auto">
          <a:xfrm>
            <a:off x="8140445" y="1083935"/>
            <a:ext cx="662246" cy="187326"/>
            <a:chOff x="915" y="912"/>
            <a:chExt cx="331" cy="118"/>
          </a:xfrm>
        </p:grpSpPr>
        <p:cxnSp>
          <p:nvCxnSpPr>
            <p:cNvPr id="83" name="AutoShape 249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915" y="1030"/>
              <a:ext cx="331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4" name="AutoShape 250"/>
            <p:cNvSpPr>
              <a:spLocks noChangeArrowheads="1"/>
            </p:cNvSpPr>
            <p:nvPr/>
          </p:nvSpPr>
          <p:spPr bwMode="auto">
            <a:xfrm>
              <a:off x="915" y="912"/>
              <a:ext cx="331" cy="11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0000"/>
                  </a:solidFill>
                </a:rPr>
                <a:t>Частные</a:t>
              </a:r>
            </a:p>
          </p:txBody>
        </p:sp>
      </p:grpSp>
      <p:cxnSp>
        <p:nvCxnSpPr>
          <p:cNvPr id="91" name="Straight Connector 90"/>
          <p:cNvCxnSpPr>
            <a:cxnSpLocks/>
          </p:cNvCxnSpPr>
          <p:nvPr/>
        </p:nvCxnSpPr>
        <p:spPr>
          <a:xfrm>
            <a:off x="1543910" y="5141455"/>
            <a:ext cx="7258781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86"/>
          <p:cNvSpPr txBox="1">
            <a:spLocks/>
          </p:cNvSpPr>
          <p:nvPr/>
        </p:nvSpPr>
        <p:spPr>
          <a:xfrm>
            <a:off x="248124" y="3873311"/>
            <a:ext cx="1194097" cy="7923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77" tIns="71977" rIns="71987" bIns="431864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Поддержка</a:t>
            </a:r>
            <a:endParaRPr lang="en-US" sz="1100" b="1" dirty="0">
              <a:solidFill>
                <a:srgbClr val="00000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58167" y="4363902"/>
            <a:ext cx="374320" cy="249275"/>
            <a:chOff x="2042318" y="952500"/>
            <a:chExt cx="4874127" cy="4811549"/>
          </a:xfrm>
        </p:grpSpPr>
        <p:sp>
          <p:nvSpPr>
            <p:cNvPr id="94" name="Oval 93"/>
            <p:cNvSpPr/>
            <p:nvPr/>
          </p:nvSpPr>
          <p:spPr>
            <a:xfrm>
              <a:off x="3883025" y="952500"/>
              <a:ext cx="2635250" cy="13218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95" name="Oval 9"/>
            <p:cNvSpPr/>
            <p:nvPr/>
          </p:nvSpPr>
          <p:spPr>
            <a:xfrm>
              <a:off x="3883025" y="1986376"/>
              <a:ext cx="2635250" cy="770583"/>
            </a:xfrm>
            <a:custGeom>
              <a:avLst/>
              <a:gdLst/>
              <a:ahLst/>
              <a:cxnLst/>
              <a:rect l="l" t="t" r="r" b="b"/>
              <a:pathLst>
                <a:path w="2635250" h="770583">
                  <a:moveTo>
                    <a:pt x="19606" y="0"/>
                  </a:moveTo>
                  <a:cubicBezTo>
                    <a:pt x="224014" y="244921"/>
                    <a:pt x="728188" y="417629"/>
                    <a:pt x="1317625" y="417629"/>
                  </a:cubicBezTo>
                  <a:cubicBezTo>
                    <a:pt x="1907062" y="417629"/>
                    <a:pt x="2411237" y="244921"/>
                    <a:pt x="2615645" y="0"/>
                  </a:cubicBezTo>
                  <a:cubicBezTo>
                    <a:pt x="2629018" y="35345"/>
                    <a:pt x="2635250" y="72134"/>
                    <a:pt x="2635250" y="109654"/>
                  </a:cubicBezTo>
                  <a:cubicBezTo>
                    <a:pt x="2635250" y="474675"/>
                    <a:pt x="2045329" y="770583"/>
                    <a:pt x="1317625" y="770583"/>
                  </a:cubicBezTo>
                  <a:cubicBezTo>
                    <a:pt x="589921" y="770583"/>
                    <a:pt x="0" y="474675"/>
                    <a:pt x="0" y="109654"/>
                  </a:cubicBezTo>
                  <a:cubicBezTo>
                    <a:pt x="0" y="72134"/>
                    <a:pt x="6233" y="35345"/>
                    <a:pt x="1960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96" name="Oval 10"/>
            <p:cNvSpPr/>
            <p:nvPr/>
          </p:nvSpPr>
          <p:spPr>
            <a:xfrm>
              <a:off x="3883025" y="2484577"/>
              <a:ext cx="2635250" cy="764507"/>
            </a:xfrm>
            <a:custGeom>
              <a:avLst/>
              <a:gdLst/>
              <a:ahLst/>
              <a:cxnLst/>
              <a:rect l="l" t="t" r="r" b="b"/>
              <a:pathLst>
                <a:path w="2635250" h="764507">
                  <a:moveTo>
                    <a:pt x="17757" y="0"/>
                  </a:moveTo>
                  <a:cubicBezTo>
                    <a:pt x="220823" y="246216"/>
                    <a:pt x="726323" y="420019"/>
                    <a:pt x="1317625" y="420019"/>
                  </a:cubicBezTo>
                  <a:cubicBezTo>
                    <a:pt x="1908928" y="420019"/>
                    <a:pt x="2414428" y="246216"/>
                    <a:pt x="2617494" y="0"/>
                  </a:cubicBezTo>
                  <a:cubicBezTo>
                    <a:pt x="2629700" y="33418"/>
                    <a:pt x="2635250" y="68173"/>
                    <a:pt x="2635250" y="103578"/>
                  </a:cubicBezTo>
                  <a:cubicBezTo>
                    <a:pt x="2635250" y="468599"/>
                    <a:pt x="2045329" y="764507"/>
                    <a:pt x="1317625" y="764507"/>
                  </a:cubicBezTo>
                  <a:cubicBezTo>
                    <a:pt x="589921" y="764507"/>
                    <a:pt x="0" y="468599"/>
                    <a:pt x="0" y="103578"/>
                  </a:cubicBezTo>
                  <a:cubicBezTo>
                    <a:pt x="0" y="68173"/>
                    <a:pt x="5550" y="33418"/>
                    <a:pt x="177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97" name="Oval 11"/>
            <p:cNvSpPr/>
            <p:nvPr/>
          </p:nvSpPr>
          <p:spPr>
            <a:xfrm>
              <a:off x="3883025" y="2968969"/>
              <a:ext cx="2635250" cy="769065"/>
            </a:xfrm>
            <a:custGeom>
              <a:avLst/>
              <a:gdLst/>
              <a:ahLst/>
              <a:cxnLst/>
              <a:rect l="l" t="t" r="r" b="b"/>
              <a:pathLst>
                <a:path w="2635250" h="769065">
                  <a:moveTo>
                    <a:pt x="19144" y="0"/>
                  </a:moveTo>
                  <a:cubicBezTo>
                    <a:pt x="223217" y="245246"/>
                    <a:pt x="727722" y="418227"/>
                    <a:pt x="1317625" y="418227"/>
                  </a:cubicBezTo>
                  <a:cubicBezTo>
                    <a:pt x="1907528" y="418227"/>
                    <a:pt x="2412034" y="245246"/>
                    <a:pt x="2616107" y="0"/>
                  </a:cubicBezTo>
                  <a:cubicBezTo>
                    <a:pt x="2629192" y="34862"/>
                    <a:pt x="2635250" y="71144"/>
                    <a:pt x="2635250" y="108136"/>
                  </a:cubicBezTo>
                  <a:cubicBezTo>
                    <a:pt x="2635250" y="473157"/>
                    <a:pt x="2045329" y="769065"/>
                    <a:pt x="1317625" y="769065"/>
                  </a:cubicBezTo>
                  <a:cubicBezTo>
                    <a:pt x="589921" y="769065"/>
                    <a:pt x="0" y="473157"/>
                    <a:pt x="0" y="108136"/>
                  </a:cubicBezTo>
                  <a:cubicBezTo>
                    <a:pt x="0" y="71144"/>
                    <a:pt x="6059" y="34862"/>
                    <a:pt x="1914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98" name="Rounded Rectangle 17"/>
            <p:cNvSpPr/>
            <p:nvPr/>
          </p:nvSpPr>
          <p:spPr>
            <a:xfrm>
              <a:off x="2042318" y="3617121"/>
              <a:ext cx="4874127" cy="2146928"/>
            </a:xfrm>
            <a:custGeom>
              <a:avLst/>
              <a:gdLst>
                <a:gd name="connsiteX0" fmla="*/ 1716684 w 4874127"/>
                <a:gd name="connsiteY0" fmla="*/ 89888 h 2146928"/>
                <a:gd name="connsiteX1" fmla="*/ 1916907 w 4874127"/>
                <a:gd name="connsiteY1" fmla="*/ 100802 h 2146928"/>
                <a:gd name="connsiteX2" fmla="*/ 2247107 w 4874127"/>
                <a:gd name="connsiteY2" fmla="*/ 173827 h 2146928"/>
                <a:gd name="connsiteX3" fmla="*/ 2510632 w 4874127"/>
                <a:gd name="connsiteY3" fmla="*/ 291302 h 2146928"/>
                <a:gd name="connsiteX4" fmla="*/ 2755107 w 4874127"/>
                <a:gd name="connsiteY4" fmla="*/ 399252 h 2146928"/>
                <a:gd name="connsiteX5" fmla="*/ 2977357 w 4874127"/>
                <a:gd name="connsiteY5" fmla="*/ 431002 h 2146928"/>
                <a:gd name="connsiteX6" fmla="*/ 3298032 w 4874127"/>
                <a:gd name="connsiteY6" fmla="*/ 459577 h 2146928"/>
                <a:gd name="connsiteX7" fmla="*/ 3621882 w 4874127"/>
                <a:gd name="connsiteY7" fmla="*/ 516727 h 2146928"/>
                <a:gd name="connsiteX8" fmla="*/ 3826669 w 4874127"/>
                <a:gd name="connsiteY8" fmla="*/ 582609 h 2146928"/>
                <a:gd name="connsiteX9" fmla="*/ 3958432 w 4874127"/>
                <a:gd name="connsiteY9" fmla="*/ 659602 h 2146928"/>
                <a:gd name="connsiteX10" fmla="*/ 4015582 w 4874127"/>
                <a:gd name="connsiteY10" fmla="*/ 786602 h 2146928"/>
                <a:gd name="connsiteX11" fmla="*/ 3971132 w 4874127"/>
                <a:gd name="connsiteY11" fmla="*/ 967579 h 2146928"/>
                <a:gd name="connsiteX12" fmla="*/ 3874294 w 4874127"/>
                <a:gd name="connsiteY12" fmla="*/ 1075527 h 2146928"/>
                <a:gd name="connsiteX13" fmla="*/ 3729832 w 4874127"/>
                <a:gd name="connsiteY13" fmla="*/ 1119977 h 2146928"/>
                <a:gd name="connsiteX14" fmla="*/ 3556795 w 4874127"/>
                <a:gd name="connsiteY14" fmla="*/ 1103309 h 2146928"/>
                <a:gd name="connsiteX15" fmla="*/ 3376613 w 4874127"/>
                <a:gd name="connsiteY15" fmla="*/ 1089814 h 2146928"/>
                <a:gd name="connsiteX16" fmla="*/ 3012282 w 4874127"/>
                <a:gd name="connsiteY16" fmla="*/ 1078702 h 2146928"/>
                <a:gd name="connsiteX17" fmla="*/ 2761457 w 4874127"/>
                <a:gd name="connsiteY17" fmla="*/ 1062827 h 2146928"/>
                <a:gd name="connsiteX18" fmla="*/ 2593182 w 4874127"/>
                <a:gd name="connsiteY18" fmla="*/ 1078702 h 2146928"/>
                <a:gd name="connsiteX19" fmla="*/ 2563714 w 4874127"/>
                <a:gd name="connsiteY19" fmla="*/ 1083762 h 2146928"/>
                <a:gd name="connsiteX20" fmla="*/ 2570957 w 4874127"/>
                <a:gd name="connsiteY20" fmla="*/ 1088227 h 2146928"/>
                <a:gd name="connsiteX21" fmla="*/ 2682082 w 4874127"/>
                <a:gd name="connsiteY21" fmla="*/ 1129502 h 2146928"/>
                <a:gd name="connsiteX22" fmla="*/ 2923382 w 4874127"/>
                <a:gd name="connsiteY22" fmla="*/ 1231102 h 2146928"/>
                <a:gd name="connsiteX23" fmla="*/ 3244057 w 4874127"/>
                <a:gd name="connsiteY23" fmla="*/ 1275552 h 2146928"/>
                <a:gd name="connsiteX24" fmla="*/ 3609182 w 4874127"/>
                <a:gd name="connsiteY24" fmla="*/ 1253327 h 2146928"/>
                <a:gd name="connsiteX25" fmla="*/ 3942557 w 4874127"/>
                <a:gd name="connsiteY25" fmla="*/ 1189827 h 2146928"/>
                <a:gd name="connsiteX26" fmla="*/ 4117182 w 4874127"/>
                <a:gd name="connsiteY26" fmla="*/ 1094577 h 2146928"/>
                <a:gd name="connsiteX27" fmla="*/ 4269582 w 4874127"/>
                <a:gd name="connsiteY27" fmla="*/ 964402 h 2146928"/>
                <a:gd name="connsiteX28" fmla="*/ 4399757 w 4874127"/>
                <a:gd name="connsiteY28" fmla="*/ 891377 h 2146928"/>
                <a:gd name="connsiteX29" fmla="*/ 4587082 w 4874127"/>
                <a:gd name="connsiteY29" fmla="*/ 834227 h 2146928"/>
                <a:gd name="connsiteX30" fmla="*/ 4749007 w 4874127"/>
                <a:gd name="connsiteY30" fmla="*/ 859627 h 2146928"/>
                <a:gd name="connsiteX31" fmla="*/ 4841082 w 4874127"/>
                <a:gd name="connsiteY31" fmla="*/ 919952 h 2146928"/>
                <a:gd name="connsiteX32" fmla="*/ 4872832 w 4874127"/>
                <a:gd name="connsiteY32" fmla="*/ 1015202 h 2146928"/>
                <a:gd name="connsiteX33" fmla="*/ 4850607 w 4874127"/>
                <a:gd name="connsiteY33" fmla="*/ 1085052 h 2146928"/>
                <a:gd name="connsiteX34" fmla="*/ 4790282 w 4874127"/>
                <a:gd name="connsiteY34" fmla="*/ 1158077 h 2146928"/>
                <a:gd name="connsiteX35" fmla="*/ 4860132 w 4874127"/>
                <a:gd name="connsiteY35" fmla="*/ 1196177 h 2146928"/>
                <a:gd name="connsiteX36" fmla="*/ 4869657 w 4874127"/>
                <a:gd name="connsiteY36" fmla="*/ 1281902 h 2146928"/>
                <a:gd name="connsiteX37" fmla="*/ 4806157 w 4874127"/>
                <a:gd name="connsiteY37" fmla="*/ 1399377 h 2146928"/>
                <a:gd name="connsiteX38" fmla="*/ 4628357 w 4874127"/>
                <a:gd name="connsiteY38" fmla="*/ 1551777 h 2146928"/>
                <a:gd name="connsiteX39" fmla="*/ 4361657 w 4874127"/>
                <a:gd name="connsiteY39" fmla="*/ 1729577 h 2146928"/>
                <a:gd name="connsiteX40" fmla="*/ 4136232 w 4874127"/>
                <a:gd name="connsiteY40" fmla="*/ 1885154 h 2146928"/>
                <a:gd name="connsiteX41" fmla="*/ 4021932 w 4874127"/>
                <a:gd name="connsiteY41" fmla="*/ 1945477 h 2146928"/>
                <a:gd name="connsiteX42" fmla="*/ 3910807 w 4874127"/>
                <a:gd name="connsiteY42" fmla="*/ 1977227 h 2146928"/>
                <a:gd name="connsiteX43" fmla="*/ 3726657 w 4874127"/>
                <a:gd name="connsiteY43" fmla="*/ 2002627 h 2146928"/>
                <a:gd name="connsiteX44" fmla="*/ 3513932 w 4874127"/>
                <a:gd name="connsiteY44" fmla="*/ 2034377 h 2146928"/>
                <a:gd name="connsiteX45" fmla="*/ 3075782 w 4874127"/>
                <a:gd name="connsiteY45" fmla="*/ 2104227 h 2146928"/>
                <a:gd name="connsiteX46" fmla="*/ 2615407 w 4874127"/>
                <a:gd name="connsiteY46" fmla="*/ 2145502 h 2146928"/>
                <a:gd name="connsiteX47" fmla="*/ 2313782 w 4874127"/>
                <a:gd name="connsiteY47" fmla="*/ 2053427 h 2146928"/>
                <a:gd name="connsiteX48" fmla="*/ 1916907 w 4874127"/>
                <a:gd name="connsiteY48" fmla="*/ 1872452 h 2146928"/>
                <a:gd name="connsiteX49" fmla="*/ 1237457 w 4874127"/>
                <a:gd name="connsiteY49" fmla="*/ 1548602 h 2146928"/>
                <a:gd name="connsiteX50" fmla="*/ 980282 w 4874127"/>
                <a:gd name="connsiteY50" fmla="*/ 1440652 h 2146928"/>
                <a:gd name="connsiteX51" fmla="*/ 818780 w 4874127"/>
                <a:gd name="connsiteY51" fmla="*/ 1418429 h 2146928"/>
                <a:gd name="connsiteX52" fmla="*/ 797852 w 4874127"/>
                <a:gd name="connsiteY52" fmla="*/ 1418429 h 2146928"/>
                <a:gd name="connsiteX53" fmla="*/ 704850 w 4874127"/>
                <a:gd name="connsiteY53" fmla="*/ 1325427 h 2146928"/>
                <a:gd name="connsiteX54" fmla="*/ 704850 w 4874127"/>
                <a:gd name="connsiteY54" fmla="*/ 334302 h 2146928"/>
                <a:gd name="connsiteX55" fmla="*/ 754952 w 4874127"/>
                <a:gd name="connsiteY55" fmla="*/ 253126 h 2146928"/>
                <a:gd name="connsiteX56" fmla="*/ 862807 w 4874127"/>
                <a:gd name="connsiteY56" fmla="*/ 215102 h 2146928"/>
                <a:gd name="connsiteX57" fmla="*/ 1161257 w 4874127"/>
                <a:gd name="connsiteY57" fmla="*/ 145252 h 2146928"/>
                <a:gd name="connsiteX58" fmla="*/ 1513682 w 4874127"/>
                <a:gd name="connsiteY58" fmla="*/ 94452 h 2146928"/>
                <a:gd name="connsiteX59" fmla="*/ 1716684 w 4874127"/>
                <a:gd name="connsiteY59" fmla="*/ 89888 h 2146928"/>
                <a:gd name="connsiteX60" fmla="*/ 93002 w 4874127"/>
                <a:gd name="connsiteY60" fmla="*/ 0 h 2146928"/>
                <a:gd name="connsiteX61" fmla="*/ 464998 w 4874127"/>
                <a:gd name="connsiteY61" fmla="*/ 0 h 2146928"/>
                <a:gd name="connsiteX62" fmla="*/ 558000 w 4874127"/>
                <a:gd name="connsiteY62" fmla="*/ 93002 h 2146928"/>
                <a:gd name="connsiteX63" fmla="*/ 558000 w 4874127"/>
                <a:gd name="connsiteY63" fmla="*/ 1562998 h 2146928"/>
                <a:gd name="connsiteX64" fmla="*/ 464998 w 4874127"/>
                <a:gd name="connsiteY64" fmla="*/ 1656000 h 2146928"/>
                <a:gd name="connsiteX65" fmla="*/ 93002 w 4874127"/>
                <a:gd name="connsiteY65" fmla="*/ 1656000 h 2146928"/>
                <a:gd name="connsiteX66" fmla="*/ 0 w 4874127"/>
                <a:gd name="connsiteY66" fmla="*/ 1562998 h 2146928"/>
                <a:gd name="connsiteX67" fmla="*/ 0 w 4874127"/>
                <a:gd name="connsiteY67" fmla="*/ 93002 h 2146928"/>
                <a:gd name="connsiteX68" fmla="*/ 93002 w 4874127"/>
                <a:gd name="connsiteY68" fmla="*/ 0 h 214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874127" h="2146928">
                  <a:moveTo>
                    <a:pt x="1716684" y="89888"/>
                  </a:moveTo>
                  <a:lnTo>
                    <a:pt x="1916907" y="100802"/>
                  </a:lnTo>
                  <a:cubicBezTo>
                    <a:pt x="2039144" y="114031"/>
                    <a:pt x="2148153" y="142077"/>
                    <a:pt x="2247107" y="173827"/>
                  </a:cubicBezTo>
                  <a:cubicBezTo>
                    <a:pt x="2346061" y="205577"/>
                    <a:pt x="2425965" y="253731"/>
                    <a:pt x="2510632" y="291302"/>
                  </a:cubicBezTo>
                  <a:cubicBezTo>
                    <a:pt x="2595299" y="328873"/>
                    <a:pt x="2677320" y="375969"/>
                    <a:pt x="2755107" y="399252"/>
                  </a:cubicBezTo>
                  <a:cubicBezTo>
                    <a:pt x="2832894" y="422535"/>
                    <a:pt x="2886869" y="420948"/>
                    <a:pt x="2977357" y="431002"/>
                  </a:cubicBezTo>
                  <a:cubicBezTo>
                    <a:pt x="3067845" y="441056"/>
                    <a:pt x="3190611" y="445290"/>
                    <a:pt x="3298032" y="459577"/>
                  </a:cubicBezTo>
                  <a:cubicBezTo>
                    <a:pt x="3405453" y="473864"/>
                    <a:pt x="3533776" y="496222"/>
                    <a:pt x="3621882" y="516727"/>
                  </a:cubicBezTo>
                  <a:cubicBezTo>
                    <a:pt x="3709988" y="537232"/>
                    <a:pt x="3770577" y="558797"/>
                    <a:pt x="3826669" y="582609"/>
                  </a:cubicBezTo>
                  <a:cubicBezTo>
                    <a:pt x="3882761" y="606421"/>
                    <a:pt x="3926946" y="625603"/>
                    <a:pt x="3958432" y="659602"/>
                  </a:cubicBezTo>
                  <a:cubicBezTo>
                    <a:pt x="3989918" y="693601"/>
                    <a:pt x="4013465" y="735273"/>
                    <a:pt x="4015582" y="786602"/>
                  </a:cubicBezTo>
                  <a:cubicBezTo>
                    <a:pt x="4017699" y="837932"/>
                    <a:pt x="4001824" y="918896"/>
                    <a:pt x="3971132" y="967579"/>
                  </a:cubicBezTo>
                  <a:cubicBezTo>
                    <a:pt x="3940440" y="1016262"/>
                    <a:pt x="3914511" y="1050127"/>
                    <a:pt x="3874294" y="1075527"/>
                  </a:cubicBezTo>
                  <a:cubicBezTo>
                    <a:pt x="3834077" y="1100927"/>
                    <a:pt x="3782749" y="1115347"/>
                    <a:pt x="3729832" y="1119977"/>
                  </a:cubicBezTo>
                  <a:lnTo>
                    <a:pt x="3556795" y="1103309"/>
                  </a:lnTo>
                  <a:cubicBezTo>
                    <a:pt x="3497925" y="1098282"/>
                    <a:pt x="3467365" y="1093915"/>
                    <a:pt x="3376613" y="1089814"/>
                  </a:cubicBezTo>
                  <a:lnTo>
                    <a:pt x="3012282" y="1078702"/>
                  </a:lnTo>
                  <a:cubicBezTo>
                    <a:pt x="2909756" y="1074204"/>
                    <a:pt x="2831307" y="1062827"/>
                    <a:pt x="2761457" y="1062827"/>
                  </a:cubicBezTo>
                  <a:cubicBezTo>
                    <a:pt x="2691607" y="1062827"/>
                    <a:pt x="2624932" y="1074469"/>
                    <a:pt x="2593182" y="1078702"/>
                  </a:cubicBezTo>
                  <a:cubicBezTo>
                    <a:pt x="2569370" y="1081877"/>
                    <a:pt x="2560440" y="1080885"/>
                    <a:pt x="2563714" y="1083762"/>
                  </a:cubicBezTo>
                  <a:lnTo>
                    <a:pt x="2570957" y="1088227"/>
                  </a:lnTo>
                  <a:cubicBezTo>
                    <a:pt x="2585774" y="1096694"/>
                    <a:pt x="2623345" y="1105690"/>
                    <a:pt x="2682082" y="1129502"/>
                  </a:cubicBezTo>
                  <a:cubicBezTo>
                    <a:pt x="2740819" y="1153314"/>
                    <a:pt x="2829720" y="1206760"/>
                    <a:pt x="2923382" y="1231102"/>
                  </a:cubicBezTo>
                  <a:cubicBezTo>
                    <a:pt x="3017045" y="1255444"/>
                    <a:pt x="3129757" y="1271848"/>
                    <a:pt x="3244057" y="1275552"/>
                  </a:cubicBezTo>
                  <a:cubicBezTo>
                    <a:pt x="3358357" y="1279256"/>
                    <a:pt x="3492765" y="1267614"/>
                    <a:pt x="3609182" y="1253327"/>
                  </a:cubicBezTo>
                  <a:cubicBezTo>
                    <a:pt x="3725599" y="1239040"/>
                    <a:pt x="3857890" y="1216285"/>
                    <a:pt x="3942557" y="1189827"/>
                  </a:cubicBezTo>
                  <a:cubicBezTo>
                    <a:pt x="4027224" y="1163369"/>
                    <a:pt x="4062678" y="1132148"/>
                    <a:pt x="4117182" y="1094577"/>
                  </a:cubicBezTo>
                  <a:cubicBezTo>
                    <a:pt x="4171686" y="1057006"/>
                    <a:pt x="4222486" y="998269"/>
                    <a:pt x="4269582" y="964402"/>
                  </a:cubicBezTo>
                  <a:cubicBezTo>
                    <a:pt x="4316678" y="930535"/>
                    <a:pt x="4346840" y="913073"/>
                    <a:pt x="4399757" y="891377"/>
                  </a:cubicBezTo>
                  <a:cubicBezTo>
                    <a:pt x="4452674" y="869681"/>
                    <a:pt x="4528874" y="839519"/>
                    <a:pt x="4587082" y="834227"/>
                  </a:cubicBezTo>
                  <a:cubicBezTo>
                    <a:pt x="4645290" y="828935"/>
                    <a:pt x="4706674" y="845340"/>
                    <a:pt x="4749007" y="859627"/>
                  </a:cubicBezTo>
                  <a:cubicBezTo>
                    <a:pt x="4791340" y="873914"/>
                    <a:pt x="4820445" y="894023"/>
                    <a:pt x="4841082" y="919952"/>
                  </a:cubicBezTo>
                  <a:cubicBezTo>
                    <a:pt x="4861720" y="945881"/>
                    <a:pt x="4871245" y="987685"/>
                    <a:pt x="4872832" y="1015202"/>
                  </a:cubicBezTo>
                  <a:cubicBezTo>
                    <a:pt x="4874419" y="1042719"/>
                    <a:pt x="4864365" y="1061240"/>
                    <a:pt x="4850607" y="1085052"/>
                  </a:cubicBezTo>
                  <a:cubicBezTo>
                    <a:pt x="4836849" y="1108864"/>
                    <a:pt x="4788695" y="1139556"/>
                    <a:pt x="4790282" y="1158077"/>
                  </a:cubicBezTo>
                  <a:cubicBezTo>
                    <a:pt x="4791869" y="1176598"/>
                    <a:pt x="4846903" y="1175539"/>
                    <a:pt x="4860132" y="1196177"/>
                  </a:cubicBezTo>
                  <a:cubicBezTo>
                    <a:pt x="4873361" y="1216815"/>
                    <a:pt x="4878653" y="1248035"/>
                    <a:pt x="4869657" y="1281902"/>
                  </a:cubicBezTo>
                  <a:cubicBezTo>
                    <a:pt x="4860661" y="1315769"/>
                    <a:pt x="4846374" y="1354398"/>
                    <a:pt x="4806157" y="1399377"/>
                  </a:cubicBezTo>
                  <a:cubicBezTo>
                    <a:pt x="4765940" y="1444356"/>
                    <a:pt x="4702440" y="1496744"/>
                    <a:pt x="4628357" y="1551777"/>
                  </a:cubicBezTo>
                  <a:cubicBezTo>
                    <a:pt x="4554274" y="1606810"/>
                    <a:pt x="4443678" y="1674014"/>
                    <a:pt x="4361657" y="1729577"/>
                  </a:cubicBezTo>
                  <a:cubicBezTo>
                    <a:pt x="4279636" y="1785140"/>
                    <a:pt x="4177507" y="1858696"/>
                    <a:pt x="4136232" y="1885154"/>
                  </a:cubicBezTo>
                  <a:cubicBezTo>
                    <a:pt x="4094957" y="1911612"/>
                    <a:pt x="4059503" y="1930132"/>
                    <a:pt x="4021932" y="1945477"/>
                  </a:cubicBezTo>
                  <a:cubicBezTo>
                    <a:pt x="3984361" y="1960822"/>
                    <a:pt x="3960020" y="1967702"/>
                    <a:pt x="3910807" y="1977227"/>
                  </a:cubicBezTo>
                  <a:cubicBezTo>
                    <a:pt x="3861594" y="1986752"/>
                    <a:pt x="3792803" y="1993102"/>
                    <a:pt x="3726657" y="2002627"/>
                  </a:cubicBezTo>
                  <a:lnTo>
                    <a:pt x="3513932" y="2034377"/>
                  </a:lnTo>
                  <a:cubicBezTo>
                    <a:pt x="3405453" y="2051310"/>
                    <a:pt x="3225536" y="2085706"/>
                    <a:pt x="3075782" y="2104227"/>
                  </a:cubicBezTo>
                  <a:cubicBezTo>
                    <a:pt x="2926028" y="2122748"/>
                    <a:pt x="2742407" y="2153969"/>
                    <a:pt x="2615407" y="2145502"/>
                  </a:cubicBezTo>
                  <a:cubicBezTo>
                    <a:pt x="2488407" y="2137035"/>
                    <a:pt x="2430199" y="2098935"/>
                    <a:pt x="2313782" y="2053427"/>
                  </a:cubicBezTo>
                  <a:cubicBezTo>
                    <a:pt x="2197365" y="2007919"/>
                    <a:pt x="2096295" y="1956590"/>
                    <a:pt x="1916907" y="1872452"/>
                  </a:cubicBezTo>
                  <a:lnTo>
                    <a:pt x="1237457" y="1548602"/>
                  </a:lnTo>
                  <a:cubicBezTo>
                    <a:pt x="1081353" y="1476635"/>
                    <a:pt x="1050062" y="1462348"/>
                    <a:pt x="980282" y="1440652"/>
                  </a:cubicBezTo>
                  <a:cubicBezTo>
                    <a:pt x="910503" y="1418957"/>
                    <a:pt x="849185" y="1422133"/>
                    <a:pt x="818780" y="1418429"/>
                  </a:cubicBezTo>
                  <a:lnTo>
                    <a:pt x="797852" y="1418429"/>
                  </a:lnTo>
                  <a:cubicBezTo>
                    <a:pt x="746488" y="1418429"/>
                    <a:pt x="704850" y="1376791"/>
                    <a:pt x="704850" y="1325427"/>
                  </a:cubicBezTo>
                  <a:lnTo>
                    <a:pt x="704850" y="334302"/>
                  </a:lnTo>
                  <a:cubicBezTo>
                    <a:pt x="704850" y="298639"/>
                    <a:pt x="724923" y="267664"/>
                    <a:pt x="754952" y="253126"/>
                  </a:cubicBezTo>
                  <a:cubicBezTo>
                    <a:pt x="777653" y="228870"/>
                    <a:pt x="795156" y="233072"/>
                    <a:pt x="862807" y="215102"/>
                  </a:cubicBezTo>
                  <a:cubicBezTo>
                    <a:pt x="930540" y="197110"/>
                    <a:pt x="1052778" y="165360"/>
                    <a:pt x="1161257" y="145252"/>
                  </a:cubicBezTo>
                  <a:cubicBezTo>
                    <a:pt x="1269736" y="125144"/>
                    <a:pt x="1387740" y="101860"/>
                    <a:pt x="1513682" y="94452"/>
                  </a:cubicBezTo>
                  <a:cubicBezTo>
                    <a:pt x="1576653" y="90748"/>
                    <a:pt x="1646900" y="89028"/>
                    <a:pt x="1716684" y="89888"/>
                  </a:cubicBezTo>
                  <a:close/>
                  <a:moveTo>
                    <a:pt x="93002" y="0"/>
                  </a:moveTo>
                  <a:lnTo>
                    <a:pt x="464998" y="0"/>
                  </a:lnTo>
                  <a:cubicBezTo>
                    <a:pt x="516362" y="0"/>
                    <a:pt x="558000" y="41638"/>
                    <a:pt x="558000" y="93002"/>
                  </a:cubicBezTo>
                  <a:lnTo>
                    <a:pt x="558000" y="1562998"/>
                  </a:lnTo>
                  <a:cubicBezTo>
                    <a:pt x="558000" y="1614362"/>
                    <a:pt x="516362" y="1656000"/>
                    <a:pt x="464998" y="1656000"/>
                  </a:cubicBezTo>
                  <a:lnTo>
                    <a:pt x="93002" y="1656000"/>
                  </a:lnTo>
                  <a:cubicBezTo>
                    <a:pt x="41638" y="1656000"/>
                    <a:pt x="0" y="1614362"/>
                    <a:pt x="0" y="1562998"/>
                  </a:cubicBezTo>
                  <a:lnTo>
                    <a:pt x="0" y="93002"/>
                  </a:lnTo>
                  <a:cubicBezTo>
                    <a:pt x="0" y="41638"/>
                    <a:pt x="41638" y="0"/>
                    <a:pt x="9300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1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9" name="Rectangle 86"/>
          <p:cNvSpPr txBox="1">
            <a:spLocks/>
          </p:cNvSpPr>
          <p:nvPr/>
        </p:nvSpPr>
        <p:spPr>
          <a:xfrm>
            <a:off x="248124" y="5177710"/>
            <a:ext cx="1194097" cy="8674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77" tIns="71977" rIns="71987" bIns="431864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Развитие человеческого капитала</a:t>
            </a:r>
            <a:endParaRPr lang="en-US" sz="1100" b="1" dirty="0">
              <a:solidFill>
                <a:srgbClr val="000000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138663" y="5668303"/>
            <a:ext cx="223411" cy="324580"/>
            <a:chOff x="198834" y="4306004"/>
            <a:chExt cx="1037600" cy="1743030"/>
          </a:xfrm>
        </p:grpSpPr>
        <p:sp>
          <p:nvSpPr>
            <p:cNvPr id="101" name="Oval 65"/>
            <p:cNvSpPr/>
            <p:nvPr/>
          </p:nvSpPr>
          <p:spPr>
            <a:xfrm>
              <a:off x="198834" y="4306004"/>
              <a:ext cx="771451" cy="1743030"/>
            </a:xfrm>
            <a:custGeom>
              <a:avLst/>
              <a:gdLst/>
              <a:ahLst/>
              <a:cxnLst/>
              <a:rect l="l" t="t" r="r" b="b"/>
              <a:pathLst>
                <a:path w="931296" h="2104187">
                  <a:moveTo>
                    <a:pt x="654940" y="583882"/>
                  </a:moveTo>
                  <a:lnTo>
                    <a:pt x="623816" y="929807"/>
                  </a:lnTo>
                  <a:lnTo>
                    <a:pt x="623401" y="929807"/>
                  </a:lnTo>
                  <a:lnTo>
                    <a:pt x="623770" y="930314"/>
                  </a:lnTo>
                  <a:lnTo>
                    <a:pt x="623401" y="934413"/>
                  </a:lnTo>
                  <a:lnTo>
                    <a:pt x="626750" y="934413"/>
                  </a:lnTo>
                  <a:lnTo>
                    <a:pt x="679497" y="1006968"/>
                  </a:lnTo>
                  <a:lnTo>
                    <a:pt x="732245" y="934413"/>
                  </a:lnTo>
                  <a:lnTo>
                    <a:pt x="735593" y="934413"/>
                  </a:lnTo>
                  <a:lnTo>
                    <a:pt x="735224" y="930314"/>
                  </a:lnTo>
                  <a:lnTo>
                    <a:pt x="735593" y="929807"/>
                  </a:lnTo>
                  <a:lnTo>
                    <a:pt x="735179" y="929807"/>
                  </a:lnTo>
                  <a:lnTo>
                    <a:pt x="704054" y="583882"/>
                  </a:lnTo>
                  <a:close/>
                  <a:moveTo>
                    <a:pt x="18502" y="96929"/>
                  </a:moveTo>
                  <a:cubicBezTo>
                    <a:pt x="30895" y="94520"/>
                    <a:pt x="42895" y="102614"/>
                    <a:pt x="45304" y="115007"/>
                  </a:cubicBezTo>
                  <a:lnTo>
                    <a:pt x="147314" y="639808"/>
                  </a:lnTo>
                  <a:cubicBezTo>
                    <a:pt x="167532" y="641423"/>
                    <a:pt x="186644" y="650959"/>
                    <a:pt x="201648" y="666747"/>
                  </a:cubicBezTo>
                  <a:lnTo>
                    <a:pt x="290445" y="760178"/>
                  </a:lnTo>
                  <a:lnTo>
                    <a:pt x="428618" y="523315"/>
                  </a:lnTo>
                  <a:cubicBezTo>
                    <a:pt x="438129" y="507010"/>
                    <a:pt x="451721" y="494566"/>
                    <a:pt x="468141" y="488067"/>
                  </a:cubicBezTo>
                  <a:cubicBezTo>
                    <a:pt x="480249" y="478656"/>
                    <a:pt x="495538" y="473951"/>
                    <a:pt x="511926" y="473951"/>
                  </a:cubicBezTo>
                  <a:lnTo>
                    <a:pt x="644333" y="473951"/>
                  </a:lnTo>
                  <a:lnTo>
                    <a:pt x="660362" y="559226"/>
                  </a:lnTo>
                  <a:lnTo>
                    <a:pt x="698631" y="559226"/>
                  </a:lnTo>
                  <a:lnTo>
                    <a:pt x="714660" y="473951"/>
                  </a:lnTo>
                  <a:lnTo>
                    <a:pt x="847066" y="473951"/>
                  </a:lnTo>
                  <a:lnTo>
                    <a:pt x="848887" y="474319"/>
                  </a:lnTo>
                  <a:cubicBezTo>
                    <a:pt x="854293" y="474050"/>
                    <a:pt x="859652" y="474747"/>
                    <a:pt x="864581" y="477487"/>
                  </a:cubicBezTo>
                  <a:cubicBezTo>
                    <a:pt x="871120" y="477204"/>
                    <a:pt x="877051" y="479231"/>
                    <a:pt x="882403" y="482371"/>
                  </a:cubicBezTo>
                  <a:cubicBezTo>
                    <a:pt x="891171" y="485287"/>
                    <a:pt x="899168" y="490214"/>
                    <a:pt x="905242" y="497770"/>
                  </a:cubicBezTo>
                  <a:cubicBezTo>
                    <a:pt x="905778" y="497959"/>
                    <a:pt x="906146" y="498323"/>
                    <a:pt x="906472" y="498727"/>
                  </a:cubicBezTo>
                  <a:lnTo>
                    <a:pt x="917077" y="506983"/>
                  </a:lnTo>
                  <a:lnTo>
                    <a:pt x="931296" y="523522"/>
                  </a:lnTo>
                  <a:lnTo>
                    <a:pt x="931296" y="816793"/>
                  </a:lnTo>
                  <a:lnTo>
                    <a:pt x="930854" y="816279"/>
                  </a:lnTo>
                  <a:lnTo>
                    <a:pt x="930854" y="1288530"/>
                  </a:lnTo>
                  <a:lnTo>
                    <a:pt x="930854" y="1339670"/>
                  </a:lnTo>
                  <a:lnTo>
                    <a:pt x="930854" y="1339671"/>
                  </a:lnTo>
                  <a:cubicBezTo>
                    <a:pt x="930854" y="1556814"/>
                    <a:pt x="930853" y="1773956"/>
                    <a:pt x="930853" y="1991099"/>
                  </a:cubicBezTo>
                  <a:cubicBezTo>
                    <a:pt x="930853" y="2053556"/>
                    <a:pt x="880222" y="2104187"/>
                    <a:pt x="817765" y="2104187"/>
                  </a:cubicBezTo>
                  <a:lnTo>
                    <a:pt x="817766" y="2104186"/>
                  </a:lnTo>
                  <a:cubicBezTo>
                    <a:pt x="755309" y="2104186"/>
                    <a:pt x="704678" y="2053555"/>
                    <a:pt x="704678" y="1991098"/>
                  </a:cubicBezTo>
                  <a:lnTo>
                    <a:pt x="704678" y="1423458"/>
                  </a:lnTo>
                  <a:lnTo>
                    <a:pt x="654313" y="1423458"/>
                  </a:lnTo>
                  <a:cubicBezTo>
                    <a:pt x="654313" y="1612672"/>
                    <a:pt x="654312" y="1801885"/>
                    <a:pt x="654312" y="1991099"/>
                  </a:cubicBezTo>
                  <a:cubicBezTo>
                    <a:pt x="654312" y="2053556"/>
                    <a:pt x="603681" y="2104187"/>
                    <a:pt x="541224" y="2104187"/>
                  </a:cubicBezTo>
                  <a:lnTo>
                    <a:pt x="541225" y="2104186"/>
                  </a:lnTo>
                  <a:cubicBezTo>
                    <a:pt x="478768" y="2104186"/>
                    <a:pt x="428137" y="2053555"/>
                    <a:pt x="428137" y="1991098"/>
                  </a:cubicBezTo>
                  <a:lnTo>
                    <a:pt x="428137" y="1288530"/>
                  </a:lnTo>
                  <a:cubicBezTo>
                    <a:pt x="428137" y="1288528"/>
                    <a:pt x="428138" y="1288527"/>
                    <a:pt x="428138" y="1288525"/>
                  </a:cubicBezTo>
                  <a:lnTo>
                    <a:pt x="428138" y="903571"/>
                  </a:lnTo>
                  <a:lnTo>
                    <a:pt x="401962" y="948443"/>
                  </a:lnTo>
                  <a:lnTo>
                    <a:pt x="373132" y="985943"/>
                  </a:lnTo>
                  <a:cubicBezTo>
                    <a:pt x="334863" y="1022313"/>
                    <a:pt x="274356" y="1020774"/>
                    <a:pt x="237985" y="982506"/>
                  </a:cubicBezTo>
                  <a:lnTo>
                    <a:pt x="63065" y="798456"/>
                  </a:lnTo>
                  <a:cubicBezTo>
                    <a:pt x="26694" y="760187"/>
                    <a:pt x="28233" y="699680"/>
                    <a:pt x="66502" y="663310"/>
                  </a:cubicBezTo>
                  <a:cubicBezTo>
                    <a:pt x="76750" y="653570"/>
                    <a:pt x="88593" y="646548"/>
                    <a:pt x="101297" y="642675"/>
                  </a:cubicBezTo>
                  <a:lnTo>
                    <a:pt x="424" y="123731"/>
                  </a:lnTo>
                  <a:cubicBezTo>
                    <a:pt x="-1985" y="111338"/>
                    <a:pt x="6109" y="99338"/>
                    <a:pt x="18502" y="96929"/>
                  </a:cubicBezTo>
                  <a:close/>
                  <a:moveTo>
                    <a:pt x="679496" y="0"/>
                  </a:moveTo>
                  <a:cubicBezTo>
                    <a:pt x="797856" y="0"/>
                    <a:pt x="893805" y="95949"/>
                    <a:pt x="893805" y="214309"/>
                  </a:cubicBezTo>
                  <a:cubicBezTo>
                    <a:pt x="893805" y="332669"/>
                    <a:pt x="797856" y="428618"/>
                    <a:pt x="679496" y="428618"/>
                  </a:cubicBezTo>
                  <a:cubicBezTo>
                    <a:pt x="561136" y="428618"/>
                    <a:pt x="465187" y="332669"/>
                    <a:pt x="465187" y="214309"/>
                  </a:cubicBezTo>
                  <a:cubicBezTo>
                    <a:pt x="465187" y="95949"/>
                    <a:pt x="561136" y="0"/>
                    <a:pt x="679496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err="1">
                <a:solidFill>
                  <a:srgbClr val="808080">
                    <a:lumMod val="75000"/>
                  </a:srgbClr>
                </a:solidFill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 rot="18339078">
              <a:off x="885738" y="5156380"/>
              <a:ext cx="400465" cy="300927"/>
              <a:chOff x="5384852" y="4831503"/>
              <a:chExt cx="374031" cy="281063"/>
            </a:xfrm>
          </p:grpSpPr>
          <p:sp>
            <p:nvSpPr>
              <p:cNvPr id="104" name="Rectangle 103"/>
              <p:cNvSpPr/>
              <p:nvPr/>
            </p:nvSpPr>
            <p:spPr>
              <a:xfrm rot="18013569">
                <a:off x="5431336" y="4785019"/>
                <a:ext cx="281063" cy="3740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8013569">
                <a:off x="5459282" y="4807492"/>
                <a:ext cx="225172" cy="329084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dirty="0" err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3" name="Rounded Rectangle 102"/>
            <p:cNvSpPr/>
            <p:nvPr/>
          </p:nvSpPr>
          <p:spPr>
            <a:xfrm rot="20115603">
              <a:off x="942381" y="4676401"/>
              <a:ext cx="153858" cy="62221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 err="1">
                <a:solidFill>
                  <a:srgbClr val="000000"/>
                </a:solidFill>
              </a:endParaRPr>
            </a:p>
          </p:txBody>
        </p:sp>
      </p:grpSp>
      <p:cxnSp>
        <p:nvCxnSpPr>
          <p:cNvPr id="106" name="Straight Connector 105"/>
          <p:cNvCxnSpPr>
            <a:cxnSpLocks/>
          </p:cNvCxnSpPr>
          <p:nvPr/>
        </p:nvCxnSpPr>
        <p:spPr>
          <a:xfrm>
            <a:off x="1543910" y="5786107"/>
            <a:ext cx="725878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543910" y="5224768"/>
            <a:ext cx="7044854" cy="507831"/>
            <a:chOff x="1543907" y="5145369"/>
            <a:chExt cx="7044854" cy="507831"/>
          </a:xfrm>
        </p:grpSpPr>
        <p:sp>
          <p:nvSpPr>
            <p:cNvPr id="108" name="Rectangle 163"/>
            <p:cNvSpPr txBox="1">
              <a:spLocks/>
            </p:cNvSpPr>
            <p:nvPr/>
          </p:nvSpPr>
          <p:spPr>
            <a:xfrm>
              <a:off x="1543907" y="5145369"/>
              <a:ext cx="5166997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dirty="0">
                  <a:solidFill>
                    <a:srgbClr val="000000"/>
                  </a:solidFill>
                </a:rPr>
                <a:t>Создание бизнес инкубаторов для </a:t>
              </a:r>
              <a:r>
                <a:rPr lang="ru-RU" sz="1100" dirty="0" err="1">
                  <a:solidFill>
                    <a:srgbClr val="000000"/>
                  </a:solidFill>
                </a:rPr>
                <a:t>стартапов</a:t>
              </a:r>
              <a:r>
                <a:rPr lang="ru-RU" sz="1100" dirty="0">
                  <a:solidFill>
                    <a:srgbClr val="000000"/>
                  </a:solidFill>
                </a:rPr>
                <a:t> в инновационных отраслях</a:t>
              </a:r>
            </a:p>
            <a:p>
              <a:pPr lvl="2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dirty="0">
                  <a:solidFill>
                    <a:srgbClr val="000000"/>
                  </a:solidFill>
                </a:rPr>
                <a:t>Привлечение специалистов из за рубежа для работы в бизнес инкубаторах 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64"/>
            <p:cNvSpPr>
              <a:spLocks/>
            </p:cNvSpPr>
            <p:nvPr/>
          </p:nvSpPr>
          <p:spPr bwMode="auto">
            <a:xfrm>
              <a:off x="7619500" y="5416313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110" name="Freeform 64"/>
            <p:cNvSpPr>
              <a:spLocks/>
            </p:cNvSpPr>
            <p:nvPr/>
          </p:nvSpPr>
          <p:spPr bwMode="auto">
            <a:xfrm>
              <a:off x="8354370" y="5416313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111" name="Freeform 64"/>
            <p:cNvSpPr>
              <a:spLocks/>
            </p:cNvSpPr>
            <p:nvPr/>
          </p:nvSpPr>
          <p:spPr bwMode="auto">
            <a:xfrm>
              <a:off x="6953737" y="5416313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543907" y="5830593"/>
            <a:ext cx="6309984" cy="338554"/>
            <a:chOff x="1543907" y="6014682"/>
            <a:chExt cx="6309984" cy="338554"/>
          </a:xfrm>
        </p:grpSpPr>
        <p:sp>
          <p:nvSpPr>
            <p:cNvPr id="113" name="Rectangle 163"/>
            <p:cNvSpPr txBox="1">
              <a:spLocks/>
            </p:cNvSpPr>
            <p:nvPr/>
          </p:nvSpPr>
          <p:spPr>
            <a:xfrm>
              <a:off x="1543907" y="6014682"/>
              <a:ext cx="51669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dirty="0">
                  <a:solidFill>
                    <a:srgbClr val="000000"/>
                  </a:solidFill>
                </a:rPr>
                <a:t>Организация поездок местных групп для обмена опытом с международными коллегами (поездки в бизнес инкубаторы, кластеры)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64"/>
            <p:cNvSpPr>
              <a:spLocks/>
            </p:cNvSpPr>
            <p:nvPr/>
          </p:nvSpPr>
          <p:spPr bwMode="auto">
            <a:xfrm>
              <a:off x="7619500" y="6014682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  <p:sp>
          <p:nvSpPr>
            <p:cNvPr id="115" name="Freeform 64"/>
            <p:cNvSpPr>
              <a:spLocks/>
            </p:cNvSpPr>
            <p:nvPr/>
          </p:nvSpPr>
          <p:spPr bwMode="auto">
            <a:xfrm>
              <a:off x="6955575" y="6014682"/>
              <a:ext cx="234391" cy="184666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1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708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18131" name="think-cell Slide" r:id="rId4" imgW="360" imgH="360" progId="">
              <p:embed/>
            </p:oleObj>
          </a:graphicData>
        </a:graphic>
      </p:graphicFrame>
      <p:sp>
        <p:nvSpPr>
          <p:cNvPr id="77" name="Rectangle 77"/>
          <p:cNvSpPr txBox="1">
            <a:spLocks/>
          </p:cNvSpPr>
          <p:nvPr/>
        </p:nvSpPr>
        <p:spPr>
          <a:xfrm>
            <a:off x="171455" y="983916"/>
            <a:ext cx="1047748" cy="526306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77" tIns="71977" rIns="71987" bIns="4678512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ts val="1080"/>
              </a:lnSpc>
              <a:buClr>
                <a:srgbClr val="FFFFFF"/>
              </a:buClr>
            </a:pPr>
            <a:r>
              <a:rPr lang="ru-RU" sz="1000" b="1" dirty="0">
                <a:solidFill>
                  <a:srgbClr val="FFFFFF"/>
                </a:solidFill>
              </a:rPr>
              <a:t>Отдельные инициативы</a:t>
            </a:r>
          </a:p>
          <a:p>
            <a:pPr>
              <a:lnSpc>
                <a:spcPts val="1080"/>
              </a:lnSpc>
              <a:buClr>
                <a:srgbClr val="FFFFFF"/>
              </a:buClr>
            </a:pPr>
            <a:endParaRPr lang="ru-RU" sz="1000" b="1" dirty="0">
              <a:solidFill>
                <a:srgbClr val="FFFFFF"/>
              </a:solidFill>
            </a:endParaRPr>
          </a:p>
          <a:p>
            <a:pPr>
              <a:lnSpc>
                <a:spcPts val="1080"/>
              </a:lnSpc>
              <a:buClr>
                <a:srgbClr val="FFFFFF"/>
              </a:buClr>
            </a:pP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88" name="Rectangle 86"/>
          <p:cNvSpPr txBox="1">
            <a:spLocks/>
          </p:cNvSpPr>
          <p:nvPr/>
        </p:nvSpPr>
        <p:spPr>
          <a:xfrm>
            <a:off x="159922" y="5153929"/>
            <a:ext cx="1194097" cy="10064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77" tIns="71977" rIns="71987" bIns="431864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ts val="1080"/>
              </a:lnSpc>
              <a:buClr>
                <a:srgbClr val="004E7A"/>
              </a:buClr>
            </a:pPr>
            <a:r>
              <a:rPr lang="ru-RU" sz="1000" b="1" dirty="0" err="1">
                <a:solidFill>
                  <a:srgbClr val="000000"/>
                </a:solidFill>
              </a:rPr>
              <a:t>Здравоох</a:t>
            </a:r>
            <a:r>
              <a:rPr lang="ru-RU" sz="1000" b="1" dirty="0">
                <a:solidFill>
                  <a:srgbClr val="000000"/>
                </a:solidFill>
              </a:rPr>
              <a:t>-ранение</a:t>
            </a:r>
          </a:p>
        </p:txBody>
      </p:sp>
      <p:sp>
        <p:nvSpPr>
          <p:cNvPr id="43" name="Rectangle 86"/>
          <p:cNvSpPr txBox="1">
            <a:spLocks/>
          </p:cNvSpPr>
          <p:nvPr/>
        </p:nvSpPr>
        <p:spPr>
          <a:xfrm>
            <a:off x="172445" y="2613142"/>
            <a:ext cx="1194097" cy="9435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77" tIns="71977" rIns="71987" bIns="431864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ts val="1080"/>
              </a:lnSpc>
              <a:buClr>
                <a:srgbClr val="004E7A"/>
              </a:buClr>
            </a:pPr>
            <a:r>
              <a:rPr lang="ru-RU" sz="1000" b="1" dirty="0">
                <a:solidFill>
                  <a:srgbClr val="000000"/>
                </a:solidFill>
              </a:rPr>
              <a:t>Образование и исследование</a:t>
            </a:r>
          </a:p>
        </p:txBody>
      </p:sp>
      <p:sp>
        <p:nvSpPr>
          <p:cNvPr id="86" name="Rectangle 86"/>
          <p:cNvSpPr txBox="1">
            <a:spLocks/>
          </p:cNvSpPr>
          <p:nvPr/>
        </p:nvSpPr>
        <p:spPr>
          <a:xfrm>
            <a:off x="172445" y="1335302"/>
            <a:ext cx="1194097" cy="9435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977" tIns="71977" rIns="71987" bIns="431864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lnSpc>
                <a:spcPts val="1080"/>
              </a:lnSpc>
              <a:buClr>
                <a:srgbClr val="004E7A"/>
              </a:buClr>
            </a:pPr>
            <a:r>
              <a:rPr lang="ru-RU" sz="1000" b="1" dirty="0" err="1">
                <a:solidFill>
                  <a:srgbClr val="000000"/>
                </a:solidFill>
              </a:rPr>
              <a:t>Инфор-мационные</a:t>
            </a:r>
            <a:r>
              <a:rPr lang="ru-RU" sz="1000" b="1" dirty="0">
                <a:solidFill>
                  <a:srgbClr val="000000"/>
                </a:solidFill>
              </a:rPr>
              <a:t> технологии</a:t>
            </a:r>
            <a:endParaRPr lang="en-US" sz="1000" b="1" dirty="0">
              <a:solidFill>
                <a:srgbClr val="000000"/>
              </a:solidFill>
            </a:endParaRPr>
          </a:p>
        </p:txBody>
      </p:sp>
      <p:grpSp>
        <p:nvGrpSpPr>
          <p:cNvPr id="143" name="Group 141"/>
          <p:cNvGrpSpPr>
            <a:grpSpLocks/>
          </p:cNvGrpSpPr>
          <p:nvPr/>
        </p:nvGrpSpPr>
        <p:grpSpPr bwMode="auto">
          <a:xfrm>
            <a:off x="6952810" y="983919"/>
            <a:ext cx="505051" cy="173038"/>
            <a:chOff x="915" y="921"/>
            <a:chExt cx="2686" cy="109"/>
          </a:xfrm>
        </p:grpSpPr>
        <p:cxnSp>
          <p:nvCxnSpPr>
            <p:cNvPr id="144" name="AutoShape 249"/>
            <p:cNvCxnSpPr>
              <a:cxnSpLocks noChangeShapeType="1"/>
              <a:stCxn id="145" idx="4"/>
              <a:endCxn id="14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5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03"/>
              <a:r>
                <a:rPr lang="ru-RU" sz="1000" b="1" dirty="0">
                  <a:solidFill>
                    <a:srgbClr val="000000"/>
                  </a:solidFill>
                </a:rPr>
                <a:t>Город</a:t>
              </a:r>
            </a:p>
          </p:txBody>
        </p:sp>
      </p:grpSp>
      <p:grpSp>
        <p:nvGrpSpPr>
          <p:cNvPr id="146" name="Group 141"/>
          <p:cNvGrpSpPr>
            <a:grpSpLocks/>
          </p:cNvGrpSpPr>
          <p:nvPr/>
        </p:nvGrpSpPr>
        <p:grpSpPr bwMode="auto">
          <a:xfrm>
            <a:off x="7526156" y="829929"/>
            <a:ext cx="604117" cy="327026"/>
            <a:chOff x="915" y="824"/>
            <a:chExt cx="2686" cy="206"/>
          </a:xfrm>
        </p:grpSpPr>
        <p:cxnSp>
          <p:nvCxnSpPr>
            <p:cNvPr id="147" name="AutoShape 249"/>
            <p:cNvCxnSpPr>
              <a:cxnSpLocks noChangeShapeType="1"/>
              <a:stCxn id="148" idx="4"/>
              <a:endCxn id="14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8" name="AutoShape 250"/>
            <p:cNvSpPr>
              <a:spLocks noChangeArrowheads="1"/>
            </p:cNvSpPr>
            <p:nvPr/>
          </p:nvSpPr>
          <p:spPr bwMode="auto">
            <a:xfrm>
              <a:off x="915" y="824"/>
              <a:ext cx="2686" cy="2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03"/>
              <a:r>
                <a:rPr lang="ru-RU" sz="1000" b="1" dirty="0" err="1">
                  <a:solidFill>
                    <a:srgbClr val="000000"/>
                  </a:solidFill>
                </a:rPr>
                <a:t>Респуб</a:t>
              </a:r>
              <a:r>
                <a:rPr lang="ru-RU" sz="1000" b="1" dirty="0">
                  <a:solidFill>
                    <a:srgbClr val="000000"/>
                  </a:solidFill>
                </a:rPr>
                <a:t>-лика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830488" y="1917343"/>
            <a:ext cx="362672" cy="336824"/>
            <a:chOff x="7194838" y="4718463"/>
            <a:chExt cx="386747" cy="359183"/>
          </a:xfrm>
        </p:grpSpPr>
        <p:sp>
          <p:nvSpPr>
            <p:cNvPr id="227" name="Rounded Rectangle 12"/>
            <p:cNvSpPr/>
            <p:nvPr/>
          </p:nvSpPr>
          <p:spPr>
            <a:xfrm>
              <a:off x="7194838" y="4718463"/>
              <a:ext cx="386747" cy="295288"/>
            </a:xfrm>
            <a:custGeom>
              <a:avLst/>
              <a:gdLst/>
              <a:ahLst/>
              <a:cxnLst/>
              <a:rect l="l" t="t" r="r" b="b"/>
              <a:pathLst>
                <a:path w="623035" h="475696">
                  <a:moveTo>
                    <a:pt x="311518" y="410527"/>
                  </a:moveTo>
                  <a:cubicBezTo>
                    <a:pt x="297736" y="410527"/>
                    <a:pt x="286564" y="421699"/>
                    <a:pt x="286564" y="435481"/>
                  </a:cubicBezTo>
                  <a:cubicBezTo>
                    <a:pt x="286564" y="449263"/>
                    <a:pt x="297736" y="460435"/>
                    <a:pt x="311518" y="460435"/>
                  </a:cubicBezTo>
                  <a:cubicBezTo>
                    <a:pt x="325300" y="460435"/>
                    <a:pt x="336472" y="449263"/>
                    <a:pt x="336472" y="435481"/>
                  </a:cubicBezTo>
                  <a:cubicBezTo>
                    <a:pt x="336472" y="421699"/>
                    <a:pt x="325300" y="410527"/>
                    <a:pt x="311518" y="410527"/>
                  </a:cubicBezTo>
                  <a:close/>
                  <a:moveTo>
                    <a:pt x="51517" y="50864"/>
                  </a:moveTo>
                  <a:lnTo>
                    <a:pt x="51517" y="392817"/>
                  </a:lnTo>
                  <a:lnTo>
                    <a:pt x="571518" y="392817"/>
                  </a:lnTo>
                  <a:lnTo>
                    <a:pt x="571518" y="50864"/>
                  </a:lnTo>
                  <a:close/>
                  <a:moveTo>
                    <a:pt x="51917" y="0"/>
                  </a:moveTo>
                  <a:lnTo>
                    <a:pt x="571118" y="0"/>
                  </a:lnTo>
                  <a:cubicBezTo>
                    <a:pt x="599791" y="0"/>
                    <a:pt x="623035" y="23244"/>
                    <a:pt x="623035" y="51917"/>
                  </a:cubicBezTo>
                  <a:lnTo>
                    <a:pt x="623035" y="423779"/>
                  </a:lnTo>
                  <a:cubicBezTo>
                    <a:pt x="623035" y="452452"/>
                    <a:pt x="599791" y="475696"/>
                    <a:pt x="571118" y="475696"/>
                  </a:cubicBezTo>
                  <a:lnTo>
                    <a:pt x="51917" y="475696"/>
                  </a:lnTo>
                  <a:cubicBezTo>
                    <a:pt x="23244" y="475696"/>
                    <a:pt x="0" y="452452"/>
                    <a:pt x="0" y="423779"/>
                  </a:cubicBezTo>
                  <a:lnTo>
                    <a:pt x="0" y="51917"/>
                  </a:lnTo>
                  <a:cubicBezTo>
                    <a:pt x="0" y="23244"/>
                    <a:pt x="23244" y="0"/>
                    <a:pt x="51917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3"/>
              <a:endParaRPr lang="de-DE" dirty="0" err="1">
                <a:solidFill>
                  <a:srgbClr val="000000"/>
                </a:solidFill>
              </a:endParaRPr>
            </a:p>
          </p:txBody>
        </p:sp>
        <p:sp>
          <p:nvSpPr>
            <p:cNvPr id="228" name="Trapezoid 227"/>
            <p:cNvSpPr/>
            <p:nvPr/>
          </p:nvSpPr>
          <p:spPr>
            <a:xfrm>
              <a:off x="7249502" y="5035341"/>
              <a:ext cx="277418" cy="42305"/>
            </a:xfrm>
            <a:prstGeom prst="trapezoid">
              <a:avLst/>
            </a:prstGeom>
            <a:solidFill>
              <a:schemeClr val="accent6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3"/>
              <a:endParaRPr lang="de-DE" dirty="0" err="1">
                <a:solidFill>
                  <a:srgbClr val="000000"/>
                </a:solidFill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7294155" y="4768404"/>
              <a:ext cx="201301" cy="17860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3">
                <a:lnSpc>
                  <a:spcPct val="85000"/>
                </a:lnSpc>
              </a:pPr>
              <a:endParaRPr lang="de-DE" dirty="0" err="1">
                <a:solidFill>
                  <a:srgbClr val="FFFFFF"/>
                </a:solidFill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7368391" y="4791809"/>
              <a:ext cx="52828" cy="131797"/>
              <a:chOff x="6462712" y="2215328"/>
              <a:chExt cx="604837" cy="1508946"/>
            </a:xfrm>
            <a:solidFill>
              <a:schemeClr val="accent6"/>
            </a:solidFill>
            <a:effectLst/>
          </p:grpSpPr>
          <p:sp>
            <p:nvSpPr>
              <p:cNvPr id="231" name="Rectangle 31"/>
              <p:cNvSpPr/>
              <p:nvPr/>
            </p:nvSpPr>
            <p:spPr>
              <a:xfrm>
                <a:off x="6462712" y="2690812"/>
                <a:ext cx="604837" cy="1033462"/>
              </a:xfrm>
              <a:custGeom>
                <a:avLst/>
                <a:gdLst/>
                <a:ahLst/>
                <a:cxnLst/>
                <a:rect l="l" t="t" r="r" b="b"/>
                <a:pathLst>
                  <a:path w="604837" h="1033462">
                    <a:moveTo>
                      <a:pt x="269534" y="0"/>
                    </a:moveTo>
                    <a:lnTo>
                      <a:pt x="466279" y="0"/>
                    </a:lnTo>
                    <a:lnTo>
                      <a:pt x="466279" y="247651"/>
                    </a:lnTo>
                    <a:lnTo>
                      <a:pt x="466279" y="285750"/>
                    </a:lnTo>
                    <a:lnTo>
                      <a:pt x="466279" y="797717"/>
                    </a:lnTo>
                    <a:lnTo>
                      <a:pt x="604837" y="797717"/>
                    </a:lnTo>
                    <a:lnTo>
                      <a:pt x="604837" y="1033462"/>
                    </a:lnTo>
                    <a:lnTo>
                      <a:pt x="0" y="1033462"/>
                    </a:lnTo>
                    <a:lnTo>
                      <a:pt x="0" y="797717"/>
                    </a:lnTo>
                    <a:lnTo>
                      <a:pt x="138557" y="797717"/>
                    </a:lnTo>
                    <a:lnTo>
                      <a:pt x="138557" y="285750"/>
                    </a:lnTo>
                    <a:lnTo>
                      <a:pt x="4317" y="285750"/>
                    </a:lnTo>
                    <a:lnTo>
                      <a:pt x="4317" y="94379"/>
                    </a:lnTo>
                    <a:cubicBezTo>
                      <a:pt x="150257" y="82668"/>
                      <a:pt x="258335" y="45415"/>
                      <a:pt x="269534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03">
                  <a:lnSpc>
                    <a:spcPct val="85000"/>
                  </a:lnSpc>
                </a:pPr>
                <a:endParaRPr lang="de-DE" dirty="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6595294" y="2215328"/>
                <a:ext cx="373856" cy="373856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03">
                  <a:lnSpc>
                    <a:spcPct val="85000"/>
                  </a:lnSpc>
                </a:pPr>
                <a:endParaRPr lang="de-DE" dirty="0" err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33" name="Group 232"/>
          <p:cNvGrpSpPr/>
          <p:nvPr/>
        </p:nvGrpSpPr>
        <p:grpSpPr>
          <a:xfrm>
            <a:off x="956921" y="3122139"/>
            <a:ext cx="223411" cy="375301"/>
            <a:chOff x="198834" y="4306004"/>
            <a:chExt cx="1037600" cy="1743030"/>
          </a:xfrm>
        </p:grpSpPr>
        <p:sp>
          <p:nvSpPr>
            <p:cNvPr id="234" name="Oval 65"/>
            <p:cNvSpPr/>
            <p:nvPr/>
          </p:nvSpPr>
          <p:spPr>
            <a:xfrm>
              <a:off x="198834" y="4306004"/>
              <a:ext cx="771451" cy="1743030"/>
            </a:xfrm>
            <a:custGeom>
              <a:avLst/>
              <a:gdLst/>
              <a:ahLst/>
              <a:cxnLst/>
              <a:rect l="l" t="t" r="r" b="b"/>
              <a:pathLst>
                <a:path w="931296" h="2104187">
                  <a:moveTo>
                    <a:pt x="654940" y="583882"/>
                  </a:moveTo>
                  <a:lnTo>
                    <a:pt x="623816" y="929807"/>
                  </a:lnTo>
                  <a:lnTo>
                    <a:pt x="623401" y="929807"/>
                  </a:lnTo>
                  <a:lnTo>
                    <a:pt x="623770" y="930314"/>
                  </a:lnTo>
                  <a:lnTo>
                    <a:pt x="623401" y="934413"/>
                  </a:lnTo>
                  <a:lnTo>
                    <a:pt x="626750" y="934413"/>
                  </a:lnTo>
                  <a:lnTo>
                    <a:pt x="679497" y="1006968"/>
                  </a:lnTo>
                  <a:lnTo>
                    <a:pt x="732245" y="934413"/>
                  </a:lnTo>
                  <a:lnTo>
                    <a:pt x="735593" y="934413"/>
                  </a:lnTo>
                  <a:lnTo>
                    <a:pt x="735224" y="930314"/>
                  </a:lnTo>
                  <a:lnTo>
                    <a:pt x="735593" y="929807"/>
                  </a:lnTo>
                  <a:lnTo>
                    <a:pt x="735179" y="929807"/>
                  </a:lnTo>
                  <a:lnTo>
                    <a:pt x="704054" y="583882"/>
                  </a:lnTo>
                  <a:close/>
                  <a:moveTo>
                    <a:pt x="18502" y="96929"/>
                  </a:moveTo>
                  <a:cubicBezTo>
                    <a:pt x="30895" y="94520"/>
                    <a:pt x="42895" y="102614"/>
                    <a:pt x="45304" y="115007"/>
                  </a:cubicBezTo>
                  <a:lnTo>
                    <a:pt x="147314" y="639808"/>
                  </a:lnTo>
                  <a:cubicBezTo>
                    <a:pt x="167532" y="641423"/>
                    <a:pt x="186644" y="650959"/>
                    <a:pt x="201648" y="666747"/>
                  </a:cubicBezTo>
                  <a:lnTo>
                    <a:pt x="290445" y="760178"/>
                  </a:lnTo>
                  <a:lnTo>
                    <a:pt x="428618" y="523315"/>
                  </a:lnTo>
                  <a:cubicBezTo>
                    <a:pt x="438129" y="507010"/>
                    <a:pt x="451721" y="494566"/>
                    <a:pt x="468141" y="488067"/>
                  </a:cubicBezTo>
                  <a:cubicBezTo>
                    <a:pt x="480249" y="478656"/>
                    <a:pt x="495538" y="473951"/>
                    <a:pt x="511926" y="473951"/>
                  </a:cubicBezTo>
                  <a:lnTo>
                    <a:pt x="644333" y="473951"/>
                  </a:lnTo>
                  <a:lnTo>
                    <a:pt x="660362" y="559226"/>
                  </a:lnTo>
                  <a:lnTo>
                    <a:pt x="698631" y="559226"/>
                  </a:lnTo>
                  <a:lnTo>
                    <a:pt x="714660" y="473951"/>
                  </a:lnTo>
                  <a:lnTo>
                    <a:pt x="847066" y="473951"/>
                  </a:lnTo>
                  <a:lnTo>
                    <a:pt x="848887" y="474319"/>
                  </a:lnTo>
                  <a:cubicBezTo>
                    <a:pt x="854293" y="474050"/>
                    <a:pt x="859652" y="474747"/>
                    <a:pt x="864581" y="477487"/>
                  </a:cubicBezTo>
                  <a:cubicBezTo>
                    <a:pt x="871120" y="477204"/>
                    <a:pt x="877051" y="479231"/>
                    <a:pt x="882403" y="482371"/>
                  </a:cubicBezTo>
                  <a:cubicBezTo>
                    <a:pt x="891171" y="485287"/>
                    <a:pt x="899168" y="490214"/>
                    <a:pt x="905242" y="497770"/>
                  </a:cubicBezTo>
                  <a:cubicBezTo>
                    <a:pt x="905778" y="497959"/>
                    <a:pt x="906146" y="498323"/>
                    <a:pt x="906472" y="498727"/>
                  </a:cubicBezTo>
                  <a:lnTo>
                    <a:pt x="917077" y="506983"/>
                  </a:lnTo>
                  <a:lnTo>
                    <a:pt x="931296" y="523522"/>
                  </a:lnTo>
                  <a:lnTo>
                    <a:pt x="931296" y="816793"/>
                  </a:lnTo>
                  <a:lnTo>
                    <a:pt x="930854" y="816279"/>
                  </a:lnTo>
                  <a:lnTo>
                    <a:pt x="930854" y="1288530"/>
                  </a:lnTo>
                  <a:lnTo>
                    <a:pt x="930854" y="1339670"/>
                  </a:lnTo>
                  <a:lnTo>
                    <a:pt x="930854" y="1339671"/>
                  </a:lnTo>
                  <a:cubicBezTo>
                    <a:pt x="930854" y="1556814"/>
                    <a:pt x="930853" y="1773956"/>
                    <a:pt x="930853" y="1991099"/>
                  </a:cubicBezTo>
                  <a:cubicBezTo>
                    <a:pt x="930853" y="2053556"/>
                    <a:pt x="880222" y="2104187"/>
                    <a:pt x="817765" y="2104187"/>
                  </a:cubicBezTo>
                  <a:lnTo>
                    <a:pt x="817766" y="2104186"/>
                  </a:lnTo>
                  <a:cubicBezTo>
                    <a:pt x="755309" y="2104186"/>
                    <a:pt x="704678" y="2053555"/>
                    <a:pt x="704678" y="1991098"/>
                  </a:cubicBezTo>
                  <a:lnTo>
                    <a:pt x="704678" y="1423458"/>
                  </a:lnTo>
                  <a:lnTo>
                    <a:pt x="654313" y="1423458"/>
                  </a:lnTo>
                  <a:cubicBezTo>
                    <a:pt x="654313" y="1612672"/>
                    <a:pt x="654312" y="1801885"/>
                    <a:pt x="654312" y="1991099"/>
                  </a:cubicBezTo>
                  <a:cubicBezTo>
                    <a:pt x="654312" y="2053556"/>
                    <a:pt x="603681" y="2104187"/>
                    <a:pt x="541224" y="2104187"/>
                  </a:cubicBezTo>
                  <a:lnTo>
                    <a:pt x="541225" y="2104186"/>
                  </a:lnTo>
                  <a:cubicBezTo>
                    <a:pt x="478768" y="2104186"/>
                    <a:pt x="428137" y="2053555"/>
                    <a:pt x="428137" y="1991098"/>
                  </a:cubicBezTo>
                  <a:lnTo>
                    <a:pt x="428137" y="1288530"/>
                  </a:lnTo>
                  <a:cubicBezTo>
                    <a:pt x="428137" y="1288528"/>
                    <a:pt x="428138" y="1288527"/>
                    <a:pt x="428138" y="1288525"/>
                  </a:cubicBezTo>
                  <a:lnTo>
                    <a:pt x="428138" y="903571"/>
                  </a:lnTo>
                  <a:lnTo>
                    <a:pt x="401962" y="948443"/>
                  </a:lnTo>
                  <a:lnTo>
                    <a:pt x="373132" y="985943"/>
                  </a:lnTo>
                  <a:cubicBezTo>
                    <a:pt x="334863" y="1022313"/>
                    <a:pt x="274356" y="1020774"/>
                    <a:pt x="237985" y="982506"/>
                  </a:cubicBezTo>
                  <a:lnTo>
                    <a:pt x="63065" y="798456"/>
                  </a:lnTo>
                  <a:cubicBezTo>
                    <a:pt x="26694" y="760187"/>
                    <a:pt x="28233" y="699680"/>
                    <a:pt x="66502" y="663310"/>
                  </a:cubicBezTo>
                  <a:cubicBezTo>
                    <a:pt x="76750" y="653570"/>
                    <a:pt x="88593" y="646548"/>
                    <a:pt x="101297" y="642675"/>
                  </a:cubicBezTo>
                  <a:lnTo>
                    <a:pt x="424" y="123731"/>
                  </a:lnTo>
                  <a:cubicBezTo>
                    <a:pt x="-1985" y="111338"/>
                    <a:pt x="6109" y="99338"/>
                    <a:pt x="18502" y="96929"/>
                  </a:cubicBezTo>
                  <a:close/>
                  <a:moveTo>
                    <a:pt x="679496" y="0"/>
                  </a:moveTo>
                  <a:cubicBezTo>
                    <a:pt x="797856" y="0"/>
                    <a:pt x="893805" y="95949"/>
                    <a:pt x="893805" y="214309"/>
                  </a:cubicBezTo>
                  <a:cubicBezTo>
                    <a:pt x="893805" y="332669"/>
                    <a:pt x="797856" y="428618"/>
                    <a:pt x="679496" y="428618"/>
                  </a:cubicBezTo>
                  <a:cubicBezTo>
                    <a:pt x="561136" y="428618"/>
                    <a:pt x="465187" y="332669"/>
                    <a:pt x="465187" y="214309"/>
                  </a:cubicBezTo>
                  <a:cubicBezTo>
                    <a:pt x="465187" y="95949"/>
                    <a:pt x="561136" y="0"/>
                    <a:pt x="679496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3"/>
              <a:endParaRPr lang="de-DE" dirty="0" err="1">
                <a:solidFill>
                  <a:srgbClr val="808080">
                    <a:lumMod val="75000"/>
                  </a:srgbClr>
                </a:solidFill>
              </a:endParaRPr>
            </a:p>
          </p:txBody>
        </p:sp>
        <p:grpSp>
          <p:nvGrpSpPr>
            <p:cNvPr id="235" name="Group 234"/>
            <p:cNvGrpSpPr/>
            <p:nvPr/>
          </p:nvGrpSpPr>
          <p:grpSpPr>
            <a:xfrm rot="18339078">
              <a:off x="885738" y="5156380"/>
              <a:ext cx="400465" cy="300927"/>
              <a:chOff x="5384852" y="4831503"/>
              <a:chExt cx="374031" cy="281063"/>
            </a:xfrm>
          </p:grpSpPr>
          <p:sp>
            <p:nvSpPr>
              <p:cNvPr id="237" name="Rectangle 236"/>
              <p:cNvSpPr/>
              <p:nvPr/>
            </p:nvSpPr>
            <p:spPr>
              <a:xfrm rot="18013569">
                <a:off x="5431336" y="4785019"/>
                <a:ext cx="281063" cy="3740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de-DE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 rot="18013569">
                <a:off x="5459282" y="4807492"/>
                <a:ext cx="225172" cy="329084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de-DE" dirty="0" err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6" name="Rounded Rectangle 235"/>
            <p:cNvSpPr/>
            <p:nvPr/>
          </p:nvSpPr>
          <p:spPr>
            <a:xfrm rot="20115603">
              <a:off x="942381" y="4676401"/>
              <a:ext cx="153858" cy="62221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3"/>
              <a:endParaRPr lang="de-DE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239" name="Group 238"/>
          <p:cNvGrpSpPr/>
          <p:nvPr/>
        </p:nvGrpSpPr>
        <p:grpSpPr bwMode="gray">
          <a:xfrm>
            <a:off x="826243" y="5796656"/>
            <a:ext cx="416953" cy="321008"/>
            <a:chOff x="2171700" y="5661953"/>
            <a:chExt cx="350258" cy="269661"/>
          </a:xfrm>
        </p:grpSpPr>
        <p:sp>
          <p:nvSpPr>
            <p:cNvPr id="240" name="Rounded Rectangle 239"/>
            <p:cNvSpPr/>
            <p:nvPr/>
          </p:nvSpPr>
          <p:spPr bwMode="gray">
            <a:xfrm>
              <a:off x="2171700" y="5700300"/>
              <a:ext cx="350258" cy="231314"/>
            </a:xfrm>
            <a:prstGeom prst="roundRect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3"/>
              <a:endParaRPr lang="en-US" sz="1400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241" name="Group 240"/>
            <p:cNvGrpSpPr/>
            <p:nvPr/>
          </p:nvGrpSpPr>
          <p:grpSpPr bwMode="gray">
            <a:xfrm>
              <a:off x="2267224" y="5736352"/>
              <a:ext cx="159211" cy="159211"/>
              <a:chOff x="3010102" y="5219700"/>
              <a:chExt cx="159211" cy="159211"/>
            </a:xfrm>
          </p:grpSpPr>
          <p:sp>
            <p:nvSpPr>
              <p:cNvPr id="243" name="Rectangle 242"/>
              <p:cNvSpPr/>
              <p:nvPr/>
            </p:nvSpPr>
            <p:spPr bwMode="gray">
              <a:xfrm>
                <a:off x="3066848" y="5219700"/>
                <a:ext cx="45719" cy="1592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US" sz="1400" dirty="0" err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gray">
              <a:xfrm rot="5400000">
                <a:off x="3066848" y="5219700"/>
                <a:ext cx="45719" cy="15921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US" sz="1400" dirty="0" err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2" name="Right Bracket 241"/>
            <p:cNvSpPr/>
            <p:nvPr/>
          </p:nvSpPr>
          <p:spPr bwMode="gray">
            <a:xfrm rot="16200000" flipV="1">
              <a:off x="2323969" y="5621240"/>
              <a:ext cx="45720" cy="127146"/>
            </a:xfrm>
            <a:prstGeom prst="rightBracket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03"/>
              <a:endParaRPr lang="en-US" sz="1400">
                <a:solidFill>
                  <a:srgbClr val="000000"/>
                </a:solidFill>
              </a:endParaRPr>
            </a:p>
          </p:txBody>
        </p:sp>
      </p:grpSp>
      <p:sp>
        <p:nvSpPr>
          <p:cNvPr id="126" name="Rectangle 7"/>
          <p:cNvSpPr txBox="1"/>
          <p:nvPr/>
        </p:nvSpPr>
        <p:spPr>
          <a:xfrm>
            <a:off x="4114216" y="797400"/>
            <a:ext cx="103073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900" dirty="0">
                <a:solidFill>
                  <a:srgbClr val="000000"/>
                </a:solidFill>
              </a:rPr>
              <a:t>Влияние на уровне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27" name="Freeform 99"/>
          <p:cNvSpPr>
            <a:spLocks/>
          </p:cNvSpPr>
          <p:nvPr/>
        </p:nvSpPr>
        <p:spPr bwMode="auto">
          <a:xfrm>
            <a:off x="3930973" y="795278"/>
            <a:ext cx="141655" cy="134386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6"/>
            </a:solidFill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defTabSz="914303"/>
            <a:endParaRPr lang="en-US" sz="900">
              <a:solidFill>
                <a:srgbClr val="000000"/>
              </a:solidFill>
            </a:endParaRPr>
          </a:p>
        </p:txBody>
      </p:sp>
      <p:grpSp>
        <p:nvGrpSpPr>
          <p:cNvPr id="149" name="Group 141"/>
          <p:cNvGrpSpPr>
            <a:grpSpLocks/>
          </p:cNvGrpSpPr>
          <p:nvPr/>
        </p:nvGrpSpPr>
        <p:grpSpPr bwMode="auto">
          <a:xfrm>
            <a:off x="8198571" y="983918"/>
            <a:ext cx="604117" cy="173038"/>
            <a:chOff x="915" y="921"/>
            <a:chExt cx="2686" cy="109"/>
          </a:xfrm>
        </p:grpSpPr>
        <p:cxnSp>
          <p:nvCxnSpPr>
            <p:cNvPr id="150" name="AutoShape 249"/>
            <p:cNvCxnSpPr>
              <a:cxnSpLocks noChangeShapeType="1"/>
              <a:stCxn id="151" idx="4"/>
              <a:endCxn id="15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03"/>
              <a:r>
                <a:rPr lang="ru-RU" sz="1000" b="1" dirty="0">
                  <a:solidFill>
                    <a:srgbClr val="000000"/>
                  </a:solidFill>
                </a:rPr>
                <a:t>Частные</a:t>
              </a:r>
            </a:p>
          </p:txBody>
        </p:sp>
      </p:grpSp>
      <p:grpSp>
        <p:nvGrpSpPr>
          <p:cNvPr id="139" name="Group 141"/>
          <p:cNvGrpSpPr>
            <a:grpSpLocks/>
          </p:cNvGrpSpPr>
          <p:nvPr/>
        </p:nvGrpSpPr>
        <p:grpSpPr bwMode="auto">
          <a:xfrm>
            <a:off x="1510519" y="983919"/>
            <a:ext cx="5373993" cy="173038"/>
            <a:chOff x="915" y="921"/>
            <a:chExt cx="2686" cy="109"/>
          </a:xfrm>
        </p:grpSpPr>
        <p:cxnSp>
          <p:nvCxnSpPr>
            <p:cNvPr id="140" name="AutoShape 249"/>
            <p:cNvCxnSpPr>
              <a:cxnSpLocks noChangeShapeType="1"/>
              <a:stCxn id="141" idx="4"/>
              <a:endCxn id="14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303"/>
              <a:r>
                <a:rPr lang="ru-RU" sz="1000" b="1" dirty="0">
                  <a:solidFill>
                    <a:srgbClr val="000000"/>
                  </a:solidFill>
                </a:rPr>
                <a:t>Основные инициативы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510516" y="1425906"/>
            <a:ext cx="7069460" cy="163413"/>
            <a:chOff x="1510516" y="1364313"/>
            <a:chExt cx="7069460" cy="163413"/>
          </a:xfrm>
        </p:grpSpPr>
        <p:sp>
          <p:nvSpPr>
            <p:cNvPr id="192" name="Freeform 64"/>
            <p:cNvSpPr>
              <a:spLocks/>
            </p:cNvSpPr>
            <p:nvPr/>
          </p:nvSpPr>
          <p:spPr bwMode="auto">
            <a:xfrm>
              <a:off x="7748867" y="136812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93" name="Freeform 64"/>
            <p:cNvSpPr>
              <a:spLocks/>
            </p:cNvSpPr>
            <p:nvPr/>
          </p:nvSpPr>
          <p:spPr bwMode="auto">
            <a:xfrm>
              <a:off x="8421282" y="136431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7" name="Rectangle 7"/>
            <p:cNvSpPr txBox="1">
              <a:spLocks/>
            </p:cNvSpPr>
            <p:nvPr/>
          </p:nvSpPr>
          <p:spPr>
            <a:xfrm>
              <a:off x="1510516" y="1373838"/>
              <a:ext cx="537399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Дальнейшее </a:t>
              </a:r>
              <a:r>
                <a:rPr lang="ru-RU" sz="1000" b="1" dirty="0">
                  <a:solidFill>
                    <a:srgbClr val="000000"/>
                  </a:solidFill>
                </a:rPr>
                <a:t>расширение </a:t>
              </a:r>
              <a:r>
                <a:rPr lang="ru-RU" sz="1000" b="1" dirty="0" err="1">
                  <a:solidFill>
                    <a:srgbClr val="000000"/>
                  </a:solidFill>
                </a:rPr>
                <a:t>СЭЗ</a:t>
              </a:r>
              <a:r>
                <a:rPr lang="ru-RU" sz="1000" b="1" dirty="0">
                  <a:solidFill>
                    <a:srgbClr val="000000"/>
                  </a:solidFill>
                </a:rPr>
                <a:t> ПИТ </a:t>
              </a:r>
              <a:r>
                <a:rPr lang="ru-RU" sz="1000" dirty="0">
                  <a:solidFill>
                    <a:srgbClr val="000000"/>
                  </a:solidFill>
                </a:rPr>
                <a:t>и привлечение международных партнеров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510519" y="1627899"/>
            <a:ext cx="6397045" cy="434434"/>
            <a:chOff x="1510516" y="1412221"/>
            <a:chExt cx="6397045" cy="434434"/>
          </a:xfrm>
        </p:grpSpPr>
        <p:sp>
          <p:nvSpPr>
            <p:cNvPr id="180" name="Freeform 64"/>
            <p:cNvSpPr>
              <a:spLocks/>
            </p:cNvSpPr>
            <p:nvPr/>
          </p:nvSpPr>
          <p:spPr bwMode="auto">
            <a:xfrm>
              <a:off x="7748867" y="1705591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1"/>
            <p:cNvSpPr txBox="1">
              <a:spLocks/>
            </p:cNvSpPr>
            <p:nvPr/>
          </p:nvSpPr>
          <p:spPr>
            <a:xfrm>
              <a:off x="1510516" y="1412221"/>
              <a:ext cx="53739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b="1" dirty="0">
                  <a:solidFill>
                    <a:srgbClr val="000000"/>
                  </a:solidFill>
                </a:rPr>
                <a:t>Стимулирование иммиграции квалифицированной рабочей силы </a:t>
              </a:r>
              <a:r>
                <a:rPr lang="ru-RU" sz="1000" dirty="0">
                  <a:solidFill>
                    <a:srgbClr val="000000"/>
                  </a:solidFill>
                </a:rPr>
                <a:t>путем предоставления налоговых льгот, субсидирования жилья, расширения квоты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510519" y="1937000"/>
            <a:ext cx="6397045" cy="821149"/>
            <a:chOff x="1510516" y="1696721"/>
            <a:chExt cx="6397045" cy="821149"/>
          </a:xfrm>
        </p:grpSpPr>
        <p:sp>
          <p:nvSpPr>
            <p:cNvPr id="168" name="Freeform 64"/>
            <p:cNvSpPr>
              <a:spLocks/>
            </p:cNvSpPr>
            <p:nvPr/>
          </p:nvSpPr>
          <p:spPr bwMode="auto">
            <a:xfrm>
              <a:off x="7125985" y="2376806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69" name="Freeform 64"/>
            <p:cNvSpPr>
              <a:spLocks/>
            </p:cNvSpPr>
            <p:nvPr/>
          </p:nvSpPr>
          <p:spPr bwMode="auto">
            <a:xfrm>
              <a:off x="7748867" y="2346326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5" name="Rectangle 15"/>
            <p:cNvSpPr txBox="1">
              <a:spLocks/>
            </p:cNvSpPr>
            <p:nvPr/>
          </p:nvSpPr>
          <p:spPr>
            <a:xfrm>
              <a:off x="1510516" y="1696721"/>
              <a:ext cx="53739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b="1" dirty="0">
                  <a:solidFill>
                    <a:srgbClr val="000000"/>
                  </a:solidFill>
                </a:rPr>
                <a:t>Оптимизация деятельности бюрократических учреждений</a:t>
              </a:r>
              <a:r>
                <a:rPr lang="ru-RU" sz="1000" dirty="0">
                  <a:solidFill>
                    <a:srgbClr val="000000"/>
                  </a:solidFill>
                </a:rPr>
                <a:t> для сокращения сроков применительно к ведению бизнеса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23"/>
          <p:cNvSpPr txBox="1">
            <a:spLocks/>
          </p:cNvSpPr>
          <p:nvPr/>
        </p:nvSpPr>
        <p:spPr>
          <a:xfrm>
            <a:off x="1510519" y="3219499"/>
            <a:ext cx="53739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Создание "</a:t>
            </a:r>
            <a:r>
              <a:rPr lang="ru-RU" sz="1000" dirty="0" err="1">
                <a:solidFill>
                  <a:srgbClr val="000000"/>
                </a:solidFill>
              </a:rPr>
              <a:t>ХY</a:t>
            </a:r>
            <a:r>
              <a:rPr lang="ru-RU" sz="1000" dirty="0">
                <a:solidFill>
                  <a:srgbClr val="000000"/>
                </a:solidFill>
              </a:rPr>
              <a:t> приза" – международного гранта, предназначенного для вознаграждения прорывных инноваций, готовых к коммерческому использованию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1510516" y="2591160"/>
            <a:ext cx="7069460" cy="718630"/>
            <a:chOff x="1510516" y="2486107"/>
            <a:chExt cx="7069460" cy="718630"/>
          </a:xfrm>
        </p:grpSpPr>
        <p:sp>
          <p:nvSpPr>
            <p:cNvPr id="154" name="Freeform 64"/>
            <p:cNvSpPr>
              <a:spLocks/>
            </p:cNvSpPr>
            <p:nvPr/>
          </p:nvSpPr>
          <p:spPr bwMode="auto">
            <a:xfrm>
              <a:off x="7125985" y="274434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59" name="Freeform 64"/>
            <p:cNvSpPr>
              <a:spLocks/>
            </p:cNvSpPr>
            <p:nvPr/>
          </p:nvSpPr>
          <p:spPr bwMode="auto">
            <a:xfrm>
              <a:off x="7748867" y="274434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60" name="Freeform 64"/>
            <p:cNvSpPr>
              <a:spLocks/>
            </p:cNvSpPr>
            <p:nvPr/>
          </p:nvSpPr>
          <p:spPr bwMode="auto">
            <a:xfrm>
              <a:off x="8421282" y="274434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27" name="Rectangle 27"/>
            <p:cNvSpPr txBox="1">
              <a:spLocks/>
            </p:cNvSpPr>
            <p:nvPr/>
          </p:nvSpPr>
          <p:spPr>
            <a:xfrm>
              <a:off x="1510516" y="2486107"/>
              <a:ext cx="537399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Кооперирование с администрациями ВУЗов по стимулированию инновационной деятельности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Программа по </a:t>
              </a:r>
              <a:r>
                <a:rPr lang="ru-RU" sz="1000" b="1" dirty="0">
                  <a:solidFill>
                    <a:srgbClr val="000000"/>
                  </a:solidFill>
                </a:rPr>
                <a:t>поддержке университетских исследований</a:t>
              </a:r>
              <a:r>
                <a:rPr lang="en-US" sz="1000" b="1" dirty="0">
                  <a:solidFill>
                    <a:srgbClr val="000000"/>
                  </a:solidFill>
                </a:rPr>
                <a:t> </a:t>
              </a:r>
              <a:r>
                <a:rPr lang="ru-RU" sz="1000" dirty="0">
                  <a:solidFill>
                    <a:srgbClr val="000000"/>
                  </a:solidFill>
                </a:rPr>
                <a:t>(учреждение грантов по поддержке исследований в инновационных отраслях)  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57" name="Freeform 64"/>
            <p:cNvSpPr>
              <a:spLocks/>
            </p:cNvSpPr>
            <p:nvPr/>
          </p:nvSpPr>
          <p:spPr bwMode="auto">
            <a:xfrm>
              <a:off x="7125985" y="306367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58" name="Freeform 64"/>
            <p:cNvSpPr>
              <a:spLocks/>
            </p:cNvSpPr>
            <p:nvPr/>
          </p:nvSpPr>
          <p:spPr bwMode="auto">
            <a:xfrm>
              <a:off x="7748867" y="306367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510516" y="3516401"/>
            <a:ext cx="7069460" cy="307777"/>
            <a:chOff x="1510516" y="3412170"/>
            <a:chExt cx="7069460" cy="307777"/>
          </a:xfrm>
        </p:grpSpPr>
        <p:sp>
          <p:nvSpPr>
            <p:cNvPr id="130" name="Freeform 64"/>
            <p:cNvSpPr>
              <a:spLocks/>
            </p:cNvSpPr>
            <p:nvPr/>
          </p:nvSpPr>
          <p:spPr bwMode="auto">
            <a:xfrm>
              <a:off x="7125985" y="3446038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32" name="Freeform 64"/>
            <p:cNvSpPr>
              <a:spLocks/>
            </p:cNvSpPr>
            <p:nvPr/>
          </p:nvSpPr>
          <p:spPr bwMode="auto">
            <a:xfrm>
              <a:off x="8421282" y="3446038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36" name="Rectangle 36"/>
            <p:cNvSpPr txBox="1">
              <a:spLocks/>
            </p:cNvSpPr>
            <p:nvPr/>
          </p:nvSpPr>
          <p:spPr>
            <a:xfrm>
              <a:off x="1510516" y="3412170"/>
              <a:ext cx="53739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Привлечение ведущих ученых за счет учреждения новых научных лабораторий </a:t>
              </a:r>
              <a:br>
                <a:rPr lang="ru-RU" sz="1000" dirty="0">
                  <a:solidFill>
                    <a:srgbClr val="000000"/>
                  </a:solidFill>
                </a:rPr>
              </a:br>
              <a:r>
                <a:rPr lang="ru-RU" sz="1000" dirty="0">
                  <a:solidFill>
                    <a:srgbClr val="000000"/>
                  </a:solidFill>
                </a:rPr>
                <a:t>и грантов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510519" y="3802428"/>
            <a:ext cx="6397045" cy="153888"/>
            <a:chOff x="1510516" y="3689362"/>
            <a:chExt cx="6397045" cy="153888"/>
          </a:xfrm>
        </p:grpSpPr>
        <p:sp>
          <p:nvSpPr>
            <p:cNvPr id="121" name="Freeform 64"/>
            <p:cNvSpPr>
              <a:spLocks/>
            </p:cNvSpPr>
            <p:nvPr/>
          </p:nvSpPr>
          <p:spPr bwMode="auto">
            <a:xfrm>
              <a:off x="7125985" y="3689362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7748867" y="3689362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40" name="Rectangle 40"/>
            <p:cNvSpPr txBox="1">
              <a:spLocks/>
            </p:cNvSpPr>
            <p:nvPr/>
          </p:nvSpPr>
          <p:spPr>
            <a:xfrm>
              <a:off x="1510516" y="3689362"/>
              <a:ext cx="537399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Создание совета по сотрудничеству с международными ВУЗами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Rectangle 46"/>
          <p:cNvSpPr txBox="1">
            <a:spLocks/>
          </p:cNvSpPr>
          <p:nvPr/>
        </p:nvSpPr>
        <p:spPr>
          <a:xfrm>
            <a:off x="1510519" y="4003146"/>
            <a:ext cx="537399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000" dirty="0">
                <a:solidFill>
                  <a:srgbClr val="000000"/>
                </a:solidFill>
              </a:rPr>
              <a:t>Развитие системы </a:t>
            </a:r>
            <a:r>
              <a:rPr lang="ru-RU" sz="1000" b="1" dirty="0">
                <a:solidFill>
                  <a:srgbClr val="000000"/>
                </a:solidFill>
              </a:rPr>
              <a:t>образование для трудоустройства (E2E)</a:t>
            </a:r>
            <a:endParaRPr lang="en-US" sz="1000" b="1" dirty="0">
              <a:solidFill>
                <a:srgbClr val="000000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1510519" y="4160552"/>
            <a:ext cx="5774163" cy="153888"/>
            <a:chOff x="1510516" y="3984142"/>
            <a:chExt cx="5774163" cy="153888"/>
          </a:xfrm>
        </p:grpSpPr>
        <p:sp>
          <p:nvSpPr>
            <p:cNvPr id="195" name="Freeform 64"/>
            <p:cNvSpPr>
              <a:spLocks/>
            </p:cNvSpPr>
            <p:nvPr/>
          </p:nvSpPr>
          <p:spPr bwMode="auto">
            <a:xfrm>
              <a:off x="7125985" y="3984142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50" name="Rectangle 51"/>
            <p:cNvSpPr txBox="1">
              <a:spLocks/>
            </p:cNvSpPr>
            <p:nvPr/>
          </p:nvSpPr>
          <p:spPr>
            <a:xfrm>
              <a:off x="1510516" y="3984142"/>
              <a:ext cx="537399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Создание </a:t>
              </a:r>
              <a:r>
                <a:rPr lang="ru-RU" sz="1000" b="1" dirty="0">
                  <a:solidFill>
                    <a:srgbClr val="000000"/>
                  </a:solidFill>
                </a:rPr>
                <a:t>информационной базы </a:t>
              </a:r>
              <a:r>
                <a:rPr lang="ru-RU" sz="1000" dirty="0">
                  <a:solidFill>
                    <a:srgbClr val="000000"/>
                  </a:solidFill>
                </a:rPr>
                <a:t>по обмену и прогнозу потребностей индустрий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510516" y="4350351"/>
            <a:ext cx="7069460" cy="307777"/>
            <a:chOff x="1510516" y="4100890"/>
            <a:chExt cx="7069460" cy="307777"/>
          </a:xfrm>
        </p:grpSpPr>
        <p:sp>
          <p:nvSpPr>
            <p:cNvPr id="199" name="Freeform 64"/>
            <p:cNvSpPr>
              <a:spLocks/>
            </p:cNvSpPr>
            <p:nvPr/>
          </p:nvSpPr>
          <p:spPr bwMode="auto">
            <a:xfrm>
              <a:off x="7125985" y="4134758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201" name="Freeform 64"/>
            <p:cNvSpPr>
              <a:spLocks/>
            </p:cNvSpPr>
            <p:nvPr/>
          </p:nvSpPr>
          <p:spPr bwMode="auto">
            <a:xfrm>
              <a:off x="8421282" y="4143225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55" name="Rectangle 55"/>
            <p:cNvSpPr txBox="1">
              <a:spLocks/>
            </p:cNvSpPr>
            <p:nvPr/>
          </p:nvSpPr>
          <p:spPr>
            <a:xfrm>
              <a:off x="1510516" y="4100890"/>
              <a:ext cx="53739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2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Комбинирование программы обучения с практикой, вовлечение </a:t>
              </a:r>
              <a:r>
                <a:rPr lang="ru-RU" sz="1000" b="1" dirty="0">
                  <a:solidFill>
                    <a:srgbClr val="000000"/>
                  </a:solidFill>
                </a:rPr>
                <a:t>предприятий в написание учебного плана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510519" y="4660233"/>
            <a:ext cx="6397045" cy="461665"/>
            <a:chOff x="1510516" y="5485685"/>
            <a:chExt cx="6397045" cy="461665"/>
          </a:xfrm>
        </p:grpSpPr>
        <p:sp>
          <p:nvSpPr>
            <p:cNvPr id="215" name="Freeform 64"/>
            <p:cNvSpPr>
              <a:spLocks/>
            </p:cNvSpPr>
            <p:nvPr/>
          </p:nvSpPr>
          <p:spPr bwMode="auto">
            <a:xfrm>
              <a:off x="7125985" y="5485685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216" name="Freeform 64"/>
            <p:cNvSpPr>
              <a:spLocks/>
            </p:cNvSpPr>
            <p:nvPr/>
          </p:nvSpPr>
          <p:spPr bwMode="auto">
            <a:xfrm>
              <a:off x="7748867" y="5485685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63" name="Rectangle 63"/>
            <p:cNvSpPr txBox="1">
              <a:spLocks/>
            </p:cNvSpPr>
            <p:nvPr/>
          </p:nvSpPr>
          <p:spPr>
            <a:xfrm>
              <a:off x="1510516" y="5485685"/>
              <a:ext cx="53739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Внедрение единых </a:t>
              </a:r>
              <a:r>
                <a:rPr lang="ru-RU" sz="1000" b="1" dirty="0">
                  <a:solidFill>
                    <a:srgbClr val="000000"/>
                  </a:solidFill>
                </a:rPr>
                <a:t>стандартов и независимого обеспечения качества</a:t>
              </a:r>
              <a:r>
                <a:rPr lang="ru-RU" sz="1000" dirty="0">
                  <a:solidFill>
                    <a:srgbClr val="000000"/>
                  </a:solidFill>
                </a:rPr>
                <a:t> для обучения студентов необходимым навыкам по единым стандартам для всех образовательных учреждений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519302" y="5200683"/>
            <a:ext cx="7069460" cy="307777"/>
            <a:chOff x="1510516" y="4448184"/>
            <a:chExt cx="7069460" cy="307777"/>
          </a:xfrm>
        </p:grpSpPr>
        <p:sp>
          <p:nvSpPr>
            <p:cNvPr id="203" name="Freeform 64"/>
            <p:cNvSpPr>
              <a:spLocks/>
            </p:cNvSpPr>
            <p:nvPr/>
          </p:nvSpPr>
          <p:spPr bwMode="auto">
            <a:xfrm>
              <a:off x="7141225" y="4541321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205" name="Freeform 64"/>
            <p:cNvSpPr>
              <a:spLocks/>
            </p:cNvSpPr>
            <p:nvPr/>
          </p:nvSpPr>
          <p:spPr bwMode="auto">
            <a:xfrm>
              <a:off x="8421282" y="4541321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67" name="Rectangle 67"/>
            <p:cNvSpPr txBox="1">
              <a:spLocks/>
            </p:cNvSpPr>
            <p:nvPr/>
          </p:nvSpPr>
          <p:spPr>
            <a:xfrm>
              <a:off x="1510516" y="4448184"/>
              <a:ext cx="53739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Привлечение частных инвестиций в </a:t>
              </a:r>
              <a:r>
                <a:rPr lang="ru-RU" sz="1000" b="1" dirty="0">
                  <a:solidFill>
                    <a:srgbClr val="000000"/>
                  </a:solidFill>
                </a:rPr>
                <a:t>создание нового медицинского диагностического центра</a:t>
              </a:r>
              <a:r>
                <a:rPr lang="ru-RU" sz="1000" dirty="0">
                  <a:solidFill>
                    <a:srgbClr val="000000"/>
                  </a:solidFill>
                </a:rPr>
                <a:t> мирового уровня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06397" y="5504119"/>
            <a:ext cx="7068656" cy="307777"/>
            <a:chOff x="1404640" y="5162151"/>
            <a:chExt cx="7068656" cy="307777"/>
          </a:xfrm>
        </p:grpSpPr>
        <p:sp>
          <p:nvSpPr>
            <p:cNvPr id="211" name="Freeform 64"/>
            <p:cNvSpPr>
              <a:spLocks/>
            </p:cNvSpPr>
            <p:nvPr/>
          </p:nvSpPr>
          <p:spPr bwMode="auto">
            <a:xfrm>
              <a:off x="7042165" y="5181729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212" name="Freeform 64"/>
            <p:cNvSpPr>
              <a:spLocks/>
            </p:cNvSpPr>
            <p:nvPr/>
          </p:nvSpPr>
          <p:spPr bwMode="auto">
            <a:xfrm>
              <a:off x="7657427" y="5166489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auto">
            <a:xfrm>
              <a:off x="8314602" y="5174109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71" name="Rectangle 71"/>
            <p:cNvSpPr txBox="1">
              <a:spLocks/>
            </p:cNvSpPr>
            <p:nvPr/>
          </p:nvSpPr>
          <p:spPr>
            <a:xfrm>
              <a:off x="1404640" y="5162151"/>
              <a:ext cx="54115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82505" lvl="1" indent="-182505"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Обеспечение минимального государственного заказа для стимулирования </a:t>
              </a:r>
              <a:br>
                <a:rPr lang="ru-RU" sz="1000" dirty="0">
                  <a:solidFill>
                    <a:srgbClr val="000000"/>
                  </a:solidFill>
                </a:rPr>
              </a:br>
              <a:r>
                <a:rPr lang="ru-RU" sz="1000" dirty="0">
                  <a:solidFill>
                    <a:srgbClr val="000000"/>
                  </a:solidFill>
                </a:rPr>
                <a:t>спроса на услуги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506397" y="5754657"/>
            <a:ext cx="6401164" cy="231529"/>
            <a:chOff x="1506397" y="5984083"/>
            <a:chExt cx="6401164" cy="231529"/>
          </a:xfrm>
        </p:grpSpPr>
        <p:sp>
          <p:nvSpPr>
            <p:cNvPr id="223" name="Freeform 64"/>
            <p:cNvSpPr>
              <a:spLocks/>
            </p:cNvSpPr>
            <p:nvPr/>
          </p:nvSpPr>
          <p:spPr bwMode="auto">
            <a:xfrm>
              <a:off x="7125985" y="598408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224" name="Freeform 64"/>
            <p:cNvSpPr>
              <a:spLocks/>
            </p:cNvSpPr>
            <p:nvPr/>
          </p:nvSpPr>
          <p:spPr bwMode="auto">
            <a:xfrm>
              <a:off x="7748867" y="598408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75" name="Rectangle 75"/>
            <p:cNvSpPr txBox="1">
              <a:spLocks/>
            </p:cNvSpPr>
            <p:nvPr/>
          </p:nvSpPr>
          <p:spPr>
            <a:xfrm>
              <a:off x="1506397" y="6061724"/>
              <a:ext cx="537399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Направление государственного финансирования в </a:t>
              </a:r>
              <a:r>
                <a:rPr lang="ru-RU" sz="1000" b="1" dirty="0" err="1">
                  <a:solidFill>
                    <a:srgbClr val="000000"/>
                  </a:solidFill>
                </a:rPr>
                <a:t>НИОКР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1219203" y="2401521"/>
            <a:ext cx="7583487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cxnSpLocks/>
          </p:cNvCxnSpPr>
          <p:nvPr/>
        </p:nvCxnSpPr>
        <p:spPr>
          <a:xfrm>
            <a:off x="1219200" y="5142062"/>
            <a:ext cx="7583488" cy="0"/>
          </a:xfrm>
          <a:prstGeom prst="line">
            <a:avLst/>
          </a:prstGeom>
          <a:ln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217895" y="5063701"/>
            <a:ext cx="4479925" cy="400110"/>
          </a:xfrm>
          <a:prstGeom prst="rect">
            <a:avLst/>
          </a:prstGeom>
        </p:spPr>
        <p:txBody>
          <a:bodyPr lIns="91410" tIns="45705" rIns="91410" bIns="45705">
            <a:spAutoFit/>
          </a:bodyPr>
          <a:lstStyle/>
          <a:p>
            <a:pPr marL="457004" lvl="1" defTabSz="914303"/>
            <a:endParaRPr lang="ru-RU" sz="1000" b="1" dirty="0">
              <a:solidFill>
                <a:srgbClr val="000000"/>
              </a:solidFill>
            </a:endParaRPr>
          </a:p>
          <a:p>
            <a:pPr marL="457004" lvl="1" defTabSz="914303"/>
            <a:endParaRPr lang="ru-RU" sz="1000" b="1" dirty="0">
              <a:solidFill>
                <a:srgbClr val="000000"/>
              </a:solidFill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1510516" y="6051137"/>
            <a:ext cx="7069460" cy="153888"/>
            <a:chOff x="1510516" y="5984083"/>
            <a:chExt cx="7069460" cy="153888"/>
          </a:xfrm>
        </p:grpSpPr>
        <p:sp>
          <p:nvSpPr>
            <p:cNvPr id="166" name="Freeform 64"/>
            <p:cNvSpPr>
              <a:spLocks/>
            </p:cNvSpPr>
            <p:nvPr/>
          </p:nvSpPr>
          <p:spPr bwMode="auto">
            <a:xfrm>
              <a:off x="7141225" y="598408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72" name="Freeform 64"/>
            <p:cNvSpPr>
              <a:spLocks/>
            </p:cNvSpPr>
            <p:nvPr/>
          </p:nvSpPr>
          <p:spPr bwMode="auto">
            <a:xfrm>
              <a:off x="8421282" y="5984083"/>
              <a:ext cx="158694" cy="141064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88" y="320"/>
                </a:cxn>
                <a:cxn ang="0">
                  <a:pos x="122" y="340"/>
                </a:cxn>
                <a:cxn ang="0">
                  <a:pos x="184" y="452"/>
                </a:cxn>
                <a:cxn ang="0">
                  <a:pos x="278" y="316"/>
                </a:cxn>
                <a:cxn ang="0">
                  <a:pos x="434" y="148"/>
                </a:cxn>
                <a:cxn ang="0">
                  <a:pos x="534" y="60"/>
                </a:cxn>
                <a:cxn ang="0">
                  <a:pos x="632" y="0"/>
                </a:cxn>
                <a:cxn ang="0">
                  <a:pos x="648" y="26"/>
                </a:cxn>
                <a:cxn ang="0">
                  <a:pos x="566" y="98"/>
                </a:cxn>
                <a:cxn ang="0">
                  <a:pos x="448" y="230"/>
                </a:cxn>
                <a:cxn ang="0">
                  <a:pos x="346" y="360"/>
                </a:cxn>
                <a:cxn ang="0">
                  <a:pos x="234" y="554"/>
                </a:cxn>
                <a:cxn ang="0">
                  <a:pos x="144" y="618"/>
                </a:cxn>
                <a:cxn ang="0">
                  <a:pos x="82" y="466"/>
                </a:cxn>
                <a:cxn ang="0">
                  <a:pos x="42" y="404"/>
                </a:cxn>
                <a:cxn ang="0">
                  <a:pos x="0" y="374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noAutofit/>
            </a:bodyPr>
            <a:lstStyle/>
            <a:p>
              <a:pPr defTabSz="914303"/>
              <a:endParaRPr lang="ru-RU" sz="1000">
                <a:solidFill>
                  <a:srgbClr val="000000"/>
                </a:solidFill>
              </a:endParaRPr>
            </a:p>
          </p:txBody>
        </p:sp>
        <p:sp>
          <p:nvSpPr>
            <p:cNvPr id="173" name="Rectangle 75"/>
            <p:cNvSpPr txBox="1">
              <a:spLocks/>
            </p:cNvSpPr>
            <p:nvPr/>
          </p:nvSpPr>
          <p:spPr>
            <a:xfrm>
              <a:off x="1510516" y="5984083"/>
              <a:ext cx="537399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dirty="0">
                  <a:solidFill>
                    <a:srgbClr val="000000"/>
                  </a:solidFill>
                </a:rPr>
                <a:t>Привлечение международных компаний к открытию исследовательского центра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4" name="Title 1"/>
          <p:cNvSpPr txBox="1">
            <a:spLocks/>
          </p:cNvSpPr>
          <p:nvPr/>
        </p:nvSpPr>
        <p:spPr bwMode="gray">
          <a:xfrm>
            <a:off x="171452" y="249669"/>
            <a:ext cx="841730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46" algn="l"/>
              </a:tabLst>
              <a:defRPr sz="19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kern="0" dirty="0" smtClean="0">
                <a:solidFill>
                  <a:srgbClr val="004E7A"/>
                </a:solidFill>
              </a:rPr>
              <a:t>Необходимые действия для развития инновационных секторов (2/2)</a:t>
            </a:r>
            <a:endParaRPr lang="en-US" kern="0" dirty="0">
              <a:solidFill>
                <a:srgbClr val="004E7A"/>
              </a:solidFill>
            </a:endParaRPr>
          </a:p>
        </p:txBody>
      </p:sp>
      <p:sp>
        <p:nvSpPr>
          <p:cNvPr id="100" name="Freeform 64"/>
          <p:cNvSpPr>
            <a:spLocks/>
          </p:cNvSpPr>
          <p:nvPr/>
        </p:nvSpPr>
        <p:spPr bwMode="auto">
          <a:xfrm>
            <a:off x="7744394" y="1663120"/>
            <a:ext cx="158694" cy="14106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defTabSz="914303"/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01" name="Freeform 64"/>
          <p:cNvSpPr>
            <a:spLocks/>
          </p:cNvSpPr>
          <p:nvPr/>
        </p:nvSpPr>
        <p:spPr bwMode="auto">
          <a:xfrm>
            <a:off x="7125985" y="1921269"/>
            <a:ext cx="158694" cy="141064"/>
          </a:xfrm>
          <a:custGeom>
            <a:avLst/>
            <a:gdLst/>
            <a:ahLst/>
            <a:cxnLst>
              <a:cxn ang="0">
                <a:pos x="0" y="374"/>
              </a:cxn>
              <a:cxn ang="0">
                <a:pos x="88" y="320"/>
              </a:cxn>
              <a:cxn ang="0">
                <a:pos x="122" y="340"/>
              </a:cxn>
              <a:cxn ang="0">
                <a:pos x="184" y="452"/>
              </a:cxn>
              <a:cxn ang="0">
                <a:pos x="278" y="316"/>
              </a:cxn>
              <a:cxn ang="0">
                <a:pos x="434" y="148"/>
              </a:cxn>
              <a:cxn ang="0">
                <a:pos x="534" y="60"/>
              </a:cxn>
              <a:cxn ang="0">
                <a:pos x="632" y="0"/>
              </a:cxn>
              <a:cxn ang="0">
                <a:pos x="648" y="26"/>
              </a:cxn>
              <a:cxn ang="0">
                <a:pos x="566" y="98"/>
              </a:cxn>
              <a:cxn ang="0">
                <a:pos x="448" y="230"/>
              </a:cxn>
              <a:cxn ang="0">
                <a:pos x="346" y="360"/>
              </a:cxn>
              <a:cxn ang="0">
                <a:pos x="234" y="554"/>
              </a:cxn>
              <a:cxn ang="0">
                <a:pos x="144" y="618"/>
              </a:cxn>
              <a:cxn ang="0">
                <a:pos x="82" y="466"/>
              </a:cxn>
              <a:cxn ang="0">
                <a:pos x="42" y="404"/>
              </a:cxn>
              <a:cxn ang="0">
                <a:pos x="0" y="374"/>
              </a:cxn>
            </a:cxnLst>
            <a:rect l="0" t="0" r="r" b="b"/>
            <a:pathLst>
              <a:path w="648" h="618">
                <a:moveTo>
                  <a:pt x="0" y="374"/>
                </a:moveTo>
                <a:lnTo>
                  <a:pt x="88" y="320"/>
                </a:lnTo>
                <a:lnTo>
                  <a:pt x="122" y="340"/>
                </a:lnTo>
                <a:lnTo>
                  <a:pt x="184" y="452"/>
                </a:lnTo>
                <a:lnTo>
                  <a:pt x="278" y="316"/>
                </a:lnTo>
                <a:lnTo>
                  <a:pt x="434" y="148"/>
                </a:lnTo>
                <a:lnTo>
                  <a:pt x="534" y="60"/>
                </a:lnTo>
                <a:lnTo>
                  <a:pt x="632" y="0"/>
                </a:lnTo>
                <a:lnTo>
                  <a:pt x="648" y="26"/>
                </a:lnTo>
                <a:lnTo>
                  <a:pt x="566" y="98"/>
                </a:lnTo>
                <a:lnTo>
                  <a:pt x="448" y="230"/>
                </a:lnTo>
                <a:lnTo>
                  <a:pt x="346" y="360"/>
                </a:lnTo>
                <a:lnTo>
                  <a:pt x="234" y="554"/>
                </a:lnTo>
                <a:lnTo>
                  <a:pt x="144" y="618"/>
                </a:lnTo>
                <a:lnTo>
                  <a:pt x="82" y="466"/>
                </a:lnTo>
                <a:lnTo>
                  <a:pt x="42" y="404"/>
                </a:lnTo>
                <a:lnTo>
                  <a:pt x="0" y="374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10" tIns="45705" rIns="91410" bIns="45705" anchor="ctr">
            <a:noAutofit/>
          </a:bodyPr>
          <a:lstStyle/>
          <a:p>
            <a:pPr defTabSz="914303"/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4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Object 1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19156" name="think-cell Slide" r:id="rId6" imgW="360" imgH="360" progId="">
              <p:embed/>
            </p:oleObj>
          </a:graphicData>
        </a:graphic>
      </p:graphicFrame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961438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119063" y="739739"/>
            <a:ext cx="3168000" cy="5437543"/>
            <a:chOff x="119063" y="739736"/>
            <a:chExt cx="3070637" cy="5437543"/>
          </a:xfrm>
        </p:grpSpPr>
        <p:sp>
          <p:nvSpPr>
            <p:cNvPr id="126" name="Rectangle 125"/>
            <p:cNvSpPr>
              <a:spLocks/>
            </p:cNvSpPr>
            <p:nvPr/>
          </p:nvSpPr>
          <p:spPr>
            <a:xfrm>
              <a:off x="119063" y="739736"/>
              <a:ext cx="3070637" cy="54375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ru-RU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>
              <a:spLocks/>
            </p:cNvSpPr>
            <p:nvPr/>
          </p:nvSpPr>
          <p:spPr>
            <a:xfrm>
              <a:off x="119063" y="739737"/>
              <a:ext cx="3070637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/>
            <a:p>
              <a:pPr algn="ctr" defTabSz="895065">
                <a:buClr>
                  <a:srgbClr val="004E7A"/>
                </a:buClr>
              </a:pPr>
              <a:endParaRPr lang="en-US" sz="1100" b="1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>
          <a:xfrm>
            <a:off x="155063" y="1169006"/>
            <a:ext cx="3096000" cy="2736000"/>
          </a:xfrm>
          <a:prstGeom prst="rect">
            <a:avLst/>
          </a:prstGeom>
          <a:solidFill>
            <a:srgbClr val="E9F3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303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130" name="Rectangle 19"/>
          <p:cNvSpPr txBox="1">
            <a:spLocks/>
          </p:cNvSpPr>
          <p:nvPr/>
        </p:nvSpPr>
        <p:spPr>
          <a:xfrm>
            <a:off x="209063" y="841380"/>
            <a:ext cx="2988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Рейтинг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50" name="Rectangle 14"/>
          <p:cNvSpPr txBox="1">
            <a:spLocks/>
          </p:cNvSpPr>
          <p:nvPr/>
        </p:nvSpPr>
        <p:spPr>
          <a:xfrm>
            <a:off x="209063" y="1170749"/>
            <a:ext cx="2988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b="1" dirty="0">
                <a:solidFill>
                  <a:srgbClr val="000000"/>
                </a:solidFill>
              </a:rPr>
              <a:t>Brookings Global Metro</a:t>
            </a:r>
            <a:br>
              <a:rPr lang="en-US" sz="1100" b="1" dirty="0">
                <a:solidFill>
                  <a:srgbClr val="000000"/>
                </a:solidFill>
              </a:rPr>
            </a:br>
            <a:r>
              <a:rPr lang="en-US" sz="1100" b="1" dirty="0">
                <a:solidFill>
                  <a:srgbClr val="000000"/>
                </a:solidFill>
              </a:rPr>
              <a:t>monitor </a:t>
            </a:r>
            <a:r>
              <a:rPr lang="ru-RU" sz="1100" dirty="0">
                <a:solidFill>
                  <a:srgbClr val="000000"/>
                </a:solidFill>
              </a:rPr>
              <a:t>измеряет устойчивость экономического роста среди крупнейших мегаполисов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мира и степень восстановления экономики городов после мирового финансового кризиса 2008 года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endParaRPr lang="ru-RU" sz="1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При составлении рейтинга учитывалась динамика следующих </a:t>
            </a:r>
            <a:r>
              <a:rPr lang="ru-RU" sz="1100" dirty="0" smtClean="0">
                <a:solidFill>
                  <a:srgbClr val="000000"/>
                </a:solidFill>
              </a:rPr>
              <a:t>показателей:</a:t>
            </a:r>
            <a:endParaRPr lang="ru-RU" sz="11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Городской </a:t>
            </a:r>
            <a:r>
              <a:rPr lang="ru-RU" sz="1100" dirty="0" smtClean="0">
                <a:solidFill>
                  <a:srgbClr val="000000"/>
                </a:solidFill>
              </a:rPr>
              <a:t>ВРП</a:t>
            </a:r>
            <a:r>
              <a:rPr lang="ru-RU" sz="1100" dirty="0">
                <a:solidFill>
                  <a:srgbClr val="000000"/>
                </a:solidFill>
              </a:rPr>
              <a:t>, в том числе по сравнению с национальным ВВП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Уровень занятости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Численность населения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Рост выпуска в отдельных отраслях экономики городов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Глубина развития сектора услуг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6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Brookings Global Metro</a:t>
            </a:r>
            <a:r>
              <a:rPr lang="ru-RU" dirty="0"/>
              <a:t> </a:t>
            </a:r>
            <a:r>
              <a:rPr lang="en-US" dirty="0"/>
              <a:t>Monitor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83150" y="739737"/>
            <a:ext cx="5459229" cy="3282102"/>
            <a:chOff x="3278371" y="739737"/>
            <a:chExt cx="5459229" cy="3282102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278371" y="739737"/>
              <a:ext cx="5459229" cy="32821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6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278371" y="739737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14"/>
          <p:cNvSpPr txBox="1"/>
          <p:nvPr/>
        </p:nvSpPr>
        <p:spPr>
          <a:xfrm>
            <a:off x="3369053" y="1182739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69" name="Picture 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9372" y="304524"/>
            <a:ext cx="1108228" cy="14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" name="Rectangle 14"/>
          <p:cNvSpPr txBox="1">
            <a:spLocks/>
          </p:cNvSpPr>
          <p:nvPr/>
        </p:nvSpPr>
        <p:spPr>
          <a:xfrm>
            <a:off x="209063" y="4101031"/>
            <a:ext cx="2988000" cy="5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Выпускающая организация: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/>
            </a:r>
            <a:b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</a:br>
            <a:r>
              <a:rPr lang="en-US" altLang="zh-CN" sz="1100" dirty="0">
                <a:solidFill>
                  <a:srgbClr val="000000"/>
                </a:solidFill>
                <a:ea typeface="SimSun" pitchFamily="2" charset="-122"/>
              </a:rPr>
              <a:t>Brookings Institution (</a:t>
            </a:r>
            <a:r>
              <a:rPr lang="ru-RU" altLang="zh-CN" sz="1100" dirty="0">
                <a:solidFill>
                  <a:srgbClr val="000000"/>
                </a:solidFill>
                <a:ea typeface="SimSun" pitchFamily="2" charset="-122"/>
              </a:rPr>
              <a:t>Вашингтон)</a:t>
            </a:r>
            <a:endParaRPr lang="en-US" altLang="zh-CN" sz="1100" dirty="0">
              <a:solidFill>
                <a:srgbClr val="000000"/>
              </a:solidFill>
              <a:ea typeface="SimSun" pitchFamily="2" charset="-122"/>
            </a:endParaRPr>
          </a:p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Число городов в рейтинге: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300 </a:t>
            </a:r>
            <a:endParaRPr lang="ru-RU" altLang="zh-CN" sz="1100" b="1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76" name="Rectangle 19"/>
          <p:cNvSpPr txBox="1">
            <a:spLocks/>
          </p:cNvSpPr>
          <p:nvPr/>
        </p:nvSpPr>
        <p:spPr>
          <a:xfrm>
            <a:off x="3492066" y="841380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Лидеры рейтинга</a:t>
            </a:r>
          </a:p>
        </p:txBody>
      </p:sp>
      <p:sp>
        <p:nvSpPr>
          <p:cNvPr id="181" name="Rectangle 14"/>
          <p:cNvSpPr txBox="1">
            <a:spLocks/>
          </p:cNvSpPr>
          <p:nvPr/>
        </p:nvSpPr>
        <p:spPr>
          <a:xfrm>
            <a:off x="3492066" y="1177410"/>
            <a:ext cx="1565709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1. </a:t>
            </a:r>
            <a:r>
              <a:rPr lang="ru-RU" sz="1100" dirty="0">
                <a:solidFill>
                  <a:srgbClr val="000000"/>
                </a:solidFill>
              </a:rPr>
              <a:t>Макао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2. </a:t>
            </a:r>
            <a:r>
              <a:rPr lang="ru-RU" sz="1100" dirty="0">
                <a:solidFill>
                  <a:srgbClr val="000000"/>
                </a:solidFill>
              </a:rPr>
              <a:t>Измир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3. </a:t>
            </a:r>
            <a:r>
              <a:rPr lang="ru-RU" sz="1100" dirty="0">
                <a:solidFill>
                  <a:srgbClr val="000000"/>
                </a:solidFill>
              </a:rPr>
              <a:t>Стамбул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4. </a:t>
            </a:r>
            <a:r>
              <a:rPr lang="ru-RU" sz="1100" dirty="0">
                <a:solidFill>
                  <a:srgbClr val="000000"/>
                </a:solidFill>
              </a:rPr>
              <a:t>Бурса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5. </a:t>
            </a:r>
            <a:r>
              <a:rPr lang="ru-RU" sz="1100" dirty="0">
                <a:solidFill>
                  <a:srgbClr val="000000"/>
                </a:solidFill>
              </a:rPr>
              <a:t>Дубай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6. </a:t>
            </a:r>
            <a:r>
              <a:rPr lang="ru-RU" sz="1100" dirty="0" err="1">
                <a:solidFill>
                  <a:srgbClr val="000000"/>
                </a:solidFill>
              </a:rPr>
              <a:t>Куньмин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7. </a:t>
            </a:r>
            <a:r>
              <a:rPr lang="ru-RU" sz="1100" dirty="0">
                <a:solidFill>
                  <a:srgbClr val="000000"/>
                </a:solidFill>
              </a:rPr>
              <a:t>Ханчжоу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8. </a:t>
            </a:r>
            <a:r>
              <a:rPr lang="ru-RU" sz="1100" dirty="0" err="1">
                <a:solidFill>
                  <a:srgbClr val="000000"/>
                </a:solidFill>
              </a:rPr>
              <a:t>Сямынь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9. </a:t>
            </a:r>
            <a:r>
              <a:rPr lang="ru-RU" sz="1100" dirty="0">
                <a:solidFill>
                  <a:srgbClr val="000000"/>
                </a:solidFill>
              </a:rPr>
              <a:t>Анкара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10. </a:t>
            </a:r>
            <a:r>
              <a:rPr lang="ru-RU" sz="1100" dirty="0" err="1">
                <a:solidFill>
                  <a:srgbClr val="000000"/>
                </a:solidFill>
              </a:rPr>
              <a:t>Фучжоу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11. </a:t>
            </a:r>
            <a:r>
              <a:rPr lang="ru-RU" sz="1100" dirty="0">
                <a:solidFill>
                  <a:srgbClr val="000000"/>
                </a:solidFill>
              </a:rPr>
              <a:t>Урумчи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12. </a:t>
            </a:r>
            <a:r>
              <a:rPr lang="ru-RU" sz="1100" dirty="0">
                <a:solidFill>
                  <a:srgbClr val="000000"/>
                </a:solidFill>
              </a:rPr>
              <a:t>Будапешт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13. </a:t>
            </a:r>
            <a:r>
              <a:rPr lang="ru-RU" sz="1100" dirty="0">
                <a:solidFill>
                  <a:srgbClr val="000000"/>
                </a:solidFill>
              </a:rPr>
              <a:t>Ухань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14. </a:t>
            </a:r>
            <a:r>
              <a:rPr lang="ru-RU" sz="1100" dirty="0" err="1">
                <a:solidFill>
                  <a:srgbClr val="000000"/>
                </a:solidFill>
              </a:rPr>
              <a:t>Нинбо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15. </a:t>
            </a:r>
            <a:r>
              <a:rPr lang="ru-RU" sz="1100" dirty="0" err="1">
                <a:solidFill>
                  <a:srgbClr val="000000"/>
                </a:solidFill>
              </a:rPr>
              <a:t>Чанша</a:t>
            </a:r>
            <a:endParaRPr lang="ru-RU" sz="1100" dirty="0">
              <a:solidFill>
                <a:srgbClr val="000000"/>
              </a:solidFill>
            </a:endParaRPr>
          </a:p>
        </p:txBody>
      </p:sp>
      <p:cxnSp>
        <p:nvCxnSpPr>
          <p:cNvPr id="326" name="Straight Connector 325"/>
          <p:cNvCxnSpPr>
            <a:cxnSpLocks/>
          </p:cNvCxnSpPr>
          <p:nvPr/>
        </p:nvCxnSpPr>
        <p:spPr>
          <a:xfrm>
            <a:off x="209063" y="4847635"/>
            <a:ext cx="2988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4"/>
          <p:cNvSpPr txBox="1">
            <a:spLocks/>
          </p:cNvSpPr>
          <p:nvPr/>
        </p:nvSpPr>
        <p:spPr>
          <a:xfrm>
            <a:off x="6106539" y="1177410"/>
            <a:ext cx="1565709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16. </a:t>
            </a:r>
            <a:r>
              <a:rPr lang="ru-RU" sz="1100" dirty="0" err="1">
                <a:solidFill>
                  <a:srgbClr val="000000"/>
                </a:solidFill>
              </a:rPr>
              <a:t>Ченду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17. </a:t>
            </a:r>
            <a:r>
              <a:rPr lang="ru-RU" sz="1100" dirty="0" err="1">
                <a:solidFill>
                  <a:srgbClr val="000000"/>
                </a:solidFill>
              </a:rPr>
              <a:t>Вэньчжоу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18. </a:t>
            </a:r>
            <a:r>
              <a:rPr lang="ru-RU" sz="1100" dirty="0">
                <a:solidFill>
                  <a:srgbClr val="000000"/>
                </a:solidFill>
              </a:rPr>
              <a:t>Дели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19. </a:t>
            </a:r>
            <a:r>
              <a:rPr lang="ru-RU" sz="1100" dirty="0">
                <a:solidFill>
                  <a:srgbClr val="000000"/>
                </a:solidFill>
              </a:rPr>
              <a:t>Куала-Лумпур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20. </a:t>
            </a:r>
            <a:r>
              <a:rPr lang="ru-RU" sz="1100" dirty="0" err="1">
                <a:solidFill>
                  <a:srgbClr val="000000"/>
                </a:solidFill>
              </a:rPr>
              <a:t>Хэфей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21. </a:t>
            </a:r>
            <a:r>
              <a:rPr lang="ru-RU" sz="1100" dirty="0" err="1">
                <a:solidFill>
                  <a:srgbClr val="000000"/>
                </a:solidFill>
              </a:rPr>
              <a:t>Наньнин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22. </a:t>
            </a:r>
            <a:r>
              <a:rPr lang="ru-RU" sz="1100" dirty="0" err="1">
                <a:solidFill>
                  <a:srgbClr val="000000"/>
                </a:solidFill>
              </a:rPr>
              <a:t>Наньтун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23. </a:t>
            </a:r>
            <a:r>
              <a:rPr lang="ru-RU" sz="1100" dirty="0">
                <a:solidFill>
                  <a:srgbClr val="000000"/>
                </a:solidFill>
              </a:rPr>
              <a:t>Хо Ши Мин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24. </a:t>
            </a:r>
            <a:r>
              <a:rPr lang="ru-RU" sz="1100" dirty="0" err="1">
                <a:solidFill>
                  <a:srgbClr val="000000"/>
                </a:solidFill>
              </a:rPr>
              <a:t>Сюйчжоу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25. </a:t>
            </a:r>
            <a:r>
              <a:rPr lang="ru-RU" sz="1100" dirty="0">
                <a:solidFill>
                  <a:srgbClr val="000000"/>
                </a:solidFill>
              </a:rPr>
              <a:t>Эр-Рияд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26. </a:t>
            </a:r>
            <a:r>
              <a:rPr lang="ru-RU" sz="1100" dirty="0">
                <a:solidFill>
                  <a:srgbClr val="000000"/>
                </a:solidFill>
              </a:rPr>
              <a:t>Лондон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27. </a:t>
            </a:r>
            <a:r>
              <a:rPr lang="ru-RU" sz="1100" dirty="0" err="1">
                <a:solidFill>
                  <a:srgbClr val="000000"/>
                </a:solidFill>
              </a:rPr>
              <a:t>Цзинань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28. </a:t>
            </a:r>
            <a:r>
              <a:rPr lang="ru-RU" sz="1100" dirty="0" err="1">
                <a:solidFill>
                  <a:srgbClr val="000000"/>
                </a:solidFill>
              </a:rPr>
              <a:t>Сучжоу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29. </a:t>
            </a:r>
            <a:r>
              <a:rPr lang="ru-RU" sz="1100" dirty="0">
                <a:solidFill>
                  <a:srgbClr val="000000"/>
                </a:solidFill>
              </a:rPr>
              <a:t>Циндао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30. </a:t>
            </a:r>
            <a:r>
              <a:rPr lang="ru-RU" sz="1100" dirty="0">
                <a:solidFill>
                  <a:srgbClr val="000000"/>
                </a:solidFill>
              </a:rPr>
              <a:t>София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3150" y="4113725"/>
            <a:ext cx="5459229" cy="2063557"/>
            <a:chOff x="3286723" y="4113722"/>
            <a:chExt cx="5459229" cy="2063557"/>
          </a:xfrm>
        </p:grpSpPr>
        <p:sp>
          <p:nvSpPr>
            <p:cNvPr id="224" name="Rectangle 223"/>
            <p:cNvSpPr>
              <a:spLocks/>
            </p:cNvSpPr>
            <p:nvPr/>
          </p:nvSpPr>
          <p:spPr bwMode="auto">
            <a:xfrm>
              <a:off x="3286723" y="4114049"/>
              <a:ext cx="5459229" cy="2063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TextBox 6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286723" y="4113722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26" name="Rectangle 14"/>
          <p:cNvSpPr txBox="1"/>
          <p:nvPr/>
        </p:nvSpPr>
        <p:spPr>
          <a:xfrm>
            <a:off x="3363927" y="4709463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9" name="Rectangle 14"/>
          <p:cNvSpPr txBox="1">
            <a:spLocks/>
          </p:cNvSpPr>
          <p:nvPr/>
        </p:nvSpPr>
        <p:spPr>
          <a:xfrm>
            <a:off x="3492066" y="4579441"/>
            <a:ext cx="1565709" cy="109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15</a:t>
            </a:r>
            <a:r>
              <a:rPr lang="en-US" sz="1100" b="1" dirty="0">
                <a:solidFill>
                  <a:srgbClr val="000000"/>
                </a:solidFill>
              </a:rPr>
              <a:t>1. </a:t>
            </a:r>
            <a:r>
              <a:rPr lang="ru-RU" sz="1100" dirty="0">
                <a:solidFill>
                  <a:srgbClr val="000000"/>
                </a:solidFill>
              </a:rPr>
              <a:t>Балтимор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152. </a:t>
            </a:r>
            <a:r>
              <a:rPr lang="ru-RU" sz="1100" dirty="0" err="1">
                <a:solidFill>
                  <a:srgbClr val="000000"/>
                </a:solidFill>
              </a:rPr>
              <a:t>Тяньцзинь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153. </a:t>
            </a:r>
            <a:r>
              <a:rPr lang="ru-RU" sz="1100" dirty="0">
                <a:solidFill>
                  <a:srgbClr val="000000"/>
                </a:solidFill>
              </a:rPr>
              <a:t>Бостон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15</a:t>
            </a:r>
            <a:r>
              <a:rPr lang="en-US" sz="1100" b="1" dirty="0">
                <a:solidFill>
                  <a:srgbClr val="000000"/>
                </a:solidFill>
              </a:rPr>
              <a:t>4.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Стокгольм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15</a:t>
            </a:r>
            <a:r>
              <a:rPr lang="en-US" sz="1100" b="1" dirty="0">
                <a:solidFill>
                  <a:srgbClr val="000000"/>
                </a:solidFill>
              </a:rPr>
              <a:t>5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Осло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200" b="1" dirty="0">
                <a:solidFill>
                  <a:srgbClr val="007CC3"/>
                </a:solidFill>
              </a:rPr>
              <a:t>156. Алматы</a:t>
            </a:r>
            <a:endParaRPr lang="en-US" sz="1200" b="1" dirty="0">
              <a:solidFill>
                <a:srgbClr val="007CC3"/>
              </a:solidFill>
            </a:endParaRPr>
          </a:p>
        </p:txBody>
      </p:sp>
      <p:sp>
        <p:nvSpPr>
          <p:cNvPr id="247" name="Rectangle 14"/>
          <p:cNvSpPr txBox="1">
            <a:spLocks/>
          </p:cNvSpPr>
          <p:nvPr/>
        </p:nvSpPr>
        <p:spPr>
          <a:xfrm>
            <a:off x="6106539" y="4579441"/>
            <a:ext cx="1565709" cy="10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157. </a:t>
            </a:r>
            <a:r>
              <a:rPr lang="ru-RU" sz="1100" dirty="0" err="1">
                <a:solidFill>
                  <a:srgbClr val="000000"/>
                </a:solidFill>
              </a:rPr>
              <a:t>Ист</a:t>
            </a:r>
            <a:r>
              <a:rPr lang="ru-RU" sz="1100" dirty="0">
                <a:solidFill>
                  <a:srgbClr val="000000"/>
                </a:solidFill>
              </a:rPr>
              <a:t> Рэнд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en-US" sz="1100" b="1" dirty="0">
                <a:solidFill>
                  <a:srgbClr val="000000"/>
                </a:solidFill>
              </a:rPr>
              <a:t>15</a:t>
            </a:r>
            <a:r>
              <a:rPr lang="ru-RU" sz="1100" b="1" dirty="0">
                <a:solidFill>
                  <a:srgbClr val="000000"/>
                </a:solidFill>
              </a:rPr>
              <a:t>8. </a:t>
            </a:r>
            <a:r>
              <a:rPr lang="ru-RU" sz="1100" dirty="0" err="1">
                <a:solidFill>
                  <a:srgbClr val="000000"/>
                </a:solidFill>
              </a:rPr>
              <a:t>Талса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</a:t>
            </a:r>
            <a:r>
              <a:rPr lang="en-US" sz="1100" b="1" dirty="0">
                <a:solidFill>
                  <a:srgbClr val="000000"/>
                </a:solidFill>
              </a:rPr>
              <a:t>59.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Спрингфилд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</a:t>
            </a:r>
            <a:r>
              <a:rPr lang="en-US" sz="1100" b="1" dirty="0">
                <a:solidFill>
                  <a:srgbClr val="000000"/>
                </a:solidFill>
              </a:rPr>
              <a:t>60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Сантьяго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en-US" sz="1100" b="1" dirty="0">
                <a:solidFill>
                  <a:srgbClr val="000000"/>
                </a:solidFill>
              </a:rPr>
              <a:t>161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Прага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en-US" sz="1100" b="1" dirty="0">
                <a:solidFill>
                  <a:srgbClr val="000000"/>
                </a:solidFill>
              </a:rPr>
              <a:t>162. </a:t>
            </a:r>
            <a:r>
              <a:rPr lang="ru-RU" sz="1100" dirty="0">
                <a:solidFill>
                  <a:srgbClr val="000000"/>
                </a:solidFill>
              </a:rPr>
              <a:t>Рио Де Жанейро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81" name="Rectangle 19"/>
          <p:cNvSpPr txBox="1">
            <a:spLocks/>
          </p:cNvSpPr>
          <p:nvPr/>
        </p:nvSpPr>
        <p:spPr>
          <a:xfrm>
            <a:off x="3492066" y="4215364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Алматы в рейтинге 2014 года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9063" y="5478961"/>
            <a:ext cx="2866734" cy="507831"/>
            <a:chOff x="209063" y="5177780"/>
            <a:chExt cx="2866734" cy="507831"/>
          </a:xfrm>
        </p:grpSpPr>
        <p:sp>
          <p:nvSpPr>
            <p:cNvPr id="282" name="Oval 45"/>
            <p:cNvSpPr>
              <a:spLocks noChangeArrowheads="1"/>
            </p:cNvSpPr>
            <p:nvPr/>
          </p:nvSpPr>
          <p:spPr bwMode="gray">
            <a:xfrm>
              <a:off x="1385753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en-US" altLang="ko-KR" sz="1100" b="1" dirty="0">
                  <a:solidFill>
                    <a:srgbClr val="FFFFFF"/>
                  </a:solidFill>
                </a:rPr>
                <a:t>295</a:t>
              </a:r>
            </a:p>
          </p:txBody>
        </p:sp>
        <p:sp>
          <p:nvSpPr>
            <p:cNvPr id="283" name="Oval 45"/>
            <p:cNvSpPr>
              <a:spLocks noChangeArrowheads="1"/>
            </p:cNvSpPr>
            <p:nvPr/>
          </p:nvSpPr>
          <p:spPr bwMode="gray">
            <a:xfrm>
              <a:off x="2464019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en-US" altLang="ko-KR" sz="1100" b="1" dirty="0">
                  <a:solidFill>
                    <a:srgbClr val="FFFFFF"/>
                  </a:solidFill>
                </a:rPr>
                <a:t>156</a:t>
              </a:r>
            </a:p>
          </p:txBody>
        </p:sp>
        <p:sp>
          <p:nvSpPr>
            <p:cNvPr id="287" name="Rectangle 14"/>
            <p:cNvSpPr txBox="1">
              <a:spLocks/>
            </p:cNvSpPr>
            <p:nvPr/>
          </p:nvSpPr>
          <p:spPr>
            <a:xfrm>
              <a:off x="209063" y="5177780"/>
              <a:ext cx="83146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algn="l" defTabSz="895350">
                <a:buClr>
                  <a:schemeClr val="tx2"/>
                </a:buClr>
                <a:defRPr sz="1600">
                  <a:latin typeface="+mn-lt"/>
                </a:defRPr>
              </a:lvl1pPr>
              <a:lvl2pPr marL="193675" lvl="1" indent="-192088" algn="l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lvl="2" indent="-261938" algn="l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lvl="3" indent="-155575" algn="l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lvl="4" indent="-130175" algn="l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b="1" dirty="0">
                  <a:solidFill>
                    <a:srgbClr val="000000"/>
                  </a:solidFill>
                </a:rPr>
                <a:t>Динамика позиций Алматы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64491" y="5069487"/>
            <a:ext cx="1932575" cy="187625"/>
            <a:chOff x="1264488" y="5028892"/>
            <a:chExt cx="1932575" cy="187625"/>
          </a:xfrm>
        </p:grpSpPr>
        <p:grpSp>
          <p:nvGrpSpPr>
            <p:cNvPr id="291" name="ACET 5"/>
            <p:cNvGrpSpPr>
              <a:grpSpLocks/>
            </p:cNvGrpSpPr>
            <p:nvPr/>
          </p:nvGrpSpPr>
          <p:grpSpPr bwMode="auto">
            <a:xfrm>
              <a:off x="1264488" y="5028892"/>
              <a:ext cx="854309" cy="187625"/>
              <a:chOff x="915" y="989"/>
              <a:chExt cx="2686" cy="41"/>
            </a:xfrm>
          </p:grpSpPr>
          <p:cxnSp>
            <p:nvCxnSpPr>
              <p:cNvPr id="292" name="AutoShape 249"/>
              <p:cNvCxnSpPr>
                <a:cxnSpLocks noChangeShapeType="1"/>
                <a:stCxn id="293" idx="4"/>
                <a:endCxn id="293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3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ru-RU" sz="1100" b="1" dirty="0">
                    <a:solidFill>
                      <a:srgbClr val="000000"/>
                    </a:solidFill>
                  </a:rPr>
                  <a:t>201</a:t>
                </a:r>
                <a:r>
                  <a:rPr lang="en-US" sz="1100" b="1" dirty="0">
                    <a:solidFill>
                      <a:srgbClr val="000000"/>
                    </a:solidFill>
                  </a:rPr>
                  <a:t>2</a:t>
                </a:r>
                <a:endParaRPr lang="ru-RU" sz="11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4" name="ACET 5"/>
            <p:cNvGrpSpPr>
              <a:grpSpLocks/>
            </p:cNvGrpSpPr>
            <p:nvPr/>
          </p:nvGrpSpPr>
          <p:grpSpPr bwMode="auto">
            <a:xfrm>
              <a:off x="2342754" y="5028892"/>
              <a:ext cx="854309" cy="187625"/>
              <a:chOff x="915" y="989"/>
              <a:chExt cx="2686" cy="41"/>
            </a:xfrm>
          </p:grpSpPr>
          <p:cxnSp>
            <p:nvCxnSpPr>
              <p:cNvPr id="295" name="AutoShape 249"/>
              <p:cNvCxnSpPr>
                <a:cxnSpLocks noChangeShapeType="1"/>
                <a:stCxn id="296" idx="4"/>
                <a:endCxn id="296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6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ru-RU" sz="1100" b="1" dirty="0">
                    <a:solidFill>
                      <a:srgbClr val="000000"/>
                    </a:solidFill>
                  </a:rPr>
                  <a:t>2014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706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Object 1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20180" name="think-cell Slide" r:id="rId6" imgW="360" imgH="360" progId="">
              <p:embed/>
            </p:oleObj>
          </a:graphicData>
        </a:graphic>
      </p:graphicFrame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961438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119063" y="739739"/>
            <a:ext cx="3168000" cy="5437543"/>
            <a:chOff x="119063" y="739736"/>
            <a:chExt cx="3070637" cy="5437543"/>
          </a:xfrm>
        </p:grpSpPr>
        <p:sp>
          <p:nvSpPr>
            <p:cNvPr id="126" name="Rectangle 125"/>
            <p:cNvSpPr>
              <a:spLocks/>
            </p:cNvSpPr>
            <p:nvPr/>
          </p:nvSpPr>
          <p:spPr>
            <a:xfrm>
              <a:off x="119063" y="739736"/>
              <a:ext cx="3070637" cy="54375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ru-RU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>
              <a:spLocks/>
            </p:cNvSpPr>
            <p:nvPr/>
          </p:nvSpPr>
          <p:spPr>
            <a:xfrm>
              <a:off x="119063" y="739737"/>
              <a:ext cx="3070637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/>
            <a:p>
              <a:pPr algn="ctr" defTabSz="895065">
                <a:buClr>
                  <a:srgbClr val="004E7A"/>
                </a:buClr>
              </a:pPr>
              <a:endParaRPr lang="en-US" sz="1100" b="1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>
          <a:xfrm>
            <a:off x="155063" y="1169006"/>
            <a:ext cx="3096000" cy="2736000"/>
          </a:xfrm>
          <a:prstGeom prst="rect">
            <a:avLst/>
          </a:prstGeom>
          <a:solidFill>
            <a:srgbClr val="E9F3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303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130" name="Rectangle 19"/>
          <p:cNvSpPr txBox="1">
            <a:spLocks/>
          </p:cNvSpPr>
          <p:nvPr/>
        </p:nvSpPr>
        <p:spPr>
          <a:xfrm>
            <a:off x="209063" y="841380"/>
            <a:ext cx="2988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Рейтинг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50" name="Rectangle 14"/>
          <p:cNvSpPr txBox="1">
            <a:spLocks/>
          </p:cNvSpPr>
          <p:nvPr/>
        </p:nvSpPr>
        <p:spPr>
          <a:xfrm>
            <a:off x="209063" y="1170746"/>
            <a:ext cx="29880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Масштабный рейтинг Всемирного банка </a:t>
            </a:r>
            <a:r>
              <a:rPr lang="ru-RU" sz="1100" b="1" dirty="0" err="1">
                <a:solidFill>
                  <a:srgbClr val="000000"/>
                </a:solidFill>
              </a:rPr>
              <a:t>Doing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Business</a:t>
            </a:r>
            <a:r>
              <a:rPr lang="ru-RU" sz="1100" dirty="0">
                <a:solidFill>
                  <a:srgbClr val="000000"/>
                </a:solidFill>
              </a:rPr>
              <a:t> оценивает простоту ведения бизнеса в стране на примере одного города (Алматы для Казахстана) по 10 </a:t>
            </a:r>
            <a:r>
              <a:rPr lang="ru-RU" sz="1100" dirty="0" smtClean="0">
                <a:solidFill>
                  <a:srgbClr val="000000"/>
                </a:solidFill>
              </a:rPr>
              <a:t>критериям:</a:t>
            </a:r>
            <a:endParaRPr lang="ru-RU" sz="1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1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Простота открытия нового бизнеса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Получение разрешений на строительство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Подключение к электричеству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Регистрация собственности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Получение кредитов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Защита миноритарных инвесторов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Налогообложение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Открытость международной торговле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Обеспечение исполнения контрактов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Разрешение неплатежеспособности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6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Doing Business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83150" y="739737"/>
            <a:ext cx="5459229" cy="3282102"/>
            <a:chOff x="3278371" y="739737"/>
            <a:chExt cx="5459229" cy="3282102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278371" y="739737"/>
              <a:ext cx="5459229" cy="32821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6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278371" y="739737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14"/>
          <p:cNvSpPr txBox="1"/>
          <p:nvPr/>
        </p:nvSpPr>
        <p:spPr>
          <a:xfrm>
            <a:off x="3369053" y="1182739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7" name="Rectangle 14"/>
          <p:cNvSpPr txBox="1">
            <a:spLocks/>
          </p:cNvSpPr>
          <p:nvPr/>
        </p:nvSpPr>
        <p:spPr>
          <a:xfrm>
            <a:off x="209063" y="4101031"/>
            <a:ext cx="2988000" cy="5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Выпускающая организация: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/>
            </a:r>
            <a:b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</a:br>
            <a:r>
              <a:rPr lang="en-US" altLang="zh-CN" sz="1100" dirty="0">
                <a:solidFill>
                  <a:srgbClr val="000000"/>
                </a:solidFill>
                <a:ea typeface="SimSun" pitchFamily="2" charset="-122"/>
              </a:rPr>
              <a:t>The World Bank</a:t>
            </a:r>
          </a:p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Число городов в рейтинге: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189 </a:t>
            </a:r>
            <a:endParaRPr lang="ru-RU" altLang="zh-CN" sz="1100" b="1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76" name="Rectangle 19"/>
          <p:cNvSpPr txBox="1">
            <a:spLocks/>
          </p:cNvSpPr>
          <p:nvPr/>
        </p:nvSpPr>
        <p:spPr>
          <a:xfrm>
            <a:off x="3492066" y="841380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Лидеры рейтинга</a:t>
            </a:r>
          </a:p>
        </p:txBody>
      </p:sp>
      <p:sp>
        <p:nvSpPr>
          <p:cNvPr id="181" name="Rectangle 14"/>
          <p:cNvSpPr txBox="1">
            <a:spLocks/>
          </p:cNvSpPr>
          <p:nvPr/>
        </p:nvSpPr>
        <p:spPr>
          <a:xfrm>
            <a:off x="3492069" y="1177410"/>
            <a:ext cx="2351661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1. </a:t>
            </a:r>
            <a:r>
              <a:rPr lang="ru-RU" sz="1100" dirty="0">
                <a:solidFill>
                  <a:srgbClr val="000000"/>
                </a:solidFill>
              </a:rPr>
              <a:t>Сингапур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2. </a:t>
            </a:r>
            <a:r>
              <a:rPr lang="ru-RU" sz="1100" dirty="0">
                <a:solidFill>
                  <a:srgbClr val="000000"/>
                </a:solidFill>
              </a:rPr>
              <a:t>Новая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Зеландия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3. </a:t>
            </a:r>
            <a:r>
              <a:rPr lang="ru-RU" sz="1100" dirty="0">
                <a:solidFill>
                  <a:srgbClr val="000000"/>
                </a:solidFill>
              </a:rPr>
              <a:t>Гонконг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4. </a:t>
            </a:r>
            <a:r>
              <a:rPr lang="ru-RU" sz="1100" dirty="0">
                <a:solidFill>
                  <a:srgbClr val="000000"/>
                </a:solidFill>
              </a:rPr>
              <a:t>Дания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5. </a:t>
            </a:r>
            <a:r>
              <a:rPr lang="ru-RU" sz="1100" dirty="0">
                <a:solidFill>
                  <a:srgbClr val="000000"/>
                </a:solidFill>
              </a:rPr>
              <a:t>Республика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Корея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6. </a:t>
            </a:r>
            <a:r>
              <a:rPr lang="ru-RU" sz="1100" dirty="0">
                <a:solidFill>
                  <a:srgbClr val="000000"/>
                </a:solidFill>
              </a:rPr>
              <a:t>Норвегия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7. </a:t>
            </a:r>
            <a:r>
              <a:rPr lang="ru-RU" sz="1100" dirty="0">
                <a:solidFill>
                  <a:srgbClr val="000000"/>
                </a:solidFill>
              </a:rPr>
              <a:t>Великобритания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8. </a:t>
            </a:r>
            <a:r>
              <a:rPr lang="ru-RU" sz="1100" dirty="0">
                <a:solidFill>
                  <a:srgbClr val="000000"/>
                </a:solidFill>
              </a:rPr>
              <a:t>США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9. </a:t>
            </a:r>
            <a:r>
              <a:rPr lang="ru-RU" sz="1100" dirty="0">
                <a:solidFill>
                  <a:srgbClr val="000000"/>
                </a:solidFill>
              </a:rPr>
              <a:t>Финляндия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10. </a:t>
            </a:r>
            <a:r>
              <a:rPr lang="ru-RU" sz="1100" dirty="0">
                <a:solidFill>
                  <a:srgbClr val="000000"/>
                </a:solidFill>
              </a:rPr>
              <a:t>Австралия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11. </a:t>
            </a:r>
            <a:r>
              <a:rPr lang="ru-RU" sz="1100" dirty="0">
                <a:solidFill>
                  <a:srgbClr val="000000"/>
                </a:solidFill>
              </a:rPr>
              <a:t>Швеция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12. </a:t>
            </a:r>
            <a:r>
              <a:rPr lang="ru-RU" sz="1100" dirty="0">
                <a:solidFill>
                  <a:srgbClr val="000000"/>
                </a:solidFill>
              </a:rPr>
              <a:t>Исландия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13. </a:t>
            </a:r>
            <a:r>
              <a:rPr lang="ru-RU" sz="1100" dirty="0">
                <a:solidFill>
                  <a:srgbClr val="000000"/>
                </a:solidFill>
              </a:rPr>
              <a:t>Ирландия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14. </a:t>
            </a:r>
            <a:r>
              <a:rPr lang="ru-RU" sz="1100" dirty="0">
                <a:solidFill>
                  <a:srgbClr val="000000"/>
                </a:solidFill>
              </a:rPr>
              <a:t>Германия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15. </a:t>
            </a:r>
            <a:r>
              <a:rPr lang="ru-RU" sz="1100" dirty="0">
                <a:solidFill>
                  <a:srgbClr val="000000"/>
                </a:solidFill>
              </a:rPr>
              <a:t>Грузия</a:t>
            </a:r>
          </a:p>
        </p:txBody>
      </p:sp>
      <p:cxnSp>
        <p:nvCxnSpPr>
          <p:cNvPr id="326" name="Straight Connector 325"/>
          <p:cNvCxnSpPr>
            <a:cxnSpLocks/>
          </p:cNvCxnSpPr>
          <p:nvPr/>
        </p:nvCxnSpPr>
        <p:spPr>
          <a:xfrm>
            <a:off x="209063" y="4847635"/>
            <a:ext cx="2988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4"/>
          <p:cNvSpPr txBox="1">
            <a:spLocks/>
          </p:cNvSpPr>
          <p:nvPr/>
        </p:nvSpPr>
        <p:spPr>
          <a:xfrm>
            <a:off x="6106542" y="1177410"/>
            <a:ext cx="2351661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16. </a:t>
            </a:r>
            <a:r>
              <a:rPr lang="ru-RU" sz="1100" dirty="0">
                <a:solidFill>
                  <a:srgbClr val="000000"/>
                </a:solidFill>
              </a:rPr>
              <a:t>Канада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17. </a:t>
            </a:r>
            <a:r>
              <a:rPr lang="ru-RU" sz="1100" dirty="0">
                <a:solidFill>
                  <a:srgbClr val="000000"/>
                </a:solidFill>
              </a:rPr>
              <a:t>Эстония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18. </a:t>
            </a:r>
            <a:r>
              <a:rPr lang="ru-RU" sz="1100" dirty="0">
                <a:solidFill>
                  <a:srgbClr val="000000"/>
                </a:solidFill>
              </a:rPr>
              <a:t>Малайзия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19. </a:t>
            </a:r>
            <a:r>
              <a:rPr lang="ru-RU" sz="1100" dirty="0">
                <a:solidFill>
                  <a:srgbClr val="000000"/>
                </a:solidFill>
              </a:rPr>
              <a:t>Тайвань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20. </a:t>
            </a:r>
            <a:r>
              <a:rPr lang="ru-RU" sz="1100" dirty="0">
                <a:solidFill>
                  <a:srgbClr val="000000"/>
                </a:solidFill>
              </a:rPr>
              <a:t>Швейцария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21. </a:t>
            </a:r>
            <a:r>
              <a:rPr lang="ru-RU" sz="1100" dirty="0">
                <a:solidFill>
                  <a:srgbClr val="000000"/>
                </a:solidFill>
              </a:rPr>
              <a:t>Австрия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22. </a:t>
            </a:r>
            <a:r>
              <a:rPr lang="ru-RU" sz="1100" dirty="0">
                <a:solidFill>
                  <a:srgbClr val="000000"/>
                </a:solidFill>
              </a:rPr>
              <a:t>ОАЭ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23. </a:t>
            </a:r>
            <a:r>
              <a:rPr lang="ru-RU" sz="1100" dirty="0">
                <a:solidFill>
                  <a:srgbClr val="000000"/>
                </a:solidFill>
              </a:rPr>
              <a:t>Латвия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24. </a:t>
            </a:r>
            <a:r>
              <a:rPr lang="ru-RU" sz="1100" dirty="0">
                <a:solidFill>
                  <a:srgbClr val="000000"/>
                </a:solidFill>
              </a:rPr>
              <a:t>Литва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25. </a:t>
            </a:r>
            <a:r>
              <a:rPr lang="ru-RU" sz="1100" dirty="0">
                <a:solidFill>
                  <a:srgbClr val="000000"/>
                </a:solidFill>
              </a:rPr>
              <a:t>Португалия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26. </a:t>
            </a:r>
            <a:r>
              <a:rPr lang="ru-RU" sz="1100" dirty="0">
                <a:solidFill>
                  <a:srgbClr val="000000"/>
                </a:solidFill>
              </a:rPr>
              <a:t>Таиланд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27. </a:t>
            </a:r>
            <a:r>
              <a:rPr lang="ru-RU" sz="1100" dirty="0">
                <a:solidFill>
                  <a:srgbClr val="000000"/>
                </a:solidFill>
              </a:rPr>
              <a:t>Нидерланды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28. </a:t>
            </a:r>
            <a:r>
              <a:rPr lang="ru-RU" sz="1100" dirty="0">
                <a:solidFill>
                  <a:srgbClr val="000000"/>
                </a:solidFill>
              </a:rPr>
              <a:t>Маврикий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29. </a:t>
            </a:r>
            <a:r>
              <a:rPr lang="ru-RU" sz="1100" dirty="0">
                <a:solidFill>
                  <a:srgbClr val="000000"/>
                </a:solidFill>
              </a:rPr>
              <a:t>Япония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30. </a:t>
            </a:r>
            <a:r>
              <a:rPr lang="ru-RU" sz="1100" dirty="0">
                <a:solidFill>
                  <a:srgbClr val="000000"/>
                </a:solidFill>
              </a:rPr>
              <a:t>Македония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3150" y="4113725"/>
            <a:ext cx="5459229" cy="2063557"/>
            <a:chOff x="3286723" y="4113722"/>
            <a:chExt cx="5459229" cy="2063557"/>
          </a:xfrm>
        </p:grpSpPr>
        <p:sp>
          <p:nvSpPr>
            <p:cNvPr id="224" name="Rectangle 223"/>
            <p:cNvSpPr>
              <a:spLocks/>
            </p:cNvSpPr>
            <p:nvPr/>
          </p:nvSpPr>
          <p:spPr bwMode="auto">
            <a:xfrm>
              <a:off x="3286723" y="4114049"/>
              <a:ext cx="5459229" cy="2063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TextBox 6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286723" y="4113722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26" name="Rectangle 14"/>
          <p:cNvSpPr txBox="1"/>
          <p:nvPr/>
        </p:nvSpPr>
        <p:spPr>
          <a:xfrm>
            <a:off x="3363927" y="4709463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9" name="Rectangle 14"/>
          <p:cNvSpPr txBox="1">
            <a:spLocks/>
          </p:cNvSpPr>
          <p:nvPr/>
        </p:nvSpPr>
        <p:spPr>
          <a:xfrm>
            <a:off x="3492069" y="4579438"/>
            <a:ext cx="235166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72</a:t>
            </a:r>
            <a:r>
              <a:rPr lang="en-US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Монголия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73. </a:t>
            </a:r>
            <a:r>
              <a:rPr lang="ru-RU" sz="1100" dirty="0">
                <a:solidFill>
                  <a:srgbClr val="000000"/>
                </a:solidFill>
              </a:rPr>
              <a:t>Гватемала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74. </a:t>
            </a:r>
            <a:r>
              <a:rPr lang="ru-RU" sz="1100" dirty="0">
                <a:solidFill>
                  <a:srgbClr val="000000"/>
                </a:solidFill>
              </a:rPr>
              <a:t>Ботсвана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75</a:t>
            </a:r>
            <a:r>
              <a:rPr lang="en-US" sz="1100" b="1" dirty="0">
                <a:solidFill>
                  <a:srgbClr val="000000"/>
                </a:solidFill>
              </a:rPr>
              <a:t>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Косово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76. </a:t>
            </a:r>
            <a:r>
              <a:rPr lang="ru-RU" sz="1100" dirty="0">
                <a:solidFill>
                  <a:srgbClr val="000000"/>
                </a:solidFill>
              </a:rPr>
              <a:t>Вануату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200" b="1" dirty="0">
                <a:solidFill>
                  <a:srgbClr val="007CC3"/>
                </a:solidFill>
              </a:rPr>
              <a:t>77. Казахстан </a:t>
            </a:r>
            <a:endParaRPr lang="ru-RU" sz="1200" b="1" dirty="0" smtClean="0">
              <a:solidFill>
                <a:srgbClr val="007CC3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200" b="1" dirty="0" smtClean="0">
                <a:solidFill>
                  <a:srgbClr val="007CC3"/>
                </a:solidFill>
              </a:rPr>
              <a:t>(</a:t>
            </a:r>
            <a:r>
              <a:rPr lang="ru-RU" sz="1200" b="1" dirty="0">
                <a:solidFill>
                  <a:srgbClr val="007CC3"/>
                </a:solidFill>
              </a:rPr>
              <a:t>на основе Алматы)*</a:t>
            </a:r>
            <a:endParaRPr lang="en-US" sz="1200" b="1" dirty="0">
              <a:solidFill>
                <a:srgbClr val="007CC3"/>
              </a:solidFill>
            </a:endParaRPr>
          </a:p>
        </p:txBody>
      </p:sp>
      <p:sp>
        <p:nvSpPr>
          <p:cNvPr id="247" name="Rectangle 14"/>
          <p:cNvSpPr txBox="1">
            <a:spLocks/>
          </p:cNvSpPr>
          <p:nvPr/>
        </p:nvSpPr>
        <p:spPr>
          <a:xfrm>
            <a:off x="6106542" y="4579441"/>
            <a:ext cx="2351661" cy="10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78. </a:t>
            </a:r>
            <a:r>
              <a:rPr lang="ru-RU" sz="1100" dirty="0">
                <a:solidFill>
                  <a:srgbClr val="000000"/>
                </a:solidFill>
              </a:rPr>
              <a:t>Вьетнам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79. </a:t>
            </a:r>
            <a:r>
              <a:rPr lang="ru-RU" sz="1100" dirty="0">
                <a:solidFill>
                  <a:srgbClr val="000000"/>
                </a:solidFill>
              </a:rPr>
              <a:t>Тринидад и Тобаго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80</a:t>
            </a:r>
            <a:r>
              <a:rPr lang="en-US" sz="1100" b="1" dirty="0">
                <a:solidFill>
                  <a:srgbClr val="000000"/>
                </a:solidFill>
              </a:rPr>
              <a:t>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Азербайджан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81. </a:t>
            </a:r>
            <a:r>
              <a:rPr lang="ru-RU" sz="1100" dirty="0">
                <a:solidFill>
                  <a:srgbClr val="000000"/>
                </a:solidFill>
              </a:rPr>
              <a:t>Фиджи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82. </a:t>
            </a:r>
            <a:r>
              <a:rPr lang="ru-RU" sz="1100" dirty="0">
                <a:solidFill>
                  <a:srgbClr val="000000"/>
                </a:solidFill>
              </a:rPr>
              <a:t>Уругвай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83</a:t>
            </a:r>
            <a:r>
              <a:rPr lang="en-US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Коста-Рика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81" name="Rectangle 19"/>
          <p:cNvSpPr txBox="1">
            <a:spLocks/>
          </p:cNvSpPr>
          <p:nvPr/>
        </p:nvSpPr>
        <p:spPr>
          <a:xfrm>
            <a:off x="3492066" y="4215364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Казахстан в рейтинге 2014 года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9063" y="5478961"/>
            <a:ext cx="2866734" cy="507831"/>
            <a:chOff x="209063" y="5177780"/>
            <a:chExt cx="2866734" cy="507831"/>
          </a:xfrm>
        </p:grpSpPr>
        <p:sp>
          <p:nvSpPr>
            <p:cNvPr id="282" name="Oval 45"/>
            <p:cNvSpPr>
              <a:spLocks noChangeArrowheads="1"/>
            </p:cNvSpPr>
            <p:nvPr/>
          </p:nvSpPr>
          <p:spPr bwMode="gray">
            <a:xfrm>
              <a:off x="1385753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76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3" name="Oval 45"/>
            <p:cNvSpPr>
              <a:spLocks noChangeArrowheads="1"/>
            </p:cNvSpPr>
            <p:nvPr/>
          </p:nvSpPr>
          <p:spPr bwMode="gray">
            <a:xfrm>
              <a:off x="2464019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77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7" name="Rectangle 14"/>
            <p:cNvSpPr txBox="1">
              <a:spLocks/>
            </p:cNvSpPr>
            <p:nvPr/>
          </p:nvSpPr>
          <p:spPr>
            <a:xfrm>
              <a:off x="209063" y="5177780"/>
              <a:ext cx="83146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algn="l" defTabSz="895350">
                <a:buClr>
                  <a:schemeClr val="tx2"/>
                </a:buClr>
                <a:defRPr sz="1600">
                  <a:latin typeface="+mn-lt"/>
                </a:defRPr>
              </a:lvl1pPr>
              <a:lvl2pPr marL="193675" lvl="1" indent="-192088" algn="l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lvl="2" indent="-261938" algn="l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lvl="3" indent="-155575" algn="l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lvl="4" indent="-130175" algn="l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b="1" dirty="0">
                  <a:solidFill>
                    <a:srgbClr val="000000"/>
                  </a:solidFill>
                </a:rPr>
                <a:t>Динамика позиций Казахстана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64491" y="5069487"/>
            <a:ext cx="1932575" cy="187625"/>
            <a:chOff x="1264488" y="5028892"/>
            <a:chExt cx="1932575" cy="187625"/>
          </a:xfrm>
        </p:grpSpPr>
        <p:grpSp>
          <p:nvGrpSpPr>
            <p:cNvPr id="291" name="ACET 5"/>
            <p:cNvGrpSpPr>
              <a:grpSpLocks/>
            </p:cNvGrpSpPr>
            <p:nvPr/>
          </p:nvGrpSpPr>
          <p:grpSpPr bwMode="auto">
            <a:xfrm>
              <a:off x="1264488" y="5028892"/>
              <a:ext cx="854309" cy="187625"/>
              <a:chOff x="915" y="989"/>
              <a:chExt cx="2686" cy="41"/>
            </a:xfrm>
          </p:grpSpPr>
          <p:cxnSp>
            <p:nvCxnSpPr>
              <p:cNvPr id="292" name="AutoShape 249"/>
              <p:cNvCxnSpPr>
                <a:cxnSpLocks noChangeShapeType="1"/>
                <a:stCxn id="293" idx="4"/>
                <a:endCxn id="293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3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ru-RU" sz="1100" b="1" dirty="0">
                    <a:solidFill>
                      <a:srgbClr val="000000"/>
                    </a:solidFill>
                  </a:rPr>
                  <a:t>2013</a:t>
                </a:r>
              </a:p>
            </p:txBody>
          </p:sp>
        </p:grpSp>
        <p:grpSp>
          <p:nvGrpSpPr>
            <p:cNvPr id="294" name="ACET 5"/>
            <p:cNvGrpSpPr>
              <a:grpSpLocks/>
            </p:cNvGrpSpPr>
            <p:nvPr/>
          </p:nvGrpSpPr>
          <p:grpSpPr bwMode="auto">
            <a:xfrm>
              <a:off x="2342754" y="5028892"/>
              <a:ext cx="854309" cy="187625"/>
              <a:chOff x="915" y="989"/>
              <a:chExt cx="2686" cy="41"/>
            </a:xfrm>
          </p:grpSpPr>
          <p:cxnSp>
            <p:nvCxnSpPr>
              <p:cNvPr id="295" name="AutoShape 249"/>
              <p:cNvCxnSpPr>
                <a:cxnSpLocks noChangeShapeType="1"/>
                <a:stCxn id="296" idx="4"/>
                <a:endCxn id="296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6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ru-RU" sz="1100" b="1" dirty="0">
                    <a:solidFill>
                      <a:srgbClr val="000000"/>
                    </a:solidFill>
                  </a:rPr>
                  <a:t>2014</a:t>
                </a:r>
              </a:p>
            </p:txBody>
          </p:sp>
        </p:grp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962" y="184579"/>
            <a:ext cx="820641" cy="383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2066" y="5786234"/>
            <a:ext cx="2807134" cy="430887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defTabSz="914303"/>
            <a:r>
              <a:rPr lang="ru-RU" sz="1100" dirty="0">
                <a:solidFill>
                  <a:srgbClr val="000000"/>
                </a:solidFill>
              </a:rPr>
              <a:t>* По промежуточным данным Алматы занимает 41 место  </a:t>
            </a:r>
          </a:p>
        </p:txBody>
      </p:sp>
    </p:spTree>
    <p:extLst>
      <p:ext uri="{BB962C8B-B14F-4D97-AF65-F5344CB8AC3E}">
        <p14:creationId xmlns:p14="http://schemas.microsoft.com/office/powerpoint/2010/main" xmlns="" val="2397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Object 1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21203" name="think-cell Slide" r:id="rId6" imgW="360" imgH="360" progId="">
              <p:embed/>
            </p:oleObj>
          </a:graphicData>
        </a:graphic>
      </p:graphicFrame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961438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119063" y="739739"/>
            <a:ext cx="3168000" cy="5437543"/>
            <a:chOff x="119063" y="739736"/>
            <a:chExt cx="3070637" cy="5437543"/>
          </a:xfrm>
        </p:grpSpPr>
        <p:sp>
          <p:nvSpPr>
            <p:cNvPr id="126" name="Rectangle 125"/>
            <p:cNvSpPr>
              <a:spLocks/>
            </p:cNvSpPr>
            <p:nvPr/>
          </p:nvSpPr>
          <p:spPr>
            <a:xfrm>
              <a:off x="119063" y="739736"/>
              <a:ext cx="3070637" cy="54375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ru-RU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>
              <a:spLocks/>
            </p:cNvSpPr>
            <p:nvPr/>
          </p:nvSpPr>
          <p:spPr>
            <a:xfrm>
              <a:off x="119063" y="739737"/>
              <a:ext cx="3070637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/>
            <a:p>
              <a:pPr algn="ctr" defTabSz="895065">
                <a:buClr>
                  <a:srgbClr val="004E7A"/>
                </a:buClr>
              </a:pPr>
              <a:endParaRPr lang="en-US" sz="1100" b="1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>
          <a:xfrm>
            <a:off x="155063" y="1169003"/>
            <a:ext cx="3096000" cy="2905354"/>
          </a:xfrm>
          <a:prstGeom prst="rect">
            <a:avLst/>
          </a:prstGeom>
          <a:solidFill>
            <a:srgbClr val="E9F3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303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130" name="Rectangle 19"/>
          <p:cNvSpPr txBox="1">
            <a:spLocks/>
          </p:cNvSpPr>
          <p:nvPr/>
        </p:nvSpPr>
        <p:spPr>
          <a:xfrm>
            <a:off x="209063" y="841380"/>
            <a:ext cx="2988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Рейтинг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50" name="Rectangle 14"/>
          <p:cNvSpPr txBox="1">
            <a:spLocks/>
          </p:cNvSpPr>
          <p:nvPr/>
        </p:nvSpPr>
        <p:spPr>
          <a:xfrm>
            <a:off x="209066" y="1170749"/>
            <a:ext cx="3024000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Индекс </a:t>
            </a:r>
            <a:r>
              <a:rPr lang="ru-RU" sz="1100" b="1" dirty="0" err="1">
                <a:solidFill>
                  <a:srgbClr val="000000"/>
                </a:solidFill>
              </a:rPr>
              <a:t>EIU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b="1" dirty="0" err="1">
                <a:solidFill>
                  <a:srgbClr val="000000"/>
                </a:solidFill>
              </a:rPr>
              <a:t>Hot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S</a:t>
            </a:r>
            <a:r>
              <a:rPr lang="ru-RU" sz="1100" b="1" dirty="0" err="1">
                <a:solidFill>
                  <a:srgbClr val="000000"/>
                </a:solidFill>
              </a:rPr>
              <a:t>pots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оценивает </a:t>
            </a:r>
            <a:r>
              <a:rPr lang="ru-RU" sz="1100" dirty="0" err="1">
                <a:solidFill>
                  <a:srgbClr val="000000"/>
                </a:solidFill>
              </a:rPr>
              <a:t>конкуренто</a:t>
            </a:r>
            <a:r>
              <a:rPr lang="ru-RU" sz="1100" dirty="0">
                <a:solidFill>
                  <a:srgbClr val="000000"/>
                </a:solidFill>
              </a:rPr>
              <a:t>-способность городских агломераций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по 31 критерию, разбитому на 8 групп: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1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Экономическая мощь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Физический капитал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Финансовая устойчивость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Эффективность институтов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Социальный и культурный характер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Человеческий капитал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Окружающая среда и климатические риски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Глобальный имидж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Баллы присваивались по результатам интервью с десятью ведущими экспертами-урбанистами, а также рядом мэров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и руководителей компаний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6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EIU</a:t>
            </a:r>
            <a:r>
              <a:rPr lang="en-US" dirty="0"/>
              <a:t> </a:t>
            </a:r>
            <a:r>
              <a:rPr lang="en-US" dirty="0" smtClean="0"/>
              <a:t>Hot Spots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83150" y="739737"/>
            <a:ext cx="5459229" cy="3282102"/>
            <a:chOff x="3278371" y="739737"/>
            <a:chExt cx="5459229" cy="3282102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278371" y="739737"/>
              <a:ext cx="5459229" cy="32821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6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278371" y="739737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14"/>
          <p:cNvSpPr txBox="1"/>
          <p:nvPr/>
        </p:nvSpPr>
        <p:spPr>
          <a:xfrm>
            <a:off x="3369053" y="1182739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7" name="Rectangle 14"/>
          <p:cNvSpPr txBox="1">
            <a:spLocks/>
          </p:cNvSpPr>
          <p:nvPr/>
        </p:nvSpPr>
        <p:spPr>
          <a:xfrm>
            <a:off x="209063" y="4177228"/>
            <a:ext cx="2988000" cy="5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Выпускающая организация: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/>
            </a:r>
            <a:b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</a:br>
            <a:r>
              <a:rPr lang="en-US" altLang="zh-CN" sz="1100" dirty="0">
                <a:solidFill>
                  <a:srgbClr val="000000"/>
                </a:solidFill>
                <a:ea typeface="SimSun" pitchFamily="2" charset="-122"/>
              </a:rPr>
              <a:t>Economist Group (</a:t>
            </a:r>
            <a:r>
              <a:rPr lang="ru-RU" altLang="zh-CN" sz="1100" dirty="0">
                <a:solidFill>
                  <a:srgbClr val="000000"/>
                </a:solidFill>
                <a:ea typeface="SimSun" pitchFamily="2" charset="-122"/>
              </a:rPr>
              <a:t>Лондон)</a:t>
            </a:r>
          </a:p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Число городов в рейтинге: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120 </a:t>
            </a:r>
            <a:endParaRPr lang="ru-RU" altLang="zh-CN" sz="1100" b="1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76" name="Rectangle 19"/>
          <p:cNvSpPr txBox="1">
            <a:spLocks/>
          </p:cNvSpPr>
          <p:nvPr/>
        </p:nvSpPr>
        <p:spPr>
          <a:xfrm>
            <a:off x="3492066" y="841380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Лидеры рейтинга</a:t>
            </a:r>
          </a:p>
        </p:txBody>
      </p:sp>
      <p:sp>
        <p:nvSpPr>
          <p:cNvPr id="181" name="Rectangle 14"/>
          <p:cNvSpPr txBox="1">
            <a:spLocks/>
          </p:cNvSpPr>
          <p:nvPr/>
        </p:nvSpPr>
        <p:spPr>
          <a:xfrm>
            <a:off x="3492069" y="1177410"/>
            <a:ext cx="2351661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defTabSz="895350">
              <a:spcBef>
                <a:spcPts val="100"/>
              </a:spcBef>
              <a:buClr>
                <a:schemeClr val="tx2"/>
              </a:buClr>
              <a:defRPr sz="1100" b="1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1. </a:t>
            </a:r>
            <a:r>
              <a:rPr lang="ru-RU" b="0" dirty="0">
                <a:solidFill>
                  <a:srgbClr val="000000"/>
                </a:solidFill>
              </a:rPr>
              <a:t>Нью-Йорк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2. </a:t>
            </a:r>
            <a:r>
              <a:rPr lang="ru-RU" b="0" dirty="0">
                <a:solidFill>
                  <a:srgbClr val="000000"/>
                </a:solidFill>
              </a:rPr>
              <a:t>Лондон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3. </a:t>
            </a:r>
            <a:r>
              <a:rPr lang="ru-RU" b="0" dirty="0">
                <a:solidFill>
                  <a:srgbClr val="000000"/>
                </a:solidFill>
              </a:rPr>
              <a:t>Сингапур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4. </a:t>
            </a:r>
            <a:r>
              <a:rPr lang="ru-RU" b="0" dirty="0" smtClean="0">
                <a:solidFill>
                  <a:srgbClr val="000000"/>
                </a:solidFill>
              </a:rPr>
              <a:t>Гонконг</a:t>
            </a:r>
            <a:endParaRPr lang="ru-RU" b="0" dirty="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5. </a:t>
            </a:r>
            <a:r>
              <a:rPr lang="ru-RU" b="0" dirty="0">
                <a:solidFill>
                  <a:srgbClr val="000000"/>
                </a:solidFill>
              </a:rPr>
              <a:t>Париж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6. </a:t>
            </a:r>
            <a:r>
              <a:rPr lang="ru-RU" b="0" dirty="0">
                <a:solidFill>
                  <a:srgbClr val="000000"/>
                </a:solidFill>
              </a:rPr>
              <a:t>Токио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7. </a:t>
            </a:r>
            <a:r>
              <a:rPr lang="ru-RU" b="0" dirty="0">
                <a:solidFill>
                  <a:srgbClr val="000000"/>
                </a:solidFill>
              </a:rPr>
              <a:t>Цюрих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8. </a:t>
            </a:r>
            <a:r>
              <a:rPr lang="ru-RU" b="0" dirty="0">
                <a:solidFill>
                  <a:srgbClr val="000000"/>
                </a:solidFill>
              </a:rPr>
              <a:t>Вашингтон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9. </a:t>
            </a:r>
            <a:r>
              <a:rPr lang="ru-RU" b="0" dirty="0">
                <a:solidFill>
                  <a:srgbClr val="000000"/>
                </a:solidFill>
              </a:rPr>
              <a:t>Чикаго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10. </a:t>
            </a:r>
            <a:r>
              <a:rPr lang="ru-RU" b="0" dirty="0">
                <a:solidFill>
                  <a:srgbClr val="000000"/>
                </a:solidFill>
              </a:rPr>
              <a:t>Бостон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11. </a:t>
            </a:r>
            <a:r>
              <a:rPr lang="ru-RU" b="0" dirty="0">
                <a:solidFill>
                  <a:srgbClr val="000000"/>
                </a:solidFill>
              </a:rPr>
              <a:t>Франкфурт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12. </a:t>
            </a:r>
            <a:r>
              <a:rPr lang="ru-RU" b="0" dirty="0">
                <a:solidFill>
                  <a:srgbClr val="000000"/>
                </a:solidFill>
              </a:rPr>
              <a:t>Торонто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13. </a:t>
            </a:r>
            <a:r>
              <a:rPr lang="ru-RU" b="0" dirty="0">
                <a:solidFill>
                  <a:srgbClr val="000000"/>
                </a:solidFill>
              </a:rPr>
              <a:t>Женева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13. </a:t>
            </a:r>
            <a:r>
              <a:rPr lang="ru-RU" b="0" dirty="0">
                <a:solidFill>
                  <a:srgbClr val="000000"/>
                </a:solidFill>
              </a:rPr>
              <a:t>Сан-Франциско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15. </a:t>
            </a:r>
            <a:r>
              <a:rPr lang="ru-RU" b="0" dirty="0">
                <a:solidFill>
                  <a:srgbClr val="000000"/>
                </a:solidFill>
              </a:rPr>
              <a:t>Сидней</a:t>
            </a:r>
          </a:p>
        </p:txBody>
      </p:sp>
      <p:cxnSp>
        <p:nvCxnSpPr>
          <p:cNvPr id="326" name="Straight Connector 325"/>
          <p:cNvCxnSpPr>
            <a:cxnSpLocks/>
          </p:cNvCxnSpPr>
          <p:nvPr/>
        </p:nvCxnSpPr>
        <p:spPr>
          <a:xfrm>
            <a:off x="209063" y="4923835"/>
            <a:ext cx="2988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4"/>
          <p:cNvSpPr txBox="1">
            <a:spLocks/>
          </p:cNvSpPr>
          <p:nvPr/>
        </p:nvSpPr>
        <p:spPr>
          <a:xfrm>
            <a:off x="6106542" y="1177410"/>
            <a:ext cx="2351661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lvl="0" defTabSz="895350">
              <a:spcBef>
                <a:spcPts val="100"/>
              </a:spcBef>
              <a:buClr>
                <a:schemeClr val="tx2"/>
              </a:buClr>
              <a:defRPr sz="1100" b="1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16. </a:t>
            </a:r>
            <a:r>
              <a:rPr lang="ru-RU" b="0" dirty="0">
                <a:solidFill>
                  <a:srgbClr val="000000"/>
                </a:solidFill>
              </a:rPr>
              <a:t>Мельбурн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17. </a:t>
            </a:r>
            <a:r>
              <a:rPr lang="ru-RU" b="0" dirty="0">
                <a:solidFill>
                  <a:srgbClr val="000000"/>
                </a:solidFill>
              </a:rPr>
              <a:t>Амстердам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18. </a:t>
            </a:r>
            <a:r>
              <a:rPr lang="ru-RU" b="0" dirty="0">
                <a:solidFill>
                  <a:srgbClr val="000000"/>
                </a:solidFill>
              </a:rPr>
              <a:t>Ванкувер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19. </a:t>
            </a:r>
            <a:r>
              <a:rPr lang="ru-RU" b="0" dirty="0">
                <a:solidFill>
                  <a:srgbClr val="000000"/>
                </a:solidFill>
              </a:rPr>
              <a:t>Лос-Анжелес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20. </a:t>
            </a:r>
            <a:r>
              <a:rPr lang="ru-RU" b="0" dirty="0">
                <a:solidFill>
                  <a:srgbClr val="000000"/>
                </a:solidFill>
              </a:rPr>
              <a:t>Сеул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21. </a:t>
            </a:r>
            <a:r>
              <a:rPr lang="ru-RU" b="0" dirty="0">
                <a:solidFill>
                  <a:srgbClr val="000000"/>
                </a:solidFill>
              </a:rPr>
              <a:t>Стокгольм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22. </a:t>
            </a:r>
            <a:r>
              <a:rPr lang="ru-RU" b="0" dirty="0">
                <a:solidFill>
                  <a:srgbClr val="000000"/>
                </a:solidFill>
              </a:rPr>
              <a:t>Монреаль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23. </a:t>
            </a:r>
            <a:r>
              <a:rPr lang="ru-RU" b="0" dirty="0">
                <a:solidFill>
                  <a:srgbClr val="000000"/>
                </a:solidFill>
              </a:rPr>
              <a:t>Копенгаген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24. </a:t>
            </a:r>
            <a:r>
              <a:rPr lang="ru-RU" b="0" dirty="0">
                <a:solidFill>
                  <a:srgbClr val="000000"/>
                </a:solidFill>
              </a:rPr>
              <a:t>Хьюстон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25. </a:t>
            </a:r>
            <a:r>
              <a:rPr lang="ru-RU" b="0" dirty="0">
                <a:solidFill>
                  <a:srgbClr val="000000"/>
                </a:solidFill>
              </a:rPr>
              <a:t>Даллас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 smtClean="0">
                <a:solidFill>
                  <a:srgbClr val="000000"/>
                </a:solidFill>
              </a:rPr>
              <a:t>26. </a:t>
            </a:r>
            <a:r>
              <a:rPr lang="ru-RU" b="0" dirty="0">
                <a:solidFill>
                  <a:srgbClr val="000000"/>
                </a:solidFill>
              </a:rPr>
              <a:t>Вена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27. </a:t>
            </a:r>
            <a:r>
              <a:rPr lang="ru-RU" b="0" dirty="0">
                <a:solidFill>
                  <a:srgbClr val="000000"/>
                </a:solidFill>
              </a:rPr>
              <a:t>Дублин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28. </a:t>
            </a:r>
            <a:r>
              <a:rPr lang="ru-RU" b="0" dirty="0">
                <a:solidFill>
                  <a:srgbClr val="000000"/>
                </a:solidFill>
              </a:rPr>
              <a:t>Мадрид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29. </a:t>
            </a:r>
            <a:r>
              <a:rPr lang="ru-RU" b="0" dirty="0">
                <a:solidFill>
                  <a:srgbClr val="000000"/>
                </a:solidFill>
              </a:rPr>
              <a:t>Сиэтл</a:t>
            </a:r>
          </a:p>
          <a:p>
            <a:pPr fontAlgn="base">
              <a:spcAft>
                <a:spcPct val="0"/>
              </a:spcAft>
              <a:buClr>
                <a:srgbClr val="004E7A"/>
              </a:buClr>
            </a:pPr>
            <a:r>
              <a:rPr lang="ru-RU" dirty="0">
                <a:solidFill>
                  <a:srgbClr val="000000"/>
                </a:solidFill>
              </a:rPr>
              <a:t>30. </a:t>
            </a:r>
            <a:r>
              <a:rPr lang="ru-RU" b="0" dirty="0">
                <a:solidFill>
                  <a:srgbClr val="000000"/>
                </a:solidFill>
              </a:rPr>
              <a:t>Филадельфия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3150" y="4113725"/>
            <a:ext cx="5459229" cy="2063557"/>
            <a:chOff x="3286723" y="4113722"/>
            <a:chExt cx="5459229" cy="2063557"/>
          </a:xfrm>
        </p:grpSpPr>
        <p:sp>
          <p:nvSpPr>
            <p:cNvPr id="224" name="Rectangle 223"/>
            <p:cNvSpPr>
              <a:spLocks/>
            </p:cNvSpPr>
            <p:nvPr/>
          </p:nvSpPr>
          <p:spPr bwMode="auto">
            <a:xfrm>
              <a:off x="3286723" y="4114049"/>
              <a:ext cx="5459229" cy="2063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TextBox 6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286723" y="4113722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26" name="Rectangle 14"/>
          <p:cNvSpPr txBox="1"/>
          <p:nvPr/>
        </p:nvSpPr>
        <p:spPr>
          <a:xfrm>
            <a:off x="3363927" y="4709463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9" name="Rectangle 14"/>
          <p:cNvSpPr txBox="1">
            <a:spLocks/>
          </p:cNvSpPr>
          <p:nvPr/>
        </p:nvSpPr>
        <p:spPr>
          <a:xfrm>
            <a:off x="3492069" y="4579441"/>
            <a:ext cx="2351661" cy="109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95</a:t>
            </a:r>
            <a:r>
              <a:rPr lang="en-US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Анкара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96. </a:t>
            </a:r>
            <a:r>
              <a:rPr lang="ru-RU" sz="1100" dirty="0" err="1">
                <a:solidFill>
                  <a:srgbClr val="000000"/>
                </a:solidFill>
              </a:rPr>
              <a:t>Медельин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97. </a:t>
            </a:r>
            <a:r>
              <a:rPr lang="ru-RU" sz="1100" dirty="0">
                <a:solidFill>
                  <a:srgbClr val="000000"/>
                </a:solidFill>
              </a:rPr>
              <a:t>Пуна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98</a:t>
            </a:r>
            <a:r>
              <a:rPr lang="en-US" sz="1100" b="1" dirty="0">
                <a:solidFill>
                  <a:srgbClr val="000000"/>
                </a:solidFill>
              </a:rPr>
              <a:t>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Белу-</a:t>
            </a:r>
            <a:r>
              <a:rPr lang="ru-RU" sz="1100" dirty="0" err="1">
                <a:solidFill>
                  <a:srgbClr val="000000"/>
                </a:solidFill>
              </a:rPr>
              <a:t>Оризонти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98. </a:t>
            </a:r>
            <a:r>
              <a:rPr lang="ru-RU" sz="1100" dirty="0" err="1">
                <a:solidFill>
                  <a:srgbClr val="000000"/>
                </a:solidFill>
              </a:rPr>
              <a:t>Хайдрабад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200" b="1" dirty="0">
                <a:solidFill>
                  <a:srgbClr val="007CC3"/>
                </a:solidFill>
              </a:rPr>
              <a:t>100. Алматы</a:t>
            </a:r>
            <a:endParaRPr lang="en-US" sz="1200" b="1" dirty="0">
              <a:solidFill>
                <a:srgbClr val="007CC3"/>
              </a:solidFill>
            </a:endParaRPr>
          </a:p>
        </p:txBody>
      </p:sp>
      <p:sp>
        <p:nvSpPr>
          <p:cNvPr id="247" name="Rectangle 14"/>
          <p:cNvSpPr txBox="1">
            <a:spLocks/>
          </p:cNvSpPr>
          <p:nvPr/>
        </p:nvSpPr>
        <p:spPr>
          <a:xfrm>
            <a:off x="6106542" y="4579441"/>
            <a:ext cx="2351661" cy="10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100. </a:t>
            </a:r>
            <a:r>
              <a:rPr lang="ru-RU" sz="1100" dirty="0">
                <a:solidFill>
                  <a:srgbClr val="000000"/>
                </a:solidFill>
              </a:rPr>
              <a:t>Санкт-Петербург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102. </a:t>
            </a:r>
            <a:r>
              <a:rPr lang="ru-RU" sz="1100" dirty="0">
                <a:solidFill>
                  <a:srgbClr val="000000"/>
                </a:solidFill>
              </a:rPr>
              <a:t>Гвадалахара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102</a:t>
            </a:r>
            <a:r>
              <a:rPr lang="en-US" sz="1100" b="1" dirty="0">
                <a:solidFill>
                  <a:srgbClr val="000000"/>
                </a:solidFill>
              </a:rPr>
              <a:t>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Порту-Алегри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104. </a:t>
            </a:r>
            <a:r>
              <a:rPr lang="ru-RU" sz="1100" dirty="0">
                <a:solidFill>
                  <a:srgbClr val="000000"/>
                </a:solidFill>
              </a:rPr>
              <a:t>Ханой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105. </a:t>
            </a:r>
            <a:r>
              <a:rPr lang="ru-RU" sz="1100" dirty="0" err="1">
                <a:solidFill>
                  <a:srgbClr val="000000"/>
                </a:solidFill>
              </a:rPr>
              <a:t>Ченнаи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106</a:t>
            </a:r>
            <a:r>
              <a:rPr lang="en-US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Калькутта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81" name="Rectangle 19"/>
          <p:cNvSpPr txBox="1">
            <a:spLocks/>
          </p:cNvSpPr>
          <p:nvPr/>
        </p:nvSpPr>
        <p:spPr>
          <a:xfrm>
            <a:off x="3492066" y="4215364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Алматы в рейтинге 2012 года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9063" y="5555161"/>
            <a:ext cx="2866734" cy="507831"/>
            <a:chOff x="209063" y="5177780"/>
            <a:chExt cx="2866734" cy="507831"/>
          </a:xfrm>
        </p:grpSpPr>
        <p:sp>
          <p:nvSpPr>
            <p:cNvPr id="282" name="Oval 45"/>
            <p:cNvSpPr>
              <a:spLocks noChangeArrowheads="1"/>
            </p:cNvSpPr>
            <p:nvPr/>
          </p:nvSpPr>
          <p:spPr bwMode="gray">
            <a:xfrm>
              <a:off x="1385753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100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3" name="Oval 45"/>
            <p:cNvSpPr>
              <a:spLocks noChangeArrowheads="1"/>
            </p:cNvSpPr>
            <p:nvPr/>
          </p:nvSpPr>
          <p:spPr bwMode="gray">
            <a:xfrm>
              <a:off x="2464019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107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7" name="Rectangle 14"/>
            <p:cNvSpPr txBox="1">
              <a:spLocks/>
            </p:cNvSpPr>
            <p:nvPr/>
          </p:nvSpPr>
          <p:spPr>
            <a:xfrm>
              <a:off x="209063" y="5177780"/>
              <a:ext cx="83146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algn="l" defTabSz="895350">
                <a:buClr>
                  <a:schemeClr val="tx2"/>
                </a:buClr>
                <a:defRPr sz="1600">
                  <a:latin typeface="+mn-lt"/>
                </a:defRPr>
              </a:lvl1pPr>
              <a:lvl2pPr marL="193675" lvl="1" indent="-192088" algn="l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lvl="2" indent="-261938" algn="l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lvl="3" indent="-155575" algn="l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lvl="4" indent="-130175" algn="l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b="1" dirty="0">
                  <a:solidFill>
                    <a:srgbClr val="000000"/>
                  </a:solidFill>
                </a:rPr>
                <a:t>Динамика позиций Алматы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64491" y="5145684"/>
            <a:ext cx="1932575" cy="187625"/>
            <a:chOff x="1264488" y="5028892"/>
            <a:chExt cx="1932575" cy="187625"/>
          </a:xfrm>
        </p:grpSpPr>
        <p:grpSp>
          <p:nvGrpSpPr>
            <p:cNvPr id="291" name="ACET 5"/>
            <p:cNvGrpSpPr>
              <a:grpSpLocks/>
            </p:cNvGrpSpPr>
            <p:nvPr/>
          </p:nvGrpSpPr>
          <p:grpSpPr bwMode="auto">
            <a:xfrm>
              <a:off x="1264488" y="5028892"/>
              <a:ext cx="854309" cy="187625"/>
              <a:chOff x="915" y="989"/>
              <a:chExt cx="2686" cy="41"/>
            </a:xfrm>
          </p:grpSpPr>
          <p:cxnSp>
            <p:nvCxnSpPr>
              <p:cNvPr id="292" name="AutoShape 249"/>
              <p:cNvCxnSpPr>
                <a:cxnSpLocks noChangeShapeType="1"/>
                <a:stCxn id="293" idx="4"/>
                <a:endCxn id="293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3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ru-RU" sz="1100" b="1" dirty="0">
                    <a:solidFill>
                      <a:srgbClr val="000000"/>
                    </a:solidFill>
                  </a:rPr>
                  <a:t>2012</a:t>
                </a:r>
              </a:p>
            </p:txBody>
          </p:sp>
        </p:grpSp>
        <p:grpSp>
          <p:nvGrpSpPr>
            <p:cNvPr id="294" name="ACET 5"/>
            <p:cNvGrpSpPr>
              <a:grpSpLocks/>
            </p:cNvGrpSpPr>
            <p:nvPr/>
          </p:nvGrpSpPr>
          <p:grpSpPr bwMode="auto">
            <a:xfrm>
              <a:off x="2342754" y="5028892"/>
              <a:ext cx="854309" cy="187625"/>
              <a:chOff x="915" y="989"/>
              <a:chExt cx="2686" cy="41"/>
            </a:xfrm>
          </p:grpSpPr>
          <p:cxnSp>
            <p:nvCxnSpPr>
              <p:cNvPr id="295" name="AutoShape 249"/>
              <p:cNvCxnSpPr>
                <a:cxnSpLocks noChangeShapeType="1"/>
                <a:stCxn id="296" idx="4"/>
                <a:endCxn id="296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6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en-US" sz="1100" b="1" dirty="0">
                    <a:solidFill>
                      <a:srgbClr val="000000"/>
                    </a:solidFill>
                  </a:rPr>
                  <a:t>2025 (F)</a:t>
                </a:r>
              </a:p>
            </p:txBody>
          </p:sp>
        </p:grp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628" y="197337"/>
            <a:ext cx="701975" cy="3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24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Object 1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22227" name="think-cell Slide" r:id="rId6" imgW="360" imgH="360" progId="">
              <p:embed/>
            </p:oleObj>
          </a:graphicData>
        </a:graphic>
      </p:graphicFrame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961438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119063" y="739739"/>
            <a:ext cx="3168000" cy="5437543"/>
            <a:chOff x="119063" y="739736"/>
            <a:chExt cx="3070637" cy="5437543"/>
          </a:xfrm>
        </p:grpSpPr>
        <p:sp>
          <p:nvSpPr>
            <p:cNvPr id="126" name="Rectangle 125"/>
            <p:cNvSpPr>
              <a:spLocks/>
            </p:cNvSpPr>
            <p:nvPr/>
          </p:nvSpPr>
          <p:spPr>
            <a:xfrm>
              <a:off x="119063" y="739736"/>
              <a:ext cx="3070637" cy="54375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ru-RU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>
              <a:spLocks/>
            </p:cNvSpPr>
            <p:nvPr/>
          </p:nvSpPr>
          <p:spPr>
            <a:xfrm>
              <a:off x="119063" y="739737"/>
              <a:ext cx="3070637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/>
            <a:p>
              <a:pPr algn="ctr" defTabSz="895065">
                <a:buClr>
                  <a:srgbClr val="004E7A"/>
                </a:buClr>
              </a:pPr>
              <a:endParaRPr lang="en-US" sz="1100" b="1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>
          <a:xfrm>
            <a:off x="155063" y="1169006"/>
            <a:ext cx="3096000" cy="2736000"/>
          </a:xfrm>
          <a:prstGeom prst="rect">
            <a:avLst/>
          </a:prstGeom>
          <a:solidFill>
            <a:srgbClr val="E9F3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303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130" name="Rectangle 19"/>
          <p:cNvSpPr txBox="1">
            <a:spLocks/>
          </p:cNvSpPr>
          <p:nvPr/>
        </p:nvSpPr>
        <p:spPr>
          <a:xfrm>
            <a:off x="209063" y="841380"/>
            <a:ext cx="2988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Рейтинг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50" name="Rectangle 14"/>
          <p:cNvSpPr txBox="1">
            <a:spLocks/>
          </p:cNvSpPr>
          <p:nvPr/>
        </p:nvSpPr>
        <p:spPr>
          <a:xfrm>
            <a:off x="209066" y="1170746"/>
            <a:ext cx="30240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В рейтинге </a:t>
            </a:r>
            <a:r>
              <a:rPr lang="ru-RU" sz="1100" b="1" dirty="0" err="1">
                <a:solidFill>
                  <a:srgbClr val="000000"/>
                </a:solidFill>
              </a:rPr>
              <a:t>Mercer</a:t>
            </a:r>
            <a:r>
              <a:rPr lang="ru-RU" sz="1100" b="1" dirty="0">
                <a:solidFill>
                  <a:srgbClr val="000000"/>
                </a:solidFill>
              </a:rPr>
              <a:t> "Качество жизни" </a:t>
            </a:r>
            <a:r>
              <a:rPr lang="ru-RU" sz="1100" dirty="0">
                <a:solidFill>
                  <a:srgbClr val="000000"/>
                </a:solidFill>
              </a:rPr>
              <a:t>города оцениваются по 39 факторам, объединенным в </a:t>
            </a:r>
            <a:r>
              <a:rPr lang="ru-RU" sz="1100" dirty="0" smtClean="0">
                <a:solidFill>
                  <a:srgbClr val="000000"/>
                </a:solidFill>
              </a:rPr>
              <a:t>8 </a:t>
            </a:r>
            <a:r>
              <a:rPr lang="ru-RU" sz="1100" dirty="0">
                <a:solidFill>
                  <a:srgbClr val="000000"/>
                </a:solidFill>
              </a:rPr>
              <a:t>групп: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1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Политическая система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Экономика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Личная безопасность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Здравоохранение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Образование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Окружающая среда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Транспорт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Другие факторы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Все города оценивались относительно показателей Нью-Йорка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6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Mercer "</a:t>
            </a:r>
            <a:r>
              <a:rPr lang="ru-RU" dirty="0"/>
              <a:t>Качество жизни"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83150" y="739737"/>
            <a:ext cx="5459229" cy="3282102"/>
            <a:chOff x="3278371" y="739737"/>
            <a:chExt cx="5459229" cy="3282102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278371" y="739737"/>
              <a:ext cx="5459229" cy="32821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6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278371" y="739737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14"/>
          <p:cNvSpPr txBox="1"/>
          <p:nvPr/>
        </p:nvSpPr>
        <p:spPr>
          <a:xfrm>
            <a:off x="3369053" y="1182739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7" name="Rectangle 14"/>
          <p:cNvSpPr txBox="1">
            <a:spLocks/>
          </p:cNvSpPr>
          <p:nvPr/>
        </p:nvSpPr>
        <p:spPr>
          <a:xfrm>
            <a:off x="209063" y="4101031"/>
            <a:ext cx="2988000" cy="5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Выпускающая организация: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/>
            </a:r>
            <a:b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</a:br>
            <a:r>
              <a:rPr lang="en-US" altLang="zh-CN" sz="1100" dirty="0">
                <a:solidFill>
                  <a:srgbClr val="000000"/>
                </a:solidFill>
                <a:ea typeface="SimSun" pitchFamily="2" charset="-122"/>
              </a:rPr>
              <a:t>Mercer, LLC (</a:t>
            </a:r>
            <a:r>
              <a:rPr lang="ru-RU" altLang="zh-CN" sz="1100" dirty="0">
                <a:solidFill>
                  <a:srgbClr val="000000"/>
                </a:solidFill>
                <a:ea typeface="SimSun" pitchFamily="2" charset="-122"/>
              </a:rPr>
              <a:t>Нью-Йорк)</a:t>
            </a:r>
          </a:p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Число городов в рейтинге: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230</a:t>
            </a:r>
            <a:endParaRPr lang="ru-RU" altLang="zh-CN" sz="1100" b="1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76" name="Rectangle 19"/>
          <p:cNvSpPr txBox="1">
            <a:spLocks/>
          </p:cNvSpPr>
          <p:nvPr/>
        </p:nvSpPr>
        <p:spPr>
          <a:xfrm>
            <a:off x="3492066" y="841380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Лидеры рейтинга</a:t>
            </a:r>
          </a:p>
        </p:txBody>
      </p:sp>
      <p:sp>
        <p:nvSpPr>
          <p:cNvPr id="181" name="Rectangle 14"/>
          <p:cNvSpPr txBox="1">
            <a:spLocks/>
          </p:cNvSpPr>
          <p:nvPr/>
        </p:nvSpPr>
        <p:spPr>
          <a:xfrm>
            <a:off x="3492069" y="1177410"/>
            <a:ext cx="2351661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1. </a:t>
            </a:r>
            <a:r>
              <a:rPr lang="ru-RU" sz="1100" dirty="0">
                <a:solidFill>
                  <a:srgbClr val="000000"/>
                </a:solidFill>
              </a:rPr>
              <a:t>Вена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2. </a:t>
            </a:r>
            <a:r>
              <a:rPr lang="ru-RU" sz="1100" dirty="0">
                <a:solidFill>
                  <a:srgbClr val="000000"/>
                </a:solidFill>
              </a:rPr>
              <a:t>Цюрих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3. </a:t>
            </a:r>
            <a:r>
              <a:rPr lang="ru-RU" sz="1100" dirty="0">
                <a:solidFill>
                  <a:srgbClr val="000000"/>
                </a:solidFill>
              </a:rPr>
              <a:t>Окленд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4. </a:t>
            </a:r>
            <a:r>
              <a:rPr lang="ru-RU" sz="1100" dirty="0">
                <a:solidFill>
                  <a:srgbClr val="000000"/>
                </a:solidFill>
              </a:rPr>
              <a:t>Мюнхен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5. </a:t>
            </a:r>
            <a:r>
              <a:rPr lang="ru-RU" sz="1100" dirty="0">
                <a:solidFill>
                  <a:srgbClr val="000000"/>
                </a:solidFill>
              </a:rPr>
              <a:t>Ванкувер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6. </a:t>
            </a:r>
            <a:r>
              <a:rPr lang="ru-RU" sz="1100" dirty="0">
                <a:solidFill>
                  <a:srgbClr val="000000"/>
                </a:solidFill>
              </a:rPr>
              <a:t>Дюссельдорф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7. </a:t>
            </a:r>
            <a:r>
              <a:rPr lang="ru-RU" sz="1100" dirty="0">
                <a:solidFill>
                  <a:srgbClr val="000000"/>
                </a:solidFill>
              </a:rPr>
              <a:t>Франкфурт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8. </a:t>
            </a:r>
            <a:r>
              <a:rPr lang="ru-RU" sz="1100" dirty="0">
                <a:solidFill>
                  <a:srgbClr val="000000"/>
                </a:solidFill>
              </a:rPr>
              <a:t>Женева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9. </a:t>
            </a:r>
            <a:r>
              <a:rPr lang="ru-RU" sz="1100" dirty="0">
                <a:solidFill>
                  <a:srgbClr val="000000"/>
                </a:solidFill>
              </a:rPr>
              <a:t>Копенгаген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10. </a:t>
            </a:r>
            <a:r>
              <a:rPr lang="ru-RU" sz="1100" dirty="0">
                <a:solidFill>
                  <a:srgbClr val="000000"/>
                </a:solidFill>
              </a:rPr>
              <a:t>Сидней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11. Амстердам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12. </a:t>
            </a:r>
            <a:r>
              <a:rPr lang="ru-RU" sz="1100" dirty="0">
                <a:solidFill>
                  <a:srgbClr val="000000"/>
                </a:solidFill>
              </a:rPr>
              <a:t>Веллингтон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13. </a:t>
            </a:r>
            <a:r>
              <a:rPr lang="ru-RU" sz="1100" dirty="0">
                <a:solidFill>
                  <a:srgbClr val="000000"/>
                </a:solidFill>
              </a:rPr>
              <a:t>Берн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14. </a:t>
            </a:r>
            <a:r>
              <a:rPr lang="ru-RU" sz="1100" dirty="0">
                <a:solidFill>
                  <a:srgbClr val="000000"/>
                </a:solidFill>
              </a:rPr>
              <a:t>Берлин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15. </a:t>
            </a:r>
            <a:r>
              <a:rPr lang="ru-RU" sz="1100" dirty="0">
                <a:solidFill>
                  <a:srgbClr val="000000"/>
                </a:solidFill>
              </a:rPr>
              <a:t>Торонто</a:t>
            </a:r>
          </a:p>
        </p:txBody>
      </p:sp>
      <p:cxnSp>
        <p:nvCxnSpPr>
          <p:cNvPr id="326" name="Straight Connector 325"/>
          <p:cNvCxnSpPr>
            <a:cxnSpLocks/>
          </p:cNvCxnSpPr>
          <p:nvPr/>
        </p:nvCxnSpPr>
        <p:spPr>
          <a:xfrm>
            <a:off x="209063" y="4847635"/>
            <a:ext cx="2988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4"/>
          <p:cNvSpPr txBox="1">
            <a:spLocks/>
          </p:cNvSpPr>
          <p:nvPr/>
        </p:nvSpPr>
        <p:spPr>
          <a:xfrm>
            <a:off x="6106542" y="1177410"/>
            <a:ext cx="2351661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16. Мельбурн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17. </a:t>
            </a:r>
            <a:r>
              <a:rPr lang="ru-RU" sz="1100" dirty="0">
                <a:solidFill>
                  <a:srgbClr val="000000"/>
                </a:solidFill>
              </a:rPr>
              <a:t>Оттава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18. </a:t>
            </a:r>
            <a:r>
              <a:rPr lang="ru-RU" sz="1100" dirty="0">
                <a:solidFill>
                  <a:srgbClr val="000000"/>
                </a:solidFill>
              </a:rPr>
              <a:t>Гамбург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19. </a:t>
            </a:r>
            <a:r>
              <a:rPr lang="ru-RU" sz="1100" dirty="0">
                <a:solidFill>
                  <a:srgbClr val="000000"/>
                </a:solidFill>
              </a:rPr>
              <a:t>Люксембург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20. </a:t>
            </a:r>
            <a:r>
              <a:rPr lang="ru-RU" sz="1100" dirty="0">
                <a:solidFill>
                  <a:srgbClr val="000000"/>
                </a:solidFill>
              </a:rPr>
              <a:t>Стокгольм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21. </a:t>
            </a:r>
            <a:r>
              <a:rPr lang="ru-RU" sz="1100" dirty="0">
                <a:solidFill>
                  <a:srgbClr val="000000"/>
                </a:solidFill>
              </a:rPr>
              <a:t>Штутгарт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22. </a:t>
            </a:r>
            <a:r>
              <a:rPr lang="ru-RU" sz="1100" dirty="0">
                <a:solidFill>
                  <a:srgbClr val="000000"/>
                </a:solidFill>
              </a:rPr>
              <a:t>Брюссель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23. </a:t>
            </a:r>
            <a:r>
              <a:rPr lang="ru-RU" sz="1100" dirty="0">
                <a:solidFill>
                  <a:srgbClr val="000000"/>
                </a:solidFill>
              </a:rPr>
              <a:t>Перт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24. </a:t>
            </a:r>
            <a:r>
              <a:rPr lang="ru-RU" sz="1100" dirty="0">
                <a:solidFill>
                  <a:srgbClr val="000000"/>
                </a:solidFill>
              </a:rPr>
              <a:t>Монреаль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25. </a:t>
            </a:r>
            <a:r>
              <a:rPr lang="ru-RU" sz="1100" dirty="0">
                <a:solidFill>
                  <a:srgbClr val="000000"/>
                </a:solidFill>
              </a:rPr>
              <a:t>Нюрнберг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26. </a:t>
            </a:r>
            <a:r>
              <a:rPr lang="ru-RU" sz="1100" dirty="0">
                <a:solidFill>
                  <a:srgbClr val="000000"/>
                </a:solidFill>
              </a:rPr>
              <a:t>Сингапур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27. </a:t>
            </a:r>
            <a:r>
              <a:rPr lang="ru-RU" sz="1100" dirty="0">
                <a:solidFill>
                  <a:srgbClr val="000000"/>
                </a:solidFill>
              </a:rPr>
              <a:t>Аделаида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28. </a:t>
            </a:r>
            <a:r>
              <a:rPr lang="ru-RU" sz="1100" dirty="0">
                <a:solidFill>
                  <a:srgbClr val="000000"/>
                </a:solidFill>
              </a:rPr>
              <a:t>Сан-Франциско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29. </a:t>
            </a:r>
            <a:r>
              <a:rPr lang="ru-RU" sz="1100" dirty="0">
                <a:solidFill>
                  <a:srgbClr val="000000"/>
                </a:solidFill>
              </a:rPr>
              <a:t>Париж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30. </a:t>
            </a:r>
            <a:r>
              <a:rPr lang="ru-RU" sz="1100" dirty="0">
                <a:solidFill>
                  <a:srgbClr val="000000"/>
                </a:solidFill>
              </a:rPr>
              <a:t>Канберра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3150" y="4113725"/>
            <a:ext cx="5459229" cy="2063557"/>
            <a:chOff x="3286723" y="4113722"/>
            <a:chExt cx="5459229" cy="2063557"/>
          </a:xfrm>
        </p:grpSpPr>
        <p:sp>
          <p:nvSpPr>
            <p:cNvPr id="224" name="Rectangle 223"/>
            <p:cNvSpPr>
              <a:spLocks/>
            </p:cNvSpPr>
            <p:nvPr/>
          </p:nvSpPr>
          <p:spPr bwMode="auto">
            <a:xfrm>
              <a:off x="3286723" y="4114049"/>
              <a:ext cx="5459229" cy="2063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TextBox 6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286723" y="4113722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26" name="Rectangle 14"/>
          <p:cNvSpPr txBox="1"/>
          <p:nvPr/>
        </p:nvSpPr>
        <p:spPr>
          <a:xfrm>
            <a:off x="3363927" y="4709463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9" name="Rectangle 14"/>
          <p:cNvSpPr txBox="1">
            <a:spLocks/>
          </p:cNvSpPr>
          <p:nvPr/>
        </p:nvSpPr>
        <p:spPr>
          <a:xfrm>
            <a:off x="3492069" y="4579441"/>
            <a:ext cx="2351661" cy="109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en-US" sz="1100" b="1" dirty="0">
                <a:solidFill>
                  <a:srgbClr val="000000"/>
                </a:solidFill>
              </a:rPr>
              <a:t>170. </a:t>
            </a:r>
            <a:r>
              <a:rPr lang="ru-RU" sz="1100" dirty="0">
                <a:solidFill>
                  <a:srgbClr val="000000"/>
                </a:solidFill>
              </a:rPr>
              <a:t>Каир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en-US" sz="1100" b="1" dirty="0">
                <a:solidFill>
                  <a:srgbClr val="000000"/>
                </a:solidFill>
              </a:rPr>
              <a:t>171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vi-VN" sz="1100" dirty="0" err="1">
                <a:solidFill>
                  <a:srgbClr val="000000"/>
                </a:solidFill>
              </a:rPr>
              <a:t>Вьентьян</a:t>
            </a:r>
            <a:endParaRPr lang="vi-VN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en-US" sz="1100" b="1" dirty="0">
                <a:solidFill>
                  <a:srgbClr val="000000"/>
                </a:solidFill>
              </a:rPr>
              <a:t>172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Сан-Сальвадор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en-US" sz="1100" b="1" dirty="0">
                <a:solidFill>
                  <a:srgbClr val="000000"/>
                </a:solidFill>
              </a:rPr>
              <a:t>173.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Манагуа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en-US" sz="1100" b="1" dirty="0">
                <a:solidFill>
                  <a:srgbClr val="000000"/>
                </a:solidFill>
              </a:rPr>
              <a:t>174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Санкт-Петербург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200" b="1" dirty="0">
                <a:solidFill>
                  <a:srgbClr val="007CC3"/>
                </a:solidFill>
              </a:rPr>
              <a:t>1</a:t>
            </a:r>
            <a:r>
              <a:rPr lang="en-US" sz="1200" b="1" dirty="0">
                <a:solidFill>
                  <a:srgbClr val="007CC3"/>
                </a:solidFill>
              </a:rPr>
              <a:t>75</a:t>
            </a:r>
            <a:r>
              <a:rPr lang="ru-RU" sz="1200" b="1" dirty="0">
                <a:solidFill>
                  <a:srgbClr val="007CC3"/>
                </a:solidFill>
              </a:rPr>
              <a:t>. Алматы</a:t>
            </a:r>
            <a:endParaRPr lang="en-US" sz="1200" b="1" dirty="0">
              <a:solidFill>
                <a:srgbClr val="007CC3"/>
              </a:solidFill>
            </a:endParaRPr>
          </a:p>
        </p:txBody>
      </p:sp>
      <p:sp>
        <p:nvSpPr>
          <p:cNvPr id="247" name="Rectangle 14"/>
          <p:cNvSpPr txBox="1">
            <a:spLocks/>
          </p:cNvSpPr>
          <p:nvPr/>
        </p:nvSpPr>
        <p:spPr>
          <a:xfrm>
            <a:off x="6106542" y="4579441"/>
            <a:ext cx="2351661" cy="10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</a:t>
            </a:r>
            <a:r>
              <a:rPr lang="en-US" sz="1100" b="1" dirty="0">
                <a:solidFill>
                  <a:srgbClr val="000000"/>
                </a:solidFill>
              </a:rPr>
              <a:t>76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Киев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</a:t>
            </a:r>
            <a:r>
              <a:rPr lang="en-US" sz="1100" b="1" dirty="0">
                <a:solidFill>
                  <a:srgbClr val="000000"/>
                </a:solidFill>
              </a:rPr>
              <a:t>77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ru-RU" sz="1100" dirty="0" err="1">
                <a:solidFill>
                  <a:srgbClr val="000000"/>
                </a:solidFill>
              </a:rPr>
              <a:t>Блантайр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</a:t>
            </a:r>
            <a:r>
              <a:rPr lang="en-US" sz="1100" b="1" dirty="0">
                <a:solidFill>
                  <a:srgbClr val="000000"/>
                </a:solidFill>
              </a:rPr>
              <a:t>78.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Мапуту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</a:t>
            </a:r>
            <a:r>
              <a:rPr lang="en-US" sz="1100" b="1" dirty="0">
                <a:solidFill>
                  <a:srgbClr val="000000"/>
                </a:solidFill>
              </a:rPr>
              <a:t>79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Каракас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</a:t>
            </a:r>
            <a:r>
              <a:rPr lang="en-US" sz="1100" b="1" dirty="0">
                <a:solidFill>
                  <a:srgbClr val="000000"/>
                </a:solidFill>
              </a:rPr>
              <a:t>80</a:t>
            </a:r>
            <a:r>
              <a:rPr lang="ru-RU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Тирана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1</a:t>
            </a:r>
            <a:r>
              <a:rPr lang="en-US" sz="1100" b="1" dirty="0">
                <a:solidFill>
                  <a:srgbClr val="000000"/>
                </a:solidFill>
              </a:rPr>
              <a:t>81. </a:t>
            </a:r>
            <a:r>
              <a:rPr lang="ru-RU" sz="1100" dirty="0">
                <a:solidFill>
                  <a:srgbClr val="000000"/>
                </a:solidFill>
              </a:rPr>
              <a:t>Бейрут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81" name="Rectangle 19"/>
          <p:cNvSpPr txBox="1">
            <a:spLocks/>
          </p:cNvSpPr>
          <p:nvPr/>
        </p:nvSpPr>
        <p:spPr>
          <a:xfrm>
            <a:off x="3492066" y="4215364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Алматы в рейтинге 2015 года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9063" y="5478961"/>
            <a:ext cx="2866734" cy="507831"/>
            <a:chOff x="209063" y="5177780"/>
            <a:chExt cx="2866734" cy="507831"/>
          </a:xfrm>
        </p:grpSpPr>
        <p:sp>
          <p:nvSpPr>
            <p:cNvPr id="282" name="Oval 45"/>
            <p:cNvSpPr>
              <a:spLocks noChangeArrowheads="1"/>
            </p:cNvSpPr>
            <p:nvPr/>
          </p:nvSpPr>
          <p:spPr bwMode="gray">
            <a:xfrm>
              <a:off x="1385753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169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3" name="Oval 45"/>
            <p:cNvSpPr>
              <a:spLocks noChangeArrowheads="1"/>
            </p:cNvSpPr>
            <p:nvPr/>
          </p:nvSpPr>
          <p:spPr bwMode="gray">
            <a:xfrm>
              <a:off x="2464019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175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7" name="Rectangle 14"/>
            <p:cNvSpPr txBox="1">
              <a:spLocks/>
            </p:cNvSpPr>
            <p:nvPr/>
          </p:nvSpPr>
          <p:spPr>
            <a:xfrm>
              <a:off x="209063" y="5177780"/>
              <a:ext cx="83146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algn="l" defTabSz="895350">
                <a:buClr>
                  <a:schemeClr val="tx2"/>
                </a:buClr>
                <a:defRPr sz="1600">
                  <a:latin typeface="+mn-lt"/>
                </a:defRPr>
              </a:lvl1pPr>
              <a:lvl2pPr marL="193675" lvl="1" indent="-192088" algn="l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lvl="2" indent="-261938" algn="l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lvl="3" indent="-155575" algn="l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lvl="4" indent="-130175" algn="l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b="1" dirty="0">
                  <a:solidFill>
                    <a:srgbClr val="000000"/>
                  </a:solidFill>
                </a:rPr>
                <a:t>Динамика позиций Алматы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64491" y="5069487"/>
            <a:ext cx="1932575" cy="187625"/>
            <a:chOff x="1264488" y="5028892"/>
            <a:chExt cx="1932575" cy="187625"/>
          </a:xfrm>
        </p:grpSpPr>
        <p:grpSp>
          <p:nvGrpSpPr>
            <p:cNvPr id="291" name="ACET 5"/>
            <p:cNvGrpSpPr>
              <a:grpSpLocks/>
            </p:cNvGrpSpPr>
            <p:nvPr/>
          </p:nvGrpSpPr>
          <p:grpSpPr bwMode="auto">
            <a:xfrm>
              <a:off x="1264488" y="5028892"/>
              <a:ext cx="854309" cy="187625"/>
              <a:chOff x="915" y="989"/>
              <a:chExt cx="2686" cy="41"/>
            </a:xfrm>
          </p:grpSpPr>
          <p:cxnSp>
            <p:nvCxnSpPr>
              <p:cNvPr id="292" name="AutoShape 249"/>
              <p:cNvCxnSpPr>
                <a:cxnSpLocks noChangeShapeType="1"/>
                <a:stCxn id="293" idx="4"/>
                <a:endCxn id="293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3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ru-RU" sz="1100" b="1" dirty="0">
                    <a:solidFill>
                      <a:srgbClr val="000000"/>
                    </a:solidFill>
                  </a:rPr>
                  <a:t>2012</a:t>
                </a:r>
              </a:p>
            </p:txBody>
          </p:sp>
        </p:grpSp>
        <p:grpSp>
          <p:nvGrpSpPr>
            <p:cNvPr id="294" name="ACET 5"/>
            <p:cNvGrpSpPr>
              <a:grpSpLocks/>
            </p:cNvGrpSpPr>
            <p:nvPr/>
          </p:nvGrpSpPr>
          <p:grpSpPr bwMode="auto">
            <a:xfrm>
              <a:off x="2342754" y="5028892"/>
              <a:ext cx="854309" cy="187625"/>
              <a:chOff x="915" y="989"/>
              <a:chExt cx="2686" cy="41"/>
            </a:xfrm>
          </p:grpSpPr>
          <p:cxnSp>
            <p:nvCxnSpPr>
              <p:cNvPr id="295" name="AutoShape 249"/>
              <p:cNvCxnSpPr>
                <a:cxnSpLocks noChangeShapeType="1"/>
                <a:stCxn id="296" idx="4"/>
                <a:endCxn id="296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6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en-US" sz="1100" b="1" dirty="0">
                    <a:solidFill>
                      <a:srgbClr val="000000"/>
                    </a:solidFill>
                  </a:rPr>
                  <a:t>2015</a:t>
                </a:r>
              </a:p>
            </p:txBody>
          </p:sp>
        </p:grpSp>
      </p:grpSp>
      <p:pic>
        <p:nvPicPr>
          <p:cNvPr id="39" name="Picture 10" descr="Image result for mercer quality of life 20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86" b="23986"/>
          <a:stretch/>
        </p:blipFill>
        <p:spPr bwMode="auto">
          <a:xfrm>
            <a:off x="7744411" y="239568"/>
            <a:ext cx="993192" cy="2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26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Object 1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23251" name="think-cell Slide" r:id="rId6" imgW="360" imgH="360" progId="">
              <p:embed/>
            </p:oleObj>
          </a:graphicData>
        </a:graphic>
      </p:graphicFrame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961438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119063" y="739739"/>
            <a:ext cx="3168000" cy="5437543"/>
            <a:chOff x="119063" y="739736"/>
            <a:chExt cx="3070637" cy="5437543"/>
          </a:xfrm>
        </p:grpSpPr>
        <p:sp>
          <p:nvSpPr>
            <p:cNvPr id="126" name="Rectangle 125"/>
            <p:cNvSpPr>
              <a:spLocks/>
            </p:cNvSpPr>
            <p:nvPr/>
          </p:nvSpPr>
          <p:spPr>
            <a:xfrm>
              <a:off x="119063" y="739736"/>
              <a:ext cx="3070637" cy="54375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ru-RU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>
              <a:spLocks/>
            </p:cNvSpPr>
            <p:nvPr/>
          </p:nvSpPr>
          <p:spPr>
            <a:xfrm>
              <a:off x="119063" y="739737"/>
              <a:ext cx="3070637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/>
            <a:p>
              <a:pPr algn="ctr" defTabSz="895065">
                <a:buClr>
                  <a:srgbClr val="004E7A"/>
                </a:buClr>
              </a:pPr>
              <a:endParaRPr lang="en-US" sz="1100" b="1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>
          <a:xfrm>
            <a:off x="155063" y="1169006"/>
            <a:ext cx="3096000" cy="2736000"/>
          </a:xfrm>
          <a:prstGeom prst="rect">
            <a:avLst/>
          </a:prstGeom>
          <a:solidFill>
            <a:srgbClr val="E9F3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303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130" name="Rectangle 19"/>
          <p:cNvSpPr txBox="1">
            <a:spLocks/>
          </p:cNvSpPr>
          <p:nvPr/>
        </p:nvSpPr>
        <p:spPr>
          <a:xfrm>
            <a:off x="209063" y="841380"/>
            <a:ext cx="2988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Рейтинг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50" name="Rectangle 14"/>
          <p:cNvSpPr txBox="1">
            <a:spLocks/>
          </p:cNvSpPr>
          <p:nvPr/>
        </p:nvSpPr>
        <p:spPr>
          <a:xfrm>
            <a:off x="209066" y="1170749"/>
            <a:ext cx="302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Индекс загрязнений </a:t>
            </a:r>
            <a:r>
              <a:rPr lang="ru-RU" sz="1100" b="1" dirty="0" err="1">
                <a:solidFill>
                  <a:srgbClr val="000000"/>
                </a:solidFill>
              </a:rPr>
              <a:t>Numbeo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основан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на онлайн-опросе респондентов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по следующим категориям: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1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Удовлетворенность качеством воздуха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Качество и доступность питьевой воды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Загрязнение воды и водоемов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Удовлетворенность системой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уборки мусора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Чистота на улицах города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Удовлетворенность парками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и зелеными зонами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6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Индекс загрязнений </a:t>
            </a:r>
            <a:r>
              <a:rPr lang="en-US" dirty="0"/>
              <a:t>Numbeo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83150" y="739737"/>
            <a:ext cx="5459229" cy="3282102"/>
            <a:chOff x="3278371" y="739737"/>
            <a:chExt cx="5459229" cy="3282102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278371" y="739737"/>
              <a:ext cx="5459229" cy="32821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6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278371" y="739737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14"/>
          <p:cNvSpPr txBox="1"/>
          <p:nvPr/>
        </p:nvSpPr>
        <p:spPr>
          <a:xfrm>
            <a:off x="3369053" y="1182739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7" name="Rectangle 14"/>
          <p:cNvSpPr txBox="1">
            <a:spLocks/>
          </p:cNvSpPr>
          <p:nvPr/>
        </p:nvSpPr>
        <p:spPr>
          <a:xfrm>
            <a:off x="209063" y="4101031"/>
            <a:ext cx="2988000" cy="5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Выпускающая организация: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/>
            </a:r>
            <a:b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</a:br>
            <a:r>
              <a:rPr lang="en-US" altLang="zh-CN" sz="1100" dirty="0">
                <a:solidFill>
                  <a:srgbClr val="000000"/>
                </a:solidFill>
                <a:ea typeface="SimSun" pitchFamily="2" charset="-122"/>
              </a:rPr>
              <a:t>Numbeo</a:t>
            </a:r>
          </a:p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Число городов в рейтинге: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297</a:t>
            </a:r>
            <a:endParaRPr lang="ru-RU" altLang="zh-CN" sz="1100" b="1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76" name="Rectangle 19"/>
          <p:cNvSpPr txBox="1">
            <a:spLocks/>
          </p:cNvSpPr>
          <p:nvPr/>
        </p:nvSpPr>
        <p:spPr>
          <a:xfrm>
            <a:off x="3492066" y="841380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Лидеры рейтинга</a:t>
            </a:r>
          </a:p>
        </p:txBody>
      </p:sp>
      <p:sp>
        <p:nvSpPr>
          <p:cNvPr id="181" name="Rectangle 14"/>
          <p:cNvSpPr txBox="1">
            <a:spLocks/>
          </p:cNvSpPr>
          <p:nvPr/>
        </p:nvSpPr>
        <p:spPr>
          <a:xfrm>
            <a:off x="3492069" y="1177410"/>
            <a:ext cx="2351661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1. </a:t>
            </a:r>
            <a:r>
              <a:rPr lang="ru-RU" sz="1100" dirty="0">
                <a:solidFill>
                  <a:srgbClr val="000000"/>
                </a:solidFill>
              </a:rPr>
              <a:t>Канберра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2. </a:t>
            </a:r>
            <a:r>
              <a:rPr lang="ru-RU" sz="1100" dirty="0">
                <a:solidFill>
                  <a:srgbClr val="000000"/>
                </a:solidFill>
              </a:rPr>
              <a:t>Стокгольм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3. </a:t>
            </a:r>
            <a:r>
              <a:rPr lang="ru-RU" sz="1100" dirty="0">
                <a:solidFill>
                  <a:srgbClr val="000000"/>
                </a:solidFill>
              </a:rPr>
              <a:t>Веллингтон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4. </a:t>
            </a:r>
            <a:r>
              <a:rPr lang="ru-RU" sz="1100" dirty="0">
                <a:solidFill>
                  <a:srgbClr val="000000"/>
                </a:solidFill>
              </a:rPr>
              <a:t>Данидин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5. </a:t>
            </a:r>
            <a:r>
              <a:rPr lang="ru-RU" sz="1100" dirty="0">
                <a:solidFill>
                  <a:srgbClr val="000000"/>
                </a:solidFill>
              </a:rPr>
              <a:t>Конкорд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6. </a:t>
            </a:r>
            <a:r>
              <a:rPr lang="ru-RU" sz="1100" dirty="0" err="1">
                <a:solidFill>
                  <a:srgbClr val="000000"/>
                </a:solidFill>
              </a:rPr>
              <a:t>Эшвилл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7. </a:t>
            </a:r>
            <a:r>
              <a:rPr lang="ru-RU" sz="1100" dirty="0">
                <a:solidFill>
                  <a:srgbClr val="000000"/>
                </a:solidFill>
              </a:rPr>
              <a:t>Мобил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8. </a:t>
            </a:r>
            <a:r>
              <a:rPr lang="ru-RU" sz="1100" dirty="0">
                <a:solidFill>
                  <a:srgbClr val="000000"/>
                </a:solidFill>
              </a:rPr>
              <a:t>Виктория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9. </a:t>
            </a:r>
            <a:r>
              <a:rPr lang="ru-RU" sz="1100" dirty="0">
                <a:solidFill>
                  <a:srgbClr val="000000"/>
                </a:solidFill>
              </a:rPr>
              <a:t>Таллинн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10. </a:t>
            </a:r>
            <a:r>
              <a:rPr lang="ru-RU" sz="1100" dirty="0">
                <a:solidFill>
                  <a:srgbClr val="000000"/>
                </a:solidFill>
              </a:rPr>
              <a:t>Портленд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11. </a:t>
            </a:r>
            <a:r>
              <a:rPr lang="ru-RU" sz="1100" dirty="0">
                <a:solidFill>
                  <a:srgbClr val="000000"/>
                </a:solidFill>
              </a:rPr>
              <a:t>Эдинбург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12. </a:t>
            </a:r>
            <a:r>
              <a:rPr lang="ru-RU" sz="1100" dirty="0" err="1">
                <a:solidFill>
                  <a:srgbClr val="000000"/>
                </a:solidFill>
              </a:rPr>
              <a:t>Рейкъявик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13. </a:t>
            </a:r>
            <a:r>
              <a:rPr lang="ru-RU" sz="1100" dirty="0" err="1">
                <a:solidFill>
                  <a:srgbClr val="000000"/>
                </a:solidFill>
              </a:rPr>
              <a:t>Тренто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14. </a:t>
            </a:r>
            <a:r>
              <a:rPr lang="ru-RU" sz="1100" dirty="0">
                <a:solidFill>
                  <a:srgbClr val="000000"/>
                </a:solidFill>
              </a:rPr>
              <a:t>Цюрих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15. </a:t>
            </a:r>
            <a:r>
              <a:rPr lang="ru-RU" sz="1100" dirty="0">
                <a:solidFill>
                  <a:srgbClr val="000000"/>
                </a:solidFill>
              </a:rPr>
              <a:t>Ливерпуль</a:t>
            </a:r>
          </a:p>
        </p:txBody>
      </p:sp>
      <p:cxnSp>
        <p:nvCxnSpPr>
          <p:cNvPr id="326" name="Straight Connector 325"/>
          <p:cNvCxnSpPr>
            <a:cxnSpLocks/>
          </p:cNvCxnSpPr>
          <p:nvPr/>
        </p:nvCxnSpPr>
        <p:spPr>
          <a:xfrm>
            <a:off x="209063" y="4847635"/>
            <a:ext cx="2988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4"/>
          <p:cNvSpPr txBox="1">
            <a:spLocks/>
          </p:cNvSpPr>
          <p:nvPr/>
        </p:nvSpPr>
        <p:spPr>
          <a:xfrm>
            <a:off x="6106542" y="1177410"/>
            <a:ext cx="2351661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16. </a:t>
            </a:r>
            <a:r>
              <a:rPr lang="ru-RU" sz="1100" dirty="0">
                <a:solidFill>
                  <a:srgbClr val="000000"/>
                </a:solidFill>
              </a:rPr>
              <a:t>Мюнхен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17. </a:t>
            </a:r>
            <a:r>
              <a:rPr lang="ru-RU" sz="1100" dirty="0">
                <a:solidFill>
                  <a:srgbClr val="000000"/>
                </a:solidFill>
              </a:rPr>
              <a:t>Оттава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18. </a:t>
            </a:r>
            <a:r>
              <a:rPr lang="ru-RU" sz="1100" dirty="0">
                <a:solidFill>
                  <a:srgbClr val="000000"/>
                </a:solidFill>
              </a:rPr>
              <a:t>Колорадо-</a:t>
            </a:r>
            <a:r>
              <a:rPr lang="ru-RU" sz="1100" dirty="0" err="1">
                <a:solidFill>
                  <a:srgbClr val="000000"/>
                </a:solidFill>
              </a:rPr>
              <a:t>Спрингс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19. </a:t>
            </a:r>
            <a:r>
              <a:rPr lang="ru-RU" sz="1100" dirty="0">
                <a:solidFill>
                  <a:srgbClr val="000000"/>
                </a:solidFill>
              </a:rPr>
              <a:t>Мальмё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20. </a:t>
            </a:r>
            <a:r>
              <a:rPr lang="ru-RU" sz="1100" dirty="0" err="1">
                <a:solidFill>
                  <a:srgbClr val="000000"/>
                </a:solidFill>
              </a:rPr>
              <a:t>Крайстчерч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21. </a:t>
            </a:r>
            <a:r>
              <a:rPr lang="ru-RU" sz="1100" dirty="0">
                <a:solidFill>
                  <a:srgbClr val="000000"/>
                </a:solidFill>
              </a:rPr>
              <a:t>Аделаида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22. </a:t>
            </a:r>
            <a:r>
              <a:rPr lang="ru-RU" sz="1100" dirty="0">
                <a:solidFill>
                  <a:srgbClr val="000000"/>
                </a:solidFill>
              </a:rPr>
              <a:t>Сиэтл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23. </a:t>
            </a:r>
            <a:r>
              <a:rPr lang="ru-RU" sz="1100" dirty="0" err="1">
                <a:solidFill>
                  <a:srgbClr val="000000"/>
                </a:solidFill>
              </a:rPr>
              <a:t>Тронхейм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24. </a:t>
            </a:r>
            <a:r>
              <a:rPr lang="ru-RU" sz="1100" dirty="0" err="1">
                <a:solidFill>
                  <a:srgbClr val="000000"/>
                </a:solidFill>
              </a:rPr>
              <a:t>Мангалур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25. </a:t>
            </a:r>
            <a:r>
              <a:rPr lang="ru-RU" sz="1100" dirty="0">
                <a:solidFill>
                  <a:srgbClr val="000000"/>
                </a:solidFill>
              </a:rPr>
              <a:t>Вена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26. </a:t>
            </a:r>
            <a:r>
              <a:rPr lang="ru-RU" sz="1100" dirty="0">
                <a:solidFill>
                  <a:srgbClr val="000000"/>
                </a:solidFill>
              </a:rPr>
              <a:t>Хельсинки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27. </a:t>
            </a:r>
            <a:r>
              <a:rPr lang="ru-RU" sz="1100" dirty="0" err="1">
                <a:solidFill>
                  <a:srgbClr val="000000"/>
                </a:solidFill>
              </a:rPr>
              <a:t>Корк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28. </a:t>
            </a:r>
            <a:r>
              <a:rPr lang="ru-RU" sz="1100" dirty="0">
                <a:solidFill>
                  <a:srgbClr val="000000"/>
                </a:solidFill>
              </a:rPr>
              <a:t>Ванкувер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29. </a:t>
            </a:r>
            <a:r>
              <a:rPr lang="ru-RU" sz="1100" dirty="0">
                <a:solidFill>
                  <a:srgbClr val="000000"/>
                </a:solidFill>
              </a:rPr>
              <a:t>Абердин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30. </a:t>
            </a:r>
            <a:r>
              <a:rPr lang="ru-RU" sz="1100" dirty="0">
                <a:solidFill>
                  <a:srgbClr val="000000"/>
                </a:solidFill>
              </a:rPr>
              <a:t>Берген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83150" y="4113725"/>
            <a:ext cx="5459229" cy="2063557"/>
            <a:chOff x="3286723" y="4113722"/>
            <a:chExt cx="5459229" cy="2063557"/>
          </a:xfrm>
        </p:grpSpPr>
        <p:sp>
          <p:nvSpPr>
            <p:cNvPr id="224" name="Rectangle 223"/>
            <p:cNvSpPr>
              <a:spLocks/>
            </p:cNvSpPr>
            <p:nvPr/>
          </p:nvSpPr>
          <p:spPr bwMode="auto">
            <a:xfrm>
              <a:off x="3286723" y="4114049"/>
              <a:ext cx="5459229" cy="2063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TextBox 6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286723" y="4113722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26" name="Rectangle 14"/>
          <p:cNvSpPr txBox="1"/>
          <p:nvPr/>
        </p:nvSpPr>
        <p:spPr>
          <a:xfrm>
            <a:off x="3363927" y="4709463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9" name="Rectangle 14"/>
          <p:cNvSpPr txBox="1">
            <a:spLocks/>
          </p:cNvSpPr>
          <p:nvPr/>
        </p:nvSpPr>
        <p:spPr>
          <a:xfrm>
            <a:off x="3492069" y="4579441"/>
            <a:ext cx="2351661" cy="109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209</a:t>
            </a:r>
            <a:r>
              <a:rPr lang="en-US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Эр-Рияд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210. </a:t>
            </a:r>
            <a:r>
              <a:rPr lang="ru-RU" sz="1100" dirty="0">
                <a:solidFill>
                  <a:srgbClr val="000000"/>
                </a:solidFill>
              </a:rPr>
              <a:t>Сараево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211. </a:t>
            </a:r>
            <a:r>
              <a:rPr lang="ru-RU" sz="1100" dirty="0">
                <a:solidFill>
                  <a:srgbClr val="000000"/>
                </a:solidFill>
              </a:rPr>
              <a:t>Санкт-Петербург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212</a:t>
            </a:r>
            <a:r>
              <a:rPr lang="en-US" sz="1100" b="1" dirty="0">
                <a:solidFill>
                  <a:srgbClr val="000000"/>
                </a:solidFill>
              </a:rPr>
              <a:t>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Мангейм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213. </a:t>
            </a:r>
            <a:r>
              <a:rPr lang="ru-RU" sz="1100" dirty="0">
                <a:solidFill>
                  <a:srgbClr val="000000"/>
                </a:solidFill>
              </a:rPr>
              <a:t>Рим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200" b="1" dirty="0">
                <a:solidFill>
                  <a:srgbClr val="007CC3"/>
                </a:solidFill>
              </a:rPr>
              <a:t>214. Алматы</a:t>
            </a:r>
            <a:endParaRPr lang="en-US" sz="1200" b="1" dirty="0">
              <a:solidFill>
                <a:srgbClr val="007CC3"/>
              </a:solidFill>
            </a:endParaRPr>
          </a:p>
        </p:txBody>
      </p:sp>
      <p:sp>
        <p:nvSpPr>
          <p:cNvPr id="247" name="Rectangle 14"/>
          <p:cNvSpPr txBox="1">
            <a:spLocks/>
          </p:cNvSpPr>
          <p:nvPr/>
        </p:nvSpPr>
        <p:spPr>
          <a:xfrm>
            <a:off x="6106542" y="4579441"/>
            <a:ext cx="2351661" cy="107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215. </a:t>
            </a:r>
            <a:r>
              <a:rPr lang="ru-RU" sz="1100" dirty="0">
                <a:solidFill>
                  <a:srgbClr val="000000"/>
                </a:solidFill>
              </a:rPr>
              <a:t>Бухарест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216. </a:t>
            </a:r>
            <a:r>
              <a:rPr lang="ru-RU" sz="1100" dirty="0" err="1">
                <a:solidFill>
                  <a:srgbClr val="000000"/>
                </a:solidFill>
              </a:rPr>
              <a:t>Чиангмай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217</a:t>
            </a:r>
            <a:r>
              <a:rPr lang="en-US" sz="1100" b="1" dirty="0">
                <a:solidFill>
                  <a:srgbClr val="000000"/>
                </a:solidFill>
              </a:rPr>
              <a:t>.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Куала-Лумпур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218. </a:t>
            </a:r>
            <a:r>
              <a:rPr lang="ru-RU" sz="1100" dirty="0">
                <a:solidFill>
                  <a:srgbClr val="000000"/>
                </a:solidFill>
              </a:rPr>
              <a:t>Турин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219. </a:t>
            </a:r>
            <a:r>
              <a:rPr lang="ru-RU" sz="1100" dirty="0" err="1">
                <a:solidFill>
                  <a:srgbClr val="000000"/>
                </a:solidFill>
              </a:rPr>
              <a:t>Ахмадабад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220</a:t>
            </a:r>
            <a:r>
              <a:rPr lang="en-US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Йоханнесбург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81" name="Rectangle 19"/>
          <p:cNvSpPr txBox="1">
            <a:spLocks/>
          </p:cNvSpPr>
          <p:nvPr/>
        </p:nvSpPr>
        <p:spPr>
          <a:xfrm>
            <a:off x="3492066" y="4215364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Алматы в рейтинге 2015 года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9063" y="5478961"/>
            <a:ext cx="2866734" cy="507831"/>
            <a:chOff x="209063" y="5177780"/>
            <a:chExt cx="2866734" cy="507831"/>
          </a:xfrm>
        </p:grpSpPr>
        <p:sp>
          <p:nvSpPr>
            <p:cNvPr id="282" name="Oval 45"/>
            <p:cNvSpPr>
              <a:spLocks noChangeArrowheads="1"/>
            </p:cNvSpPr>
            <p:nvPr/>
          </p:nvSpPr>
          <p:spPr bwMode="gray">
            <a:xfrm>
              <a:off x="1385753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251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3" name="Oval 45"/>
            <p:cNvSpPr>
              <a:spLocks noChangeArrowheads="1"/>
            </p:cNvSpPr>
            <p:nvPr/>
          </p:nvSpPr>
          <p:spPr bwMode="gray">
            <a:xfrm>
              <a:off x="2464019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214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7" name="Rectangle 14"/>
            <p:cNvSpPr txBox="1">
              <a:spLocks/>
            </p:cNvSpPr>
            <p:nvPr/>
          </p:nvSpPr>
          <p:spPr>
            <a:xfrm>
              <a:off x="209063" y="5177780"/>
              <a:ext cx="83146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algn="l" defTabSz="895350">
                <a:buClr>
                  <a:schemeClr val="tx2"/>
                </a:buClr>
                <a:defRPr sz="1600">
                  <a:latin typeface="+mn-lt"/>
                </a:defRPr>
              </a:lvl1pPr>
              <a:lvl2pPr marL="193675" lvl="1" indent="-192088" algn="l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lvl="2" indent="-261938" algn="l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lvl="3" indent="-155575" algn="l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lvl="4" indent="-130175" algn="l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b="1" dirty="0">
                  <a:solidFill>
                    <a:srgbClr val="000000"/>
                  </a:solidFill>
                </a:rPr>
                <a:t>Динамика позиций Алматы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64491" y="5069487"/>
            <a:ext cx="1932575" cy="187625"/>
            <a:chOff x="1264488" y="5028892"/>
            <a:chExt cx="1932575" cy="187625"/>
          </a:xfrm>
        </p:grpSpPr>
        <p:grpSp>
          <p:nvGrpSpPr>
            <p:cNvPr id="291" name="ACET 5"/>
            <p:cNvGrpSpPr>
              <a:grpSpLocks/>
            </p:cNvGrpSpPr>
            <p:nvPr/>
          </p:nvGrpSpPr>
          <p:grpSpPr bwMode="auto">
            <a:xfrm>
              <a:off x="1264488" y="5028892"/>
              <a:ext cx="854309" cy="187625"/>
              <a:chOff x="915" y="989"/>
              <a:chExt cx="2686" cy="41"/>
            </a:xfrm>
          </p:grpSpPr>
          <p:cxnSp>
            <p:nvCxnSpPr>
              <p:cNvPr id="292" name="AutoShape 249"/>
              <p:cNvCxnSpPr>
                <a:cxnSpLocks noChangeShapeType="1"/>
                <a:stCxn id="293" idx="4"/>
                <a:endCxn id="293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3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ru-RU" sz="1100" b="1" dirty="0">
                    <a:solidFill>
                      <a:srgbClr val="000000"/>
                    </a:solidFill>
                  </a:rPr>
                  <a:t>2014</a:t>
                </a:r>
              </a:p>
            </p:txBody>
          </p:sp>
        </p:grpSp>
        <p:grpSp>
          <p:nvGrpSpPr>
            <p:cNvPr id="294" name="ACET 5"/>
            <p:cNvGrpSpPr>
              <a:grpSpLocks/>
            </p:cNvGrpSpPr>
            <p:nvPr/>
          </p:nvGrpSpPr>
          <p:grpSpPr bwMode="auto">
            <a:xfrm>
              <a:off x="2342754" y="5028892"/>
              <a:ext cx="854309" cy="187625"/>
              <a:chOff x="915" y="989"/>
              <a:chExt cx="2686" cy="41"/>
            </a:xfrm>
          </p:grpSpPr>
          <p:cxnSp>
            <p:nvCxnSpPr>
              <p:cNvPr id="295" name="AutoShape 249"/>
              <p:cNvCxnSpPr>
                <a:cxnSpLocks noChangeShapeType="1"/>
                <a:stCxn id="296" idx="4"/>
                <a:endCxn id="296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6" name="AutoShape 250"/>
              <p:cNvSpPr>
                <a:spLocks noChangeArrowheads="1"/>
              </p:cNvSpPr>
              <p:nvPr/>
            </p:nvSpPr>
            <p:spPr bwMode="auto">
              <a:xfrm>
                <a:off x="915" y="989"/>
                <a:ext cx="2686" cy="41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en-US" sz="1100" b="1" dirty="0">
                    <a:solidFill>
                      <a:srgbClr val="000000"/>
                    </a:solidFill>
                  </a:rPr>
                  <a:t>2015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92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Object 1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196628" name="think-cell Slide" r:id="rId7" imgW="360" imgH="360" progId="">
              <p:embed/>
            </p:oleObj>
          </a:graphicData>
        </a:graphic>
      </p:graphicFrame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994" y="-58711"/>
            <a:ext cx="8992436" cy="671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3" y="775622"/>
            <a:ext cx="8947577" cy="5625181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 vert="horz" wrap="none" lIns="91410" tIns="45705" rIns="91410" bIns="4570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6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Рейтинг </a:t>
            </a:r>
            <a:r>
              <a:rPr lang="ru-RU" dirty="0" smtClean="0"/>
              <a:t>Алматы в международных </a:t>
            </a:r>
            <a:r>
              <a:rPr lang="ru-RU" dirty="0"/>
              <a:t>индексах</a:t>
            </a:r>
            <a:endParaRPr lang="en-US" dirty="0"/>
          </a:p>
        </p:txBody>
      </p:sp>
      <p:sp>
        <p:nvSpPr>
          <p:cNvPr id="12" name="TextBox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7049" y="791074"/>
            <a:ext cx="4384525" cy="49855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lIns="76176" tIns="76176" rIns="76176" bIns="76176" rtlCol="0" anchor="t" anchorCtr="0">
            <a:noAutofit/>
          </a:bodyPr>
          <a:lstStyle>
            <a:defPPr>
              <a:defRPr lang="en-US"/>
            </a:defPPr>
            <a:lvl1pPr algn="ctr" defTabSz="895350">
              <a:buClr>
                <a:schemeClr val="tx2"/>
              </a:buClr>
              <a:defRPr sz="11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" name="Rectangle 14"/>
          <p:cNvSpPr txBox="1"/>
          <p:nvPr/>
        </p:nvSpPr>
        <p:spPr>
          <a:xfrm>
            <a:off x="5960085" y="1274175"/>
            <a:ext cx="26541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2" name="Rectangle 14"/>
          <p:cNvSpPr txBox="1">
            <a:spLocks/>
          </p:cNvSpPr>
          <p:nvPr/>
        </p:nvSpPr>
        <p:spPr>
          <a:xfrm>
            <a:off x="0" y="3875684"/>
            <a:ext cx="4368900" cy="494853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4E7A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Индекс качества жизни </a:t>
            </a:r>
            <a:r>
              <a:rPr lang="ru-RU" sz="1100" b="1" dirty="0" err="1">
                <a:solidFill>
                  <a:srgbClr val="0000FF"/>
                </a:solidFill>
              </a:rPr>
              <a:t>Economist</a:t>
            </a:r>
            <a:r>
              <a:rPr lang="ru-RU" sz="1100" b="1" dirty="0">
                <a:solidFill>
                  <a:srgbClr val="0000FF"/>
                </a:solidFill>
              </a:rPr>
              <a:t> </a:t>
            </a:r>
            <a:r>
              <a:rPr lang="ru-RU" sz="1100" b="1" dirty="0" err="1">
                <a:solidFill>
                  <a:srgbClr val="0000FF"/>
                </a:solidFill>
              </a:rPr>
              <a:t>Intelli</a:t>
            </a:r>
            <a:r>
              <a:rPr lang="en-US" sz="1100" b="1" dirty="0">
                <a:solidFill>
                  <a:srgbClr val="0000FF"/>
                </a:solidFill>
              </a:rPr>
              <a:t>g</a:t>
            </a:r>
            <a:r>
              <a:rPr lang="ru-RU" sz="1100" b="1" dirty="0" err="1">
                <a:solidFill>
                  <a:srgbClr val="0000FF"/>
                </a:solidFill>
              </a:rPr>
              <a:t>ence</a:t>
            </a:r>
            <a:r>
              <a:rPr lang="en-US" sz="1100" b="1" dirty="0">
                <a:solidFill>
                  <a:srgbClr val="0000FF"/>
                </a:solidFill>
              </a:rPr>
              <a:t> Unit</a:t>
            </a:r>
            <a:r>
              <a:rPr lang="ru-RU" sz="1100" b="1" dirty="0">
                <a:solidFill>
                  <a:srgbClr val="0000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среди</a:t>
            </a:r>
            <a:r>
              <a:rPr lang="ru-RU" sz="1100" b="1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140 городов  (2015 год)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76" name="Rectangle 19"/>
          <p:cNvSpPr txBox="1">
            <a:spLocks/>
          </p:cNvSpPr>
          <p:nvPr/>
        </p:nvSpPr>
        <p:spPr>
          <a:xfrm>
            <a:off x="330201" y="871007"/>
            <a:ext cx="38734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2000" b="1" dirty="0">
                <a:solidFill>
                  <a:srgbClr val="000000"/>
                </a:solidFill>
              </a:rPr>
              <a:t>Социальная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среда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92796" y="4357432"/>
            <a:ext cx="4044910" cy="1969740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1.  Мельбурн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2.  Вена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3.  Ванкувер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4.  Аделаида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77. Санкт-Петербург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81. Москва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FF"/>
                </a:solidFill>
              </a:rPr>
              <a:t>100. Алматы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FF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116. Ташкент</a:t>
            </a:r>
          </a:p>
        </p:txBody>
      </p:sp>
      <p:sp>
        <p:nvSpPr>
          <p:cNvPr id="31" name="Rectangle 14"/>
          <p:cNvSpPr txBox="1"/>
          <p:nvPr/>
        </p:nvSpPr>
        <p:spPr>
          <a:xfrm>
            <a:off x="1057885" y="1468156"/>
            <a:ext cx="265413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" name="Rectangle 14"/>
          <p:cNvSpPr txBox="1">
            <a:spLocks/>
          </p:cNvSpPr>
          <p:nvPr/>
        </p:nvSpPr>
        <p:spPr>
          <a:xfrm>
            <a:off x="15454" y="1274175"/>
            <a:ext cx="4368899" cy="636656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b="1" dirty="0">
                <a:solidFill>
                  <a:srgbClr val="004E7A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Индекс качества жизни </a:t>
            </a:r>
            <a:r>
              <a:rPr lang="en-US" sz="1100" b="1" dirty="0">
                <a:solidFill>
                  <a:srgbClr val="0000FF"/>
                </a:solidFill>
              </a:rPr>
              <a:t>Mercer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 -  показатели здравоохранения, образования, качества </a:t>
            </a:r>
            <a:r>
              <a:rPr lang="ru-RU" sz="1100" dirty="0" err="1">
                <a:solidFill>
                  <a:srgbClr val="000000"/>
                </a:solidFill>
              </a:rPr>
              <a:t>госуслуг</a:t>
            </a:r>
            <a:r>
              <a:rPr lang="ru-RU" sz="1100" dirty="0">
                <a:solidFill>
                  <a:srgbClr val="000000"/>
                </a:solidFill>
              </a:rPr>
              <a:t>, социально-культурной и политической среды среди </a:t>
            </a:r>
            <a:r>
              <a:rPr lang="en-US" sz="1100" dirty="0">
                <a:solidFill>
                  <a:srgbClr val="000000"/>
                </a:solidFill>
              </a:rPr>
              <a:t>230</a:t>
            </a:r>
            <a:r>
              <a:rPr lang="ru-RU" sz="1100" dirty="0">
                <a:solidFill>
                  <a:srgbClr val="000000"/>
                </a:solidFill>
              </a:rPr>
              <a:t> городов </a:t>
            </a:r>
            <a:r>
              <a:rPr lang="en-US" sz="1100" dirty="0">
                <a:solidFill>
                  <a:srgbClr val="000000"/>
                </a:solidFill>
              </a:rPr>
              <a:t>(2015</a:t>
            </a:r>
            <a:r>
              <a:rPr lang="ru-RU" sz="1100" dirty="0">
                <a:solidFill>
                  <a:srgbClr val="000000"/>
                </a:solidFill>
              </a:rPr>
              <a:t> год</a:t>
            </a:r>
            <a:r>
              <a:rPr lang="en-US" sz="1100" dirty="0">
                <a:solidFill>
                  <a:srgbClr val="000000"/>
                </a:solidFill>
              </a:rPr>
              <a:t>)</a:t>
            </a:r>
            <a:r>
              <a:rPr lang="ru-RU" sz="1100" dirty="0">
                <a:solidFill>
                  <a:srgbClr val="000000"/>
                </a:solidFill>
              </a:rPr>
              <a:t>      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34" name="Picture 10" descr="Image result for mercer quality of life 20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697" y="2374903"/>
            <a:ext cx="1294004" cy="7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92796" y="1881895"/>
            <a:ext cx="1730177" cy="2123628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1.  Вена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2.  Цюрих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3.  Окленд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4.  Мюнхен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167. Москва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172. Сан Сальвадор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173. Манагуа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174. Санкт Петербург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FF"/>
                </a:solidFill>
              </a:rPr>
              <a:t>175. Алматы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176. Киев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000000"/>
              </a:solidFill>
            </a:endParaRPr>
          </a:p>
        </p:txBody>
      </p:sp>
      <p:pic>
        <p:nvPicPr>
          <p:cNvPr id="188422" name="Picture 6" descr="Economist Intelligence Uni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4" t="28557" r="999" b="28487"/>
          <a:stretch/>
        </p:blipFill>
        <p:spPr bwMode="auto">
          <a:xfrm>
            <a:off x="2806703" y="5143500"/>
            <a:ext cx="1443021" cy="6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10102" y="790350"/>
            <a:ext cx="4351340" cy="4838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76176" tIns="76176" rIns="76176" bIns="76176" rtlCol="0" anchor="t" anchorCtr="0">
            <a:noAutofit/>
          </a:bodyPr>
          <a:lstStyle>
            <a:defPPr>
              <a:defRPr lang="en-US"/>
            </a:defPPr>
            <a:lvl1pPr algn="ctr" defTabSz="895350">
              <a:buClr>
                <a:schemeClr val="tx2"/>
              </a:buClr>
              <a:defRPr sz="11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" name="Rectangle 5"/>
          <p:cNvSpPr txBox="1">
            <a:spLocks/>
          </p:cNvSpPr>
          <p:nvPr/>
        </p:nvSpPr>
        <p:spPr>
          <a:xfrm>
            <a:off x="4758531" y="871006"/>
            <a:ext cx="3797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2000" b="1" dirty="0">
                <a:solidFill>
                  <a:srgbClr val="000000"/>
                </a:solidFill>
              </a:rPr>
              <a:t>Инфраструктура и экология</a:t>
            </a:r>
          </a:p>
        </p:txBody>
      </p:sp>
      <p:sp>
        <p:nvSpPr>
          <p:cNvPr id="22" name="Rectangle 14"/>
          <p:cNvSpPr txBox="1">
            <a:spLocks/>
          </p:cNvSpPr>
          <p:nvPr/>
        </p:nvSpPr>
        <p:spPr>
          <a:xfrm>
            <a:off x="4610099" y="3875684"/>
            <a:ext cx="4351339" cy="494853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Индекс уровня  загрязнений </a:t>
            </a:r>
            <a:r>
              <a:rPr lang="ru-RU" sz="1100" b="1" dirty="0" err="1">
                <a:solidFill>
                  <a:srgbClr val="0000FF"/>
                </a:solidFill>
              </a:rPr>
              <a:t>Numbeo</a:t>
            </a:r>
            <a:r>
              <a:rPr lang="ru-RU" sz="1100" b="1" dirty="0">
                <a:solidFill>
                  <a:srgbClr val="0000FF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– опрос населения по качеству окружающей среды среди 297 городов (2015 год)</a:t>
            </a:r>
          </a:p>
        </p:txBody>
      </p:sp>
      <p:sp>
        <p:nvSpPr>
          <p:cNvPr id="23" name="Rectangle 14"/>
          <p:cNvSpPr txBox="1">
            <a:spLocks/>
          </p:cNvSpPr>
          <p:nvPr/>
        </p:nvSpPr>
        <p:spPr>
          <a:xfrm>
            <a:off x="4621860" y="1277004"/>
            <a:ext cx="4339581" cy="633828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  <a:effectLst/>
          <a:extLst/>
        </p:spPr>
        <p:txBody>
          <a:bodyPr vert="horz" wrap="square" lIns="71987" tIns="71987" rIns="71987" bIns="71987" numCol="1" anchor="ctr" anchorCtr="0" compatLnSpc="1">
            <a:prstTxWarp prst="textNoShape">
              <a:avLst/>
            </a:prstTxWarp>
            <a:no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Индекс качества инфраструктуры </a:t>
            </a:r>
            <a:r>
              <a:rPr lang="ru-RU" sz="1100" b="1" dirty="0" err="1">
                <a:solidFill>
                  <a:srgbClr val="0000FF"/>
                </a:solidFill>
              </a:rPr>
              <a:t>Mercer</a:t>
            </a:r>
            <a:r>
              <a:rPr lang="ru-RU" sz="1100" b="1" dirty="0">
                <a:solidFill>
                  <a:srgbClr val="0000FF"/>
                </a:solidFill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среди 230 городов  (2012 год)</a:t>
            </a:r>
          </a:p>
        </p:txBody>
      </p:sp>
      <p:pic>
        <p:nvPicPr>
          <p:cNvPr id="24" name="Picture 12" descr="Numbe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7149" y="5393680"/>
            <a:ext cx="1470997" cy="2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 flipH="1">
            <a:off x="4758534" y="4390999"/>
            <a:ext cx="3157369" cy="1523464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1.  Канберра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2.  Стокгольм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3.  Веллингтон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212. Мангейм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213. Рим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FF"/>
                </a:solidFill>
              </a:rPr>
              <a:t>214. Алматы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262626"/>
                </a:solidFill>
              </a:rPr>
              <a:t>215. Бухарест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262626"/>
                </a:solidFill>
              </a:rPr>
              <a:t>216. </a:t>
            </a:r>
            <a:r>
              <a:rPr lang="ru-RU" sz="1000" dirty="0" err="1">
                <a:solidFill>
                  <a:srgbClr val="262626"/>
                </a:solidFill>
              </a:rPr>
              <a:t>Чиангмай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4758534" y="2049903"/>
            <a:ext cx="3352039" cy="1200298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1.   Сингапур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2.   Франкфурт на Майне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3.   Мюнхен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123. Москва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</a:rPr>
              <a:t>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FF"/>
                </a:solidFill>
              </a:rPr>
              <a:t>172. Алматы</a:t>
            </a:r>
          </a:p>
        </p:txBody>
      </p:sp>
      <p:pic>
        <p:nvPicPr>
          <p:cNvPr id="30" name="Picture 10" descr="Image result for mercer quality of life 20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211" y="2374903"/>
            <a:ext cx="1294004" cy="7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8"/>
          <p:cNvGrpSpPr/>
          <p:nvPr/>
        </p:nvGrpSpPr>
        <p:grpSpPr>
          <a:xfrm>
            <a:off x="7656639" y="93375"/>
            <a:ext cx="1142761" cy="215444"/>
            <a:chOff x="4848039" y="2099333"/>
            <a:chExt cx="1371770" cy="242207"/>
          </a:xfrm>
        </p:grpSpPr>
        <p:sp>
          <p:nvSpPr>
            <p:cNvPr id="36" name="Rectangle 329"/>
            <p:cNvSpPr/>
            <p:nvPr/>
          </p:nvSpPr>
          <p:spPr>
            <a:xfrm>
              <a:off x="4848039" y="2104277"/>
              <a:ext cx="144000" cy="144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37" name="Rectangle 26"/>
            <p:cNvSpPr txBox="1"/>
            <p:nvPr/>
          </p:nvSpPr>
          <p:spPr>
            <a:xfrm>
              <a:off x="5078731" y="2099333"/>
              <a:ext cx="1141078" cy="24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700" dirty="0">
                  <a:solidFill>
                    <a:srgbClr val="000000"/>
                  </a:solidFill>
                </a:rPr>
                <a:t>Соответствует уровню</a:t>
              </a:r>
              <a:br>
                <a:rPr lang="ru-RU" sz="700" dirty="0">
                  <a:solidFill>
                    <a:srgbClr val="000000"/>
                  </a:solidFill>
                </a:rPr>
              </a:br>
              <a:r>
                <a:rPr lang="ru-RU" sz="700" dirty="0">
                  <a:solidFill>
                    <a:srgbClr val="000000"/>
                  </a:solidFill>
                </a:rPr>
                <a:t>средних городов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238"/>
          <p:cNvSpPr txBox="1"/>
          <p:nvPr/>
        </p:nvSpPr>
        <p:spPr>
          <a:xfrm>
            <a:off x="7848823" y="339064"/>
            <a:ext cx="9682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700" dirty="0">
                <a:solidFill>
                  <a:srgbClr val="000000"/>
                </a:solidFill>
              </a:rPr>
              <a:t>Умеренное отставание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9" name="Rectangle 234"/>
          <p:cNvSpPr txBox="1"/>
          <p:nvPr/>
        </p:nvSpPr>
        <p:spPr>
          <a:xfrm>
            <a:off x="7848822" y="537965"/>
            <a:ext cx="109004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700" dirty="0">
                <a:solidFill>
                  <a:srgbClr val="000000"/>
                </a:solidFill>
              </a:rPr>
              <a:t>Значительное отставание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40" name="Rectangle 329"/>
          <p:cNvSpPr/>
          <p:nvPr/>
        </p:nvSpPr>
        <p:spPr>
          <a:xfrm>
            <a:off x="7656081" y="338534"/>
            <a:ext cx="119960" cy="12808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  <p:sp>
        <p:nvSpPr>
          <p:cNvPr id="41" name="Rectangle 329"/>
          <p:cNvSpPr/>
          <p:nvPr/>
        </p:nvSpPr>
        <p:spPr>
          <a:xfrm>
            <a:off x="7656081" y="530120"/>
            <a:ext cx="119960" cy="128089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0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Object 12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24275" name="think-cell Slide" r:id="rId6" imgW="360" imgH="360" progId="">
              <p:embed/>
            </p:oleObj>
          </a:graphicData>
        </a:graphic>
      </p:graphicFrame>
      <p:pic>
        <p:nvPicPr>
          <p:cNvPr id="26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961438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>
          <a:xfrm>
            <a:off x="119063" y="739739"/>
            <a:ext cx="3168000" cy="5437543"/>
            <a:chOff x="119063" y="739736"/>
            <a:chExt cx="3070637" cy="5437543"/>
          </a:xfrm>
        </p:grpSpPr>
        <p:sp>
          <p:nvSpPr>
            <p:cNvPr id="126" name="Rectangle 125"/>
            <p:cNvSpPr>
              <a:spLocks/>
            </p:cNvSpPr>
            <p:nvPr/>
          </p:nvSpPr>
          <p:spPr>
            <a:xfrm>
              <a:off x="119063" y="739736"/>
              <a:ext cx="3070637" cy="54375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ru-RU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>
              <a:spLocks/>
            </p:cNvSpPr>
            <p:nvPr/>
          </p:nvSpPr>
          <p:spPr>
            <a:xfrm>
              <a:off x="119063" y="739737"/>
              <a:ext cx="3070637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/>
            <a:p>
              <a:pPr algn="ctr" defTabSz="895065">
                <a:buClr>
                  <a:srgbClr val="004E7A"/>
                </a:buClr>
              </a:pPr>
              <a:endParaRPr lang="en-US" sz="1100" b="1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>
          <a:xfrm>
            <a:off x="155063" y="1169006"/>
            <a:ext cx="3096000" cy="2736000"/>
          </a:xfrm>
          <a:prstGeom prst="rect">
            <a:avLst/>
          </a:prstGeom>
          <a:solidFill>
            <a:srgbClr val="E9F3F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303"/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130" name="Rectangle 19"/>
          <p:cNvSpPr txBox="1">
            <a:spLocks/>
          </p:cNvSpPr>
          <p:nvPr/>
        </p:nvSpPr>
        <p:spPr>
          <a:xfrm>
            <a:off x="209063" y="841380"/>
            <a:ext cx="2988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Рейтинг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50" name="Rectangle 14"/>
          <p:cNvSpPr txBox="1">
            <a:spLocks/>
          </p:cNvSpPr>
          <p:nvPr/>
        </p:nvSpPr>
        <p:spPr>
          <a:xfrm>
            <a:off x="209066" y="1170746"/>
            <a:ext cx="302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Индекс </a:t>
            </a:r>
            <a:r>
              <a:rPr lang="en-US" sz="1100" b="1" dirty="0">
                <a:solidFill>
                  <a:srgbClr val="000000"/>
                </a:solidFill>
              </a:rPr>
              <a:t>Global Financial Centers </a:t>
            </a:r>
            <a:r>
              <a:rPr lang="ru-RU" sz="1100" dirty="0">
                <a:solidFill>
                  <a:srgbClr val="000000"/>
                </a:solidFill>
              </a:rPr>
              <a:t>учитывает как объективные показатели городского развития, так и результаты онлайн-опроса. Компоненты индекса (всего 105 параметров) разбиты на </a:t>
            </a:r>
            <a:r>
              <a:rPr lang="ru-RU" sz="1100" dirty="0" smtClean="0">
                <a:solidFill>
                  <a:srgbClr val="000000"/>
                </a:solidFill>
              </a:rPr>
              <a:t>5 показателей </a:t>
            </a:r>
            <a:r>
              <a:rPr lang="ru-RU" sz="1100" dirty="0">
                <a:solidFill>
                  <a:srgbClr val="000000"/>
                </a:solidFill>
              </a:rPr>
              <a:t>конкурентоспособности: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endParaRPr lang="ru-RU" sz="1100" dirty="0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Бизнес-среда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Уровень развития финансового сектора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Инфраструктура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Человеческий капитал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Имидж и репутация </a:t>
            </a:r>
            <a:r>
              <a:rPr lang="ru-RU" sz="1100" dirty="0" smtClean="0">
                <a:solidFill>
                  <a:srgbClr val="000000"/>
                </a:solidFill>
              </a:rPr>
              <a:t>города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6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Global Financial Centers Index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83150" y="739737"/>
            <a:ext cx="5459229" cy="3282102"/>
            <a:chOff x="3278371" y="739737"/>
            <a:chExt cx="5459229" cy="3282102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278371" y="739737"/>
              <a:ext cx="5459229" cy="32821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6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278371" y="739737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14"/>
          <p:cNvSpPr txBox="1"/>
          <p:nvPr/>
        </p:nvSpPr>
        <p:spPr>
          <a:xfrm>
            <a:off x="3369053" y="1182739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7" name="Rectangle 14"/>
          <p:cNvSpPr txBox="1">
            <a:spLocks/>
          </p:cNvSpPr>
          <p:nvPr/>
        </p:nvSpPr>
        <p:spPr>
          <a:xfrm>
            <a:off x="209063" y="4101031"/>
            <a:ext cx="2988000" cy="5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Выпускающие организации: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/>
            </a:r>
            <a:b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</a:br>
            <a:r>
              <a:rPr lang="en-US" altLang="zh-CN" sz="1100" dirty="0">
                <a:solidFill>
                  <a:srgbClr val="000000"/>
                </a:solidFill>
                <a:ea typeface="SimSun" pitchFamily="2" charset="-122"/>
              </a:rPr>
              <a:t>Z/Yen Group </a:t>
            </a:r>
            <a:r>
              <a:rPr lang="ru-RU" altLang="zh-CN" sz="1100" dirty="0">
                <a:solidFill>
                  <a:srgbClr val="000000"/>
                </a:solidFill>
                <a:ea typeface="SimSun" pitchFamily="2" charset="-122"/>
              </a:rPr>
              <a:t>и </a:t>
            </a:r>
            <a:r>
              <a:rPr lang="en-US" altLang="zh-CN" sz="1100" dirty="0">
                <a:solidFill>
                  <a:srgbClr val="000000"/>
                </a:solidFill>
                <a:ea typeface="SimSun" pitchFamily="2" charset="-122"/>
              </a:rPr>
              <a:t>Gresham College</a:t>
            </a:r>
            <a:r>
              <a:rPr lang="ru-RU" altLang="zh-CN" sz="1100" dirty="0">
                <a:solidFill>
                  <a:srgbClr val="000000"/>
                </a:solidFill>
                <a:ea typeface="SimSun" pitchFamily="2" charset="-122"/>
              </a:rPr>
              <a:t> (Лондон)</a:t>
            </a:r>
            <a:endParaRPr lang="en-US" altLang="zh-CN" sz="1100" dirty="0">
              <a:solidFill>
                <a:srgbClr val="000000"/>
              </a:solidFill>
              <a:ea typeface="SimSun" pitchFamily="2" charset="-122"/>
            </a:endParaRPr>
          </a:p>
          <a:p>
            <a:pPr lvl="1" fontAlgn="base">
              <a:spcBef>
                <a:spcPct val="1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altLang="zh-CN" sz="1100" b="1" dirty="0">
                <a:solidFill>
                  <a:srgbClr val="000000"/>
                </a:solidFill>
                <a:ea typeface="SimSun" pitchFamily="2" charset="-122"/>
              </a:rPr>
              <a:t>Число городов в рейтинге:</a:t>
            </a:r>
            <a:r>
              <a:rPr lang="en-US" altLang="zh-CN" sz="1100" b="1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ru-RU" sz="1100" dirty="0">
                <a:solidFill>
                  <a:srgbClr val="000000"/>
                </a:solidFill>
              </a:rPr>
              <a:t>83</a:t>
            </a:r>
            <a:endParaRPr lang="ru-RU" altLang="zh-CN" sz="1100" b="1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76" name="Rectangle 19"/>
          <p:cNvSpPr txBox="1">
            <a:spLocks/>
          </p:cNvSpPr>
          <p:nvPr/>
        </p:nvSpPr>
        <p:spPr>
          <a:xfrm>
            <a:off x="3492066" y="841380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Лидеры рейтинга</a:t>
            </a:r>
          </a:p>
        </p:txBody>
      </p:sp>
      <p:sp>
        <p:nvSpPr>
          <p:cNvPr id="181" name="Rectangle 14"/>
          <p:cNvSpPr txBox="1">
            <a:spLocks/>
          </p:cNvSpPr>
          <p:nvPr/>
        </p:nvSpPr>
        <p:spPr>
          <a:xfrm>
            <a:off x="3492069" y="1177410"/>
            <a:ext cx="2351661" cy="27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1. </a:t>
            </a:r>
            <a:r>
              <a:rPr lang="ru-RU" sz="1100" dirty="0">
                <a:solidFill>
                  <a:srgbClr val="000000"/>
                </a:solidFill>
              </a:rPr>
              <a:t>Лондон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2. </a:t>
            </a:r>
            <a:r>
              <a:rPr lang="ru-RU" sz="1100" dirty="0">
                <a:solidFill>
                  <a:srgbClr val="000000"/>
                </a:solidFill>
              </a:rPr>
              <a:t>Нью-Йорк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3. </a:t>
            </a:r>
            <a:r>
              <a:rPr lang="ru-RU" sz="1100" dirty="0">
                <a:solidFill>
                  <a:srgbClr val="000000"/>
                </a:solidFill>
              </a:rPr>
              <a:t>Гонконг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4. </a:t>
            </a:r>
            <a:r>
              <a:rPr lang="ru-RU" sz="1100" dirty="0">
                <a:solidFill>
                  <a:srgbClr val="000000"/>
                </a:solidFill>
              </a:rPr>
              <a:t>Сингапур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5. </a:t>
            </a:r>
            <a:r>
              <a:rPr lang="ru-RU" sz="1100" dirty="0">
                <a:solidFill>
                  <a:srgbClr val="000000"/>
                </a:solidFill>
              </a:rPr>
              <a:t>Токио 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6. </a:t>
            </a:r>
            <a:r>
              <a:rPr lang="ru-RU" sz="1100" dirty="0">
                <a:solidFill>
                  <a:srgbClr val="000000"/>
                </a:solidFill>
              </a:rPr>
              <a:t>Сеул</a:t>
            </a:r>
            <a:endParaRPr lang="ru-RU" sz="1100" b="1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7. </a:t>
            </a:r>
            <a:r>
              <a:rPr lang="ru-RU" sz="1100" dirty="0">
                <a:solidFill>
                  <a:srgbClr val="000000"/>
                </a:solidFill>
              </a:rPr>
              <a:t>Цюрих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8. </a:t>
            </a:r>
            <a:r>
              <a:rPr lang="ru-RU" sz="1100" dirty="0">
                <a:solidFill>
                  <a:srgbClr val="000000"/>
                </a:solidFill>
              </a:rPr>
              <a:t>Торонто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9. </a:t>
            </a:r>
            <a:r>
              <a:rPr lang="ru-RU" sz="1100" dirty="0">
                <a:solidFill>
                  <a:srgbClr val="000000"/>
                </a:solidFill>
              </a:rPr>
              <a:t>Сан-Франциско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10. </a:t>
            </a:r>
            <a:r>
              <a:rPr lang="ru-RU" sz="1100" dirty="0">
                <a:solidFill>
                  <a:srgbClr val="000000"/>
                </a:solidFill>
              </a:rPr>
              <a:t>Вашингтон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11. </a:t>
            </a:r>
            <a:r>
              <a:rPr lang="ru-RU" sz="1100" dirty="0">
                <a:solidFill>
                  <a:srgbClr val="000000"/>
                </a:solidFill>
              </a:rPr>
              <a:t>Чикаго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12. </a:t>
            </a:r>
            <a:r>
              <a:rPr lang="ru-RU" sz="1100" dirty="0">
                <a:solidFill>
                  <a:srgbClr val="000000"/>
                </a:solidFill>
              </a:rPr>
              <a:t>Бостон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13. </a:t>
            </a:r>
            <a:r>
              <a:rPr lang="ru-RU" sz="1100" dirty="0">
                <a:solidFill>
                  <a:srgbClr val="000000"/>
                </a:solidFill>
              </a:rPr>
              <a:t>Женева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14. </a:t>
            </a:r>
            <a:r>
              <a:rPr lang="ru-RU" sz="1100" dirty="0">
                <a:solidFill>
                  <a:srgbClr val="000000"/>
                </a:solidFill>
              </a:rPr>
              <a:t>Франкфурт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15. </a:t>
            </a:r>
            <a:r>
              <a:rPr lang="ru-RU" sz="1100" dirty="0">
                <a:solidFill>
                  <a:srgbClr val="000000"/>
                </a:solidFill>
              </a:rPr>
              <a:t>Сидней</a:t>
            </a:r>
          </a:p>
        </p:txBody>
      </p:sp>
      <p:cxnSp>
        <p:nvCxnSpPr>
          <p:cNvPr id="326" name="Straight Connector 325"/>
          <p:cNvCxnSpPr>
            <a:cxnSpLocks/>
          </p:cNvCxnSpPr>
          <p:nvPr/>
        </p:nvCxnSpPr>
        <p:spPr>
          <a:xfrm>
            <a:off x="209063" y="4847635"/>
            <a:ext cx="2988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383150" y="4113725"/>
            <a:ext cx="5459229" cy="2063557"/>
            <a:chOff x="3286723" y="4113722"/>
            <a:chExt cx="5459229" cy="2063557"/>
          </a:xfrm>
        </p:grpSpPr>
        <p:sp>
          <p:nvSpPr>
            <p:cNvPr id="224" name="Rectangle 223"/>
            <p:cNvSpPr>
              <a:spLocks/>
            </p:cNvSpPr>
            <p:nvPr/>
          </p:nvSpPr>
          <p:spPr bwMode="auto">
            <a:xfrm>
              <a:off x="3286723" y="4114049"/>
              <a:ext cx="5459229" cy="20632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303"/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5" name="TextBox 6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3286723" y="4113722"/>
              <a:ext cx="5459229" cy="37255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txBody>
            <a:bodyPr vert="horz" lIns="76200" tIns="76200" rIns="76200" bIns="76200" rtlCol="0" anchor="t" anchorCtr="0">
              <a:noAutofit/>
            </a:bodyPr>
            <a:lstStyle>
              <a:defPPr>
                <a:defRPr lang="en-US"/>
              </a:defPPr>
              <a:lvl1pPr algn="ctr" defTabSz="895350">
                <a:buClr>
                  <a:schemeClr val="tx2"/>
                </a:buClr>
                <a:defRPr sz="1100" b="1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26" name="Rectangle 14"/>
          <p:cNvSpPr txBox="1"/>
          <p:nvPr/>
        </p:nvSpPr>
        <p:spPr>
          <a:xfrm>
            <a:off x="3363927" y="4709463"/>
            <a:ext cx="257393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9" name="Rectangle 14"/>
          <p:cNvSpPr txBox="1">
            <a:spLocks/>
          </p:cNvSpPr>
          <p:nvPr/>
        </p:nvSpPr>
        <p:spPr>
          <a:xfrm>
            <a:off x="3492069" y="4579438"/>
            <a:ext cx="2351661" cy="9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en-US" sz="1100" b="1" dirty="0">
                <a:solidFill>
                  <a:srgbClr val="000000"/>
                </a:solidFill>
              </a:rPr>
              <a:t>4</a:t>
            </a:r>
            <a:r>
              <a:rPr lang="ru-RU" sz="1100" b="1" dirty="0">
                <a:solidFill>
                  <a:srgbClr val="000000"/>
                </a:solidFill>
              </a:rPr>
              <a:t>7</a:t>
            </a:r>
            <a:r>
              <a:rPr lang="en-US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Стамбул</a:t>
            </a: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48. </a:t>
            </a:r>
            <a:r>
              <a:rPr lang="ru-RU" sz="1100" dirty="0">
                <a:solidFill>
                  <a:srgbClr val="000000"/>
                </a:solidFill>
              </a:rPr>
              <a:t>Бангкок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49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Лос</a:t>
            </a:r>
            <a:r>
              <a:rPr lang="ru-RU" sz="1100" dirty="0">
                <a:solidFill>
                  <a:srgbClr val="000000"/>
                </a:solidFill>
              </a:rPr>
              <a:t>-</a:t>
            </a:r>
            <a:r>
              <a:rPr lang="ru-RU" sz="1100" dirty="0" smtClean="0">
                <a:solidFill>
                  <a:srgbClr val="000000"/>
                </a:solidFill>
              </a:rPr>
              <a:t>Анжелес</a:t>
            </a:r>
            <a:endParaRPr lang="ru-RU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200" b="1" dirty="0">
                <a:solidFill>
                  <a:srgbClr val="000000"/>
                </a:solidFill>
              </a:rPr>
              <a:t>50. </a:t>
            </a:r>
            <a:r>
              <a:rPr lang="ru-RU" sz="1200" dirty="0">
                <a:solidFill>
                  <a:srgbClr val="000000"/>
                </a:solidFill>
              </a:rPr>
              <a:t>Бахрейн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200" b="1" dirty="0">
                <a:solidFill>
                  <a:srgbClr val="007CC3"/>
                </a:solidFill>
              </a:rPr>
              <a:t>51. Алматы</a:t>
            </a:r>
            <a:endParaRPr lang="en-US" sz="1200" b="1" dirty="0">
              <a:solidFill>
                <a:srgbClr val="007CC3"/>
              </a:solidFill>
            </a:endParaRPr>
          </a:p>
        </p:txBody>
      </p:sp>
      <p:sp>
        <p:nvSpPr>
          <p:cNvPr id="247" name="Rectangle 14"/>
          <p:cNvSpPr txBox="1">
            <a:spLocks/>
          </p:cNvSpPr>
          <p:nvPr/>
        </p:nvSpPr>
        <p:spPr>
          <a:xfrm>
            <a:off x="6106542" y="4579441"/>
            <a:ext cx="235166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algn="l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algn="l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latin typeface="+mn-lt"/>
              </a:defRPr>
            </a:lvl9pPr>
          </a:lstStyle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52. </a:t>
            </a:r>
            <a:r>
              <a:rPr lang="ru-RU" sz="1100" dirty="0">
                <a:solidFill>
                  <a:srgbClr val="000000"/>
                </a:solidFill>
              </a:rPr>
              <a:t>Панама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53. </a:t>
            </a:r>
            <a:r>
              <a:rPr lang="ru-RU" sz="1100" dirty="0">
                <a:solidFill>
                  <a:srgbClr val="000000"/>
                </a:solidFill>
              </a:rPr>
              <a:t>Джерси</a:t>
            </a:r>
          </a:p>
          <a:p>
            <a:pPr>
              <a:spcBef>
                <a:spcPts val="100"/>
              </a:spcBef>
              <a:buClr>
                <a:srgbClr val="004E7A"/>
              </a:buCl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54</a:t>
            </a:r>
            <a:r>
              <a:rPr lang="en-US" sz="1100" b="1" dirty="0">
                <a:solidFill>
                  <a:srgbClr val="000000"/>
                </a:solidFill>
              </a:rPr>
              <a:t>. </a:t>
            </a:r>
            <a:r>
              <a:rPr lang="ru-RU" sz="1100" dirty="0">
                <a:solidFill>
                  <a:srgbClr val="000000"/>
                </a:solidFill>
              </a:rPr>
              <a:t>Гернси</a:t>
            </a:r>
            <a:endParaRPr lang="en-US" sz="1100" dirty="0">
              <a:solidFill>
                <a:srgbClr val="000000"/>
              </a:solidFill>
            </a:endParaRPr>
          </a:p>
          <a:p>
            <a:pPr>
              <a:spcBef>
                <a:spcPts val="100"/>
              </a:spcBef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55. </a:t>
            </a:r>
            <a:r>
              <a:rPr lang="ru-RU" sz="1100" dirty="0">
                <a:solidFill>
                  <a:srgbClr val="000000"/>
                </a:solidFill>
              </a:rPr>
              <a:t>Манила</a:t>
            </a:r>
          </a:p>
        </p:txBody>
      </p:sp>
      <p:sp>
        <p:nvSpPr>
          <p:cNvPr id="281" name="Rectangle 19"/>
          <p:cNvSpPr txBox="1">
            <a:spLocks/>
          </p:cNvSpPr>
          <p:nvPr/>
        </p:nvSpPr>
        <p:spPr>
          <a:xfrm>
            <a:off x="3492066" y="4215364"/>
            <a:ext cx="260489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Алматы в рейтинге 2015 года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9063" y="5419586"/>
            <a:ext cx="2866734" cy="507831"/>
            <a:chOff x="209063" y="5118405"/>
            <a:chExt cx="2866734" cy="507831"/>
          </a:xfrm>
        </p:grpSpPr>
        <p:sp>
          <p:nvSpPr>
            <p:cNvPr id="282" name="Oval 45"/>
            <p:cNvSpPr>
              <a:spLocks noChangeArrowheads="1"/>
            </p:cNvSpPr>
            <p:nvPr/>
          </p:nvSpPr>
          <p:spPr bwMode="gray">
            <a:xfrm>
              <a:off x="1385753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43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3" name="Oval 45"/>
            <p:cNvSpPr>
              <a:spLocks noChangeArrowheads="1"/>
            </p:cNvSpPr>
            <p:nvPr/>
          </p:nvSpPr>
          <p:spPr bwMode="gray">
            <a:xfrm>
              <a:off x="2464019" y="5177780"/>
              <a:ext cx="611778" cy="30727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defTabSz="914303"/>
              <a:r>
                <a:rPr lang="ru-RU" altLang="ko-KR" sz="1100" b="1" dirty="0">
                  <a:solidFill>
                    <a:srgbClr val="FFFFFF"/>
                  </a:solidFill>
                </a:rPr>
                <a:t>51</a:t>
              </a:r>
              <a:endParaRPr lang="en-US" altLang="ko-KR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287" name="Rectangle 14"/>
            <p:cNvSpPr txBox="1">
              <a:spLocks/>
            </p:cNvSpPr>
            <p:nvPr/>
          </p:nvSpPr>
          <p:spPr>
            <a:xfrm>
              <a:off x="209063" y="5118405"/>
              <a:ext cx="831468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algn="l" defTabSz="895350">
                <a:buClr>
                  <a:schemeClr val="tx2"/>
                </a:buClr>
                <a:defRPr sz="1600">
                  <a:latin typeface="+mn-lt"/>
                </a:defRPr>
              </a:lvl1pPr>
              <a:lvl2pPr marL="193675" lvl="1" indent="-192088" algn="l" defTabSz="89535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latin typeface="+mn-lt"/>
                </a:defRPr>
              </a:lvl2pPr>
              <a:lvl3pPr marL="457200" lvl="2" indent="-261938" algn="l" defTabSz="89535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latin typeface="+mn-lt"/>
                </a:defRPr>
              </a:lvl3pPr>
              <a:lvl4pPr marL="614363" lvl="3" indent="-155575" algn="l" defTabSz="89535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latin typeface="+mn-lt"/>
                </a:defRPr>
              </a:lvl4pPr>
              <a:lvl5pPr marL="746125" lvl="4" indent="-130175" algn="l" defTabSz="89535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100" b="1" dirty="0">
                  <a:solidFill>
                    <a:srgbClr val="000000"/>
                  </a:solidFill>
                </a:rPr>
                <a:t>Динамика позиций Алматы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52616" y="4995165"/>
            <a:ext cx="1932575" cy="356945"/>
            <a:chOff x="1264488" y="4859570"/>
            <a:chExt cx="1932575" cy="356945"/>
          </a:xfrm>
        </p:grpSpPr>
        <p:grpSp>
          <p:nvGrpSpPr>
            <p:cNvPr id="291" name="ACET 5"/>
            <p:cNvGrpSpPr>
              <a:grpSpLocks/>
            </p:cNvGrpSpPr>
            <p:nvPr/>
          </p:nvGrpSpPr>
          <p:grpSpPr bwMode="auto">
            <a:xfrm>
              <a:off x="1264488" y="4859570"/>
              <a:ext cx="854309" cy="356945"/>
              <a:chOff x="915" y="952"/>
              <a:chExt cx="2686" cy="78"/>
            </a:xfrm>
          </p:grpSpPr>
          <p:cxnSp>
            <p:nvCxnSpPr>
              <p:cNvPr id="292" name="AutoShape 249"/>
              <p:cNvCxnSpPr>
                <a:cxnSpLocks noChangeShapeType="1"/>
                <a:stCxn id="293" idx="4"/>
                <a:endCxn id="293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3" name="AutoShape 250"/>
              <p:cNvSpPr>
                <a:spLocks noChangeArrowheads="1"/>
              </p:cNvSpPr>
              <p:nvPr/>
            </p:nvSpPr>
            <p:spPr bwMode="auto">
              <a:xfrm>
                <a:off x="915" y="952"/>
                <a:ext cx="2686" cy="78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ru-RU" sz="1100" b="1" dirty="0">
                    <a:solidFill>
                      <a:srgbClr val="000000"/>
                    </a:solidFill>
                  </a:rPr>
                  <a:t>2014</a:t>
                </a:r>
                <a:r>
                  <a:rPr lang="en-US" sz="1100" b="1" dirty="0">
                    <a:solidFill>
                      <a:srgbClr val="000000"/>
                    </a:solidFill>
                  </a:rPr>
                  <a:t> </a:t>
                </a:r>
                <a:endParaRPr lang="ru-RU" sz="1100" b="1" dirty="0" smtClean="0">
                  <a:solidFill>
                    <a:srgbClr val="000000"/>
                  </a:solidFill>
                </a:endParaRPr>
              </a:p>
              <a:p>
                <a:pPr algn="ctr" defTabSz="914303"/>
                <a:r>
                  <a:rPr lang="en-US" sz="1100" b="1" dirty="0" smtClean="0">
                    <a:solidFill>
                      <a:srgbClr val="000000"/>
                    </a:solidFill>
                  </a:rPr>
                  <a:t>(</a:t>
                </a:r>
                <a:r>
                  <a:rPr lang="ru-RU" sz="1100" b="1" dirty="0" smtClean="0">
                    <a:solidFill>
                      <a:srgbClr val="000000"/>
                    </a:solidFill>
                  </a:rPr>
                  <a:t>сентябрь</a:t>
                </a:r>
                <a:r>
                  <a:rPr lang="en-US" sz="1100" b="1" dirty="0" smtClean="0">
                    <a:solidFill>
                      <a:srgbClr val="000000"/>
                    </a:solidFill>
                  </a:rPr>
                  <a:t>)</a:t>
                </a:r>
                <a:endParaRPr lang="ru-RU" sz="11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4" name="ACET 5"/>
            <p:cNvGrpSpPr>
              <a:grpSpLocks/>
            </p:cNvGrpSpPr>
            <p:nvPr/>
          </p:nvGrpSpPr>
          <p:grpSpPr bwMode="auto">
            <a:xfrm>
              <a:off x="2342754" y="4859570"/>
              <a:ext cx="854309" cy="356945"/>
              <a:chOff x="915" y="952"/>
              <a:chExt cx="2686" cy="78"/>
            </a:xfrm>
          </p:grpSpPr>
          <p:cxnSp>
            <p:nvCxnSpPr>
              <p:cNvPr id="295" name="AutoShape 249"/>
              <p:cNvCxnSpPr>
                <a:cxnSpLocks noChangeShapeType="1"/>
                <a:stCxn id="296" idx="4"/>
                <a:endCxn id="296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6" name="AutoShape 250"/>
              <p:cNvSpPr>
                <a:spLocks noChangeArrowheads="1"/>
              </p:cNvSpPr>
              <p:nvPr/>
            </p:nvSpPr>
            <p:spPr bwMode="auto">
              <a:xfrm>
                <a:off x="915" y="952"/>
                <a:ext cx="2686" cy="78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pPr algn="ctr" defTabSz="914303"/>
                <a:r>
                  <a:rPr lang="en-US" sz="1100" b="1" dirty="0" smtClean="0">
                    <a:solidFill>
                      <a:srgbClr val="000000"/>
                    </a:solidFill>
                  </a:rPr>
                  <a:t>2015</a:t>
                </a:r>
                <a:endParaRPr lang="ru-RU" sz="1100" b="1" dirty="0" smtClean="0">
                  <a:solidFill>
                    <a:srgbClr val="000000"/>
                  </a:solidFill>
                </a:endParaRPr>
              </a:p>
              <a:p>
                <a:pPr algn="ctr" defTabSz="914303"/>
                <a:r>
                  <a:rPr lang="en-US" sz="11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100" b="1" dirty="0">
                    <a:solidFill>
                      <a:srgbClr val="000000"/>
                    </a:solidFill>
                  </a:rPr>
                  <a:t>(</a:t>
                </a:r>
                <a:r>
                  <a:rPr lang="ru-RU" sz="1100" b="1" dirty="0" smtClean="0">
                    <a:solidFill>
                      <a:srgbClr val="000000"/>
                    </a:solidFill>
                  </a:rPr>
                  <a:t>сентябрь</a:t>
                </a:r>
                <a:r>
                  <a:rPr lang="en-US" sz="1100" b="1" dirty="0" smtClean="0">
                    <a:solidFill>
                      <a:srgbClr val="000000"/>
                    </a:solidFill>
                  </a:rPr>
                  <a:t>)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5597" y="230188"/>
            <a:ext cx="783590" cy="3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0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0820873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197651" name="think-cell Slide" r:id="rId49" imgW="360" imgH="36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91"/>
            <a:ext cx="7892882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Алматы </a:t>
            </a:r>
            <a:r>
              <a:rPr lang="ru-RU" dirty="0" smtClean="0"/>
              <a:t>– лидер </a:t>
            </a:r>
            <a:r>
              <a:rPr lang="ru-RU" dirty="0"/>
              <a:t>экономического </a:t>
            </a:r>
            <a:r>
              <a:rPr lang="ru-RU" dirty="0" smtClean="0"/>
              <a:t>роста в стране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5. Source"/>
          <p:cNvSpPr>
            <a:spLocks noChangeArrowheads="1"/>
          </p:cNvSpPr>
          <p:nvPr/>
        </p:nvSpPr>
        <p:spPr bwMode="auto">
          <a:xfrm>
            <a:off x="136339" y="6488176"/>
            <a:ext cx="83010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b="1" dirty="0">
                <a:solidFill>
                  <a:srgbClr val="000000"/>
                </a:solidFill>
              </a:rPr>
              <a:t>ИСТОЧНИК</a:t>
            </a:r>
            <a:r>
              <a:rPr lang="ru-RU" sz="1000" dirty="0">
                <a:solidFill>
                  <a:srgbClr val="000000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Brookings Global Metro Monitor </a:t>
            </a:r>
            <a:r>
              <a:rPr lang="ru-RU" sz="1000" dirty="0">
                <a:solidFill>
                  <a:srgbClr val="000000"/>
                </a:solidFill>
              </a:rPr>
              <a:t>(</a:t>
            </a:r>
            <a:r>
              <a:rPr lang="en-US" sz="1000" dirty="0">
                <a:solidFill>
                  <a:srgbClr val="000000"/>
                </a:solidFill>
              </a:rPr>
              <a:t>2014</a:t>
            </a:r>
            <a:r>
              <a:rPr lang="ru-RU" sz="1000" dirty="0">
                <a:solidFill>
                  <a:srgbClr val="000000"/>
                </a:solidFill>
              </a:rPr>
              <a:t> год) , департаменты статистики Алматы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и других городов </a:t>
            </a:r>
          </a:p>
        </p:txBody>
      </p:sp>
      <p:sp>
        <p:nvSpPr>
          <p:cNvPr id="264" name="TextBox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1452" y="959131"/>
            <a:ext cx="1221329" cy="5220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87" tIns="71987" rIns="71987" bIns="71987" rtlCol="0" anchor="t" anchorCtr="0">
            <a:no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</a:defRPr>
            </a:lvl1pPr>
            <a:lvl2pPr marL="653064">
              <a:defRPr sz="2300"/>
            </a:lvl2pPr>
            <a:lvl3pPr marL="1306129">
              <a:defRPr sz="2300"/>
            </a:lvl3pPr>
            <a:lvl4pPr marL="1959193">
              <a:defRPr sz="2300"/>
            </a:lvl4pPr>
            <a:lvl5pPr marL="2612258">
              <a:defRPr sz="2300"/>
            </a:lvl5pPr>
            <a:lvl6pPr marL="3265322" defTabSz="1306129">
              <a:defRPr sz="2300"/>
            </a:lvl6pPr>
            <a:lvl7pPr marL="3918387" defTabSz="1306129">
              <a:defRPr sz="2300"/>
            </a:lvl7pPr>
            <a:lvl8pPr marL="4571451" defTabSz="1306129">
              <a:defRPr sz="2300"/>
            </a:lvl8pPr>
            <a:lvl9pPr marL="5224516" defTabSz="1306129">
              <a:defRPr sz="230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1100" dirty="0" err="1">
                <a:solidFill>
                  <a:srgbClr val="FFFFFF"/>
                </a:solidFill>
              </a:rPr>
              <a:t>Экономичес</a:t>
            </a:r>
            <a:r>
              <a:rPr lang="ru-RU" sz="1100" dirty="0">
                <a:solidFill>
                  <a:srgbClr val="FFFFFF"/>
                </a:solidFill>
              </a:rPr>
              <a:t>-кий рост</a:t>
            </a:r>
          </a:p>
        </p:txBody>
      </p:sp>
      <p:sp>
        <p:nvSpPr>
          <p:cNvPr id="266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93551" y="5243373"/>
            <a:ext cx="1221329" cy="880307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000" b="1">
                <a:latin typeface="+mn-lt"/>
              </a:defRPr>
            </a:lvl1pPr>
            <a:lvl2pPr marL="653064">
              <a:defRPr sz="2300">
                <a:solidFill>
                  <a:schemeClr val="lt1"/>
                </a:solidFill>
                <a:latin typeface="+mn-lt"/>
              </a:defRPr>
            </a:lvl2pPr>
            <a:lvl3pPr marL="1306129">
              <a:defRPr sz="2300">
                <a:solidFill>
                  <a:schemeClr val="lt1"/>
                </a:solidFill>
                <a:latin typeface="+mn-lt"/>
              </a:defRPr>
            </a:lvl3pPr>
            <a:lvl4pPr marL="1959193">
              <a:defRPr sz="2300">
                <a:solidFill>
                  <a:schemeClr val="lt1"/>
                </a:solidFill>
                <a:latin typeface="+mn-lt"/>
              </a:defRPr>
            </a:lvl4pPr>
            <a:lvl5pPr marL="2612258">
              <a:defRPr sz="2300">
                <a:solidFill>
                  <a:schemeClr val="lt1"/>
                </a:solidFill>
                <a:latin typeface="+mn-lt"/>
              </a:defRPr>
            </a:lvl5pPr>
            <a:lvl6pPr marL="3265322" defTabSz="1306129">
              <a:defRPr sz="2300">
                <a:solidFill>
                  <a:schemeClr val="lt1"/>
                </a:solidFill>
                <a:latin typeface="+mn-lt"/>
              </a:defRPr>
            </a:lvl6pPr>
            <a:lvl7pPr marL="3918387" defTabSz="1306129">
              <a:defRPr sz="2300">
                <a:solidFill>
                  <a:schemeClr val="lt1"/>
                </a:solidFill>
                <a:latin typeface="+mn-lt"/>
              </a:defRPr>
            </a:lvl7pPr>
            <a:lvl8pPr marL="4571451" defTabSz="1306129">
              <a:defRPr sz="2300">
                <a:solidFill>
                  <a:schemeClr val="lt1"/>
                </a:solidFill>
                <a:latin typeface="+mn-lt"/>
              </a:defRPr>
            </a:lvl8pPr>
            <a:lvl9pPr marL="5224516" defTabSz="1306129">
              <a:defRPr sz="2300"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262626"/>
                </a:solidFill>
              </a:rPr>
              <a:t>Развитие бизнеса</a:t>
            </a:r>
          </a:p>
        </p:txBody>
      </p:sp>
      <p:sp>
        <p:nvSpPr>
          <p:cNvPr id="280" name="Rectangle 279"/>
          <p:cNvSpPr>
            <a:spLocks/>
          </p:cNvSpPr>
          <p:nvPr/>
        </p:nvSpPr>
        <p:spPr>
          <a:xfrm>
            <a:off x="5038725" y="959131"/>
            <a:ext cx="3803650" cy="52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  <p:sp>
        <p:nvSpPr>
          <p:cNvPr id="282" name="Rectangle 281"/>
          <p:cNvSpPr>
            <a:spLocks/>
          </p:cNvSpPr>
          <p:nvPr/>
        </p:nvSpPr>
        <p:spPr>
          <a:xfrm>
            <a:off x="1642519" y="959131"/>
            <a:ext cx="3274134" cy="52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err="1">
              <a:solidFill>
                <a:srgbClr val="000000"/>
              </a:solidFill>
            </a:endParaRPr>
          </a:p>
        </p:txBody>
      </p:sp>
      <p:sp>
        <p:nvSpPr>
          <p:cNvPr id="291" name="TextBox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93551" y="1416657"/>
            <a:ext cx="1221329" cy="1827020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000" b="1">
                <a:latin typeface="+mn-lt"/>
              </a:defRPr>
            </a:lvl1pPr>
            <a:lvl2pPr marL="653064">
              <a:defRPr sz="2300">
                <a:solidFill>
                  <a:schemeClr val="lt1"/>
                </a:solidFill>
                <a:latin typeface="+mn-lt"/>
              </a:defRPr>
            </a:lvl2pPr>
            <a:lvl3pPr marL="1306129">
              <a:defRPr sz="2300">
                <a:solidFill>
                  <a:schemeClr val="lt1"/>
                </a:solidFill>
                <a:latin typeface="+mn-lt"/>
              </a:defRPr>
            </a:lvl3pPr>
            <a:lvl4pPr marL="1959193">
              <a:defRPr sz="2300">
                <a:solidFill>
                  <a:schemeClr val="lt1"/>
                </a:solidFill>
                <a:latin typeface="+mn-lt"/>
              </a:defRPr>
            </a:lvl4pPr>
            <a:lvl5pPr marL="2612258">
              <a:defRPr sz="2300">
                <a:solidFill>
                  <a:schemeClr val="lt1"/>
                </a:solidFill>
                <a:latin typeface="+mn-lt"/>
              </a:defRPr>
            </a:lvl5pPr>
            <a:lvl6pPr marL="3265322" defTabSz="1306129">
              <a:defRPr sz="2300">
                <a:solidFill>
                  <a:schemeClr val="lt1"/>
                </a:solidFill>
                <a:latin typeface="+mn-lt"/>
              </a:defRPr>
            </a:lvl6pPr>
            <a:lvl7pPr marL="3918387" defTabSz="1306129">
              <a:defRPr sz="2300">
                <a:solidFill>
                  <a:schemeClr val="lt1"/>
                </a:solidFill>
                <a:latin typeface="+mn-lt"/>
              </a:defRPr>
            </a:lvl7pPr>
            <a:lvl8pPr marL="4571451" defTabSz="1306129">
              <a:defRPr sz="2300">
                <a:solidFill>
                  <a:schemeClr val="lt1"/>
                </a:solidFill>
                <a:latin typeface="+mn-lt"/>
              </a:defRPr>
            </a:lvl8pPr>
            <a:lvl9pPr marL="5224516" defTabSz="1306129">
              <a:defRPr sz="2300"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>
                <a:solidFill>
                  <a:srgbClr val="000000"/>
                </a:solidFill>
              </a:rPr>
              <a:t>Макроэконо-мика</a:t>
            </a:r>
            <a:r>
              <a:rPr lang="ru-RU" sz="1100" dirty="0">
                <a:solidFill>
                  <a:srgbClr val="000000"/>
                </a:solidFill>
              </a:rPr>
              <a:t> региона</a:t>
            </a:r>
          </a:p>
        </p:txBody>
      </p:sp>
      <p:sp>
        <p:nvSpPr>
          <p:cNvPr id="292" name="TextBox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93551" y="3322103"/>
            <a:ext cx="1221329" cy="184284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000" b="1">
                <a:latin typeface="+mn-lt"/>
              </a:defRPr>
            </a:lvl1pPr>
            <a:lvl2pPr marL="653064">
              <a:defRPr sz="2300">
                <a:solidFill>
                  <a:schemeClr val="lt1"/>
                </a:solidFill>
                <a:latin typeface="+mn-lt"/>
              </a:defRPr>
            </a:lvl2pPr>
            <a:lvl3pPr marL="1306129">
              <a:defRPr sz="2300">
                <a:solidFill>
                  <a:schemeClr val="lt1"/>
                </a:solidFill>
                <a:latin typeface="+mn-lt"/>
              </a:defRPr>
            </a:lvl3pPr>
            <a:lvl4pPr marL="1959193">
              <a:defRPr sz="2300">
                <a:solidFill>
                  <a:schemeClr val="lt1"/>
                </a:solidFill>
                <a:latin typeface="+mn-lt"/>
              </a:defRPr>
            </a:lvl4pPr>
            <a:lvl5pPr marL="2612258">
              <a:defRPr sz="2300">
                <a:solidFill>
                  <a:schemeClr val="lt1"/>
                </a:solidFill>
                <a:latin typeface="+mn-lt"/>
              </a:defRPr>
            </a:lvl5pPr>
            <a:lvl6pPr marL="3265322" defTabSz="1306129">
              <a:defRPr sz="2300">
                <a:solidFill>
                  <a:schemeClr val="lt1"/>
                </a:solidFill>
                <a:latin typeface="+mn-lt"/>
              </a:defRPr>
            </a:lvl6pPr>
            <a:lvl7pPr marL="3918387" defTabSz="1306129">
              <a:defRPr sz="2300">
                <a:solidFill>
                  <a:schemeClr val="lt1"/>
                </a:solidFill>
                <a:latin typeface="+mn-lt"/>
              </a:defRPr>
            </a:lvl7pPr>
            <a:lvl8pPr marL="4571451" defTabSz="1306129">
              <a:defRPr sz="2300">
                <a:solidFill>
                  <a:schemeClr val="lt1"/>
                </a:solidFill>
                <a:latin typeface="+mn-lt"/>
              </a:defRPr>
            </a:lvl8pPr>
            <a:lvl9pPr marL="5224516" defTabSz="1306129">
              <a:defRPr sz="2300"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0000"/>
                </a:solidFill>
              </a:rPr>
              <a:t>Занятость населения</a:t>
            </a:r>
          </a:p>
        </p:txBody>
      </p:sp>
      <p:grpSp>
        <p:nvGrpSpPr>
          <p:cNvPr id="333" name="Group 332"/>
          <p:cNvGrpSpPr>
            <a:grpSpLocks/>
          </p:cNvGrpSpPr>
          <p:nvPr/>
        </p:nvGrpSpPr>
        <p:grpSpPr>
          <a:xfrm>
            <a:off x="1750126" y="1049363"/>
            <a:ext cx="1527497" cy="187744"/>
            <a:chOff x="1579777" y="850945"/>
            <a:chExt cx="3608648" cy="176712"/>
          </a:xfrm>
        </p:grpSpPr>
        <p:cxnSp>
          <p:nvCxnSpPr>
            <p:cNvPr id="334" name="AutoShape 249"/>
            <p:cNvCxnSpPr>
              <a:cxnSpLocks noChangeShapeType="1"/>
              <a:stCxn id="335" idx="4"/>
              <a:endCxn id="335" idx="6"/>
            </p:cNvCxnSpPr>
            <p:nvPr/>
          </p:nvCxnSpPr>
          <p:spPr bwMode="auto">
            <a:xfrm>
              <a:off x="1579777" y="1027657"/>
              <a:ext cx="360864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5" name="AutoShape 250"/>
            <p:cNvSpPr>
              <a:spLocks noChangeArrowheads="1"/>
            </p:cNvSpPr>
            <p:nvPr/>
          </p:nvSpPr>
          <p:spPr bwMode="auto">
            <a:xfrm>
              <a:off x="1579777" y="850945"/>
              <a:ext cx="3608648" cy="1767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7CC3"/>
                  </a:solidFill>
                </a:rPr>
                <a:t>Показатель</a:t>
              </a:r>
              <a:endParaRPr lang="ru-RU" sz="1100" baseline="30000" dirty="0">
                <a:solidFill>
                  <a:srgbClr val="007CC3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>
          <a:xfrm>
            <a:off x="3368672" y="1049363"/>
            <a:ext cx="1442703" cy="187744"/>
            <a:chOff x="3368669" y="1573502"/>
            <a:chExt cx="1442703" cy="187744"/>
          </a:xfrm>
        </p:grpSpPr>
        <p:cxnSp>
          <p:nvCxnSpPr>
            <p:cNvPr id="337" name="AutoShape 249"/>
            <p:cNvCxnSpPr>
              <a:cxnSpLocks noChangeShapeType="1"/>
              <a:stCxn id="338" idx="4"/>
              <a:endCxn id="338" idx="6"/>
            </p:cNvCxnSpPr>
            <p:nvPr/>
          </p:nvCxnSpPr>
          <p:spPr bwMode="auto">
            <a:xfrm>
              <a:off x="3368669" y="1761246"/>
              <a:ext cx="144270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8" name="AutoShape 250"/>
            <p:cNvSpPr>
              <a:spLocks noChangeArrowheads="1"/>
            </p:cNvSpPr>
            <p:nvPr/>
          </p:nvSpPr>
          <p:spPr bwMode="auto">
            <a:xfrm>
              <a:off x="3368669" y="1573502"/>
              <a:ext cx="1442703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7CC3"/>
                  </a:solidFill>
                </a:rPr>
                <a:t>Динамика 2010-14</a:t>
              </a:r>
              <a:r>
                <a:rPr lang="en-US" sz="1100" b="1" dirty="0">
                  <a:solidFill>
                    <a:srgbClr val="007CC3"/>
                  </a:solidFill>
                </a:rPr>
                <a:t> </a:t>
              </a:r>
              <a:r>
                <a:rPr lang="ru-RU" sz="1100" b="1" dirty="0">
                  <a:solidFill>
                    <a:srgbClr val="007CC3"/>
                  </a:solidFill>
                </a:rPr>
                <a:t>гг.</a:t>
              </a:r>
              <a:endParaRPr lang="ru-RU" sz="1100" baseline="30000" dirty="0">
                <a:solidFill>
                  <a:srgbClr val="007CC3"/>
                </a:solidFill>
              </a:endParaRPr>
            </a:p>
          </p:txBody>
        </p:sp>
      </p:grpSp>
      <p:grpSp>
        <p:nvGrpSpPr>
          <p:cNvPr id="339" name="Group 338"/>
          <p:cNvGrpSpPr>
            <a:grpSpLocks/>
          </p:cNvGrpSpPr>
          <p:nvPr/>
        </p:nvGrpSpPr>
        <p:grpSpPr>
          <a:xfrm>
            <a:off x="5127414" y="1049363"/>
            <a:ext cx="3626272" cy="187744"/>
            <a:chOff x="1579777" y="839913"/>
            <a:chExt cx="2718622" cy="187744"/>
          </a:xfrm>
        </p:grpSpPr>
        <p:cxnSp>
          <p:nvCxnSpPr>
            <p:cNvPr id="340" name="AutoShape 249"/>
            <p:cNvCxnSpPr>
              <a:cxnSpLocks noChangeShapeType="1"/>
              <a:stCxn id="341" idx="4"/>
              <a:endCxn id="341" idx="6"/>
            </p:cNvCxnSpPr>
            <p:nvPr/>
          </p:nvCxnSpPr>
          <p:spPr bwMode="auto">
            <a:xfrm>
              <a:off x="1579777" y="1027657"/>
              <a:ext cx="271862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1" name="AutoShape 250"/>
            <p:cNvSpPr>
              <a:spLocks noChangeArrowheads="1"/>
            </p:cNvSpPr>
            <p:nvPr/>
          </p:nvSpPr>
          <p:spPr bwMode="auto">
            <a:xfrm>
              <a:off x="1579777" y="839913"/>
              <a:ext cx="2718622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7CC3"/>
                  </a:solidFill>
                </a:rPr>
                <a:t>Сравнение с отдельными крупными городами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47804" y="2333625"/>
            <a:ext cx="7005885" cy="0"/>
            <a:chOff x="1747801" y="2232025"/>
            <a:chExt cx="7005885" cy="0"/>
          </a:xfrm>
        </p:grpSpPr>
        <p:cxnSp>
          <p:nvCxnSpPr>
            <p:cNvPr id="343" name="Straight Connector 342"/>
            <p:cNvCxnSpPr>
              <a:cxnSpLocks/>
            </p:cNvCxnSpPr>
            <p:nvPr/>
          </p:nvCxnSpPr>
          <p:spPr>
            <a:xfrm>
              <a:off x="1747801" y="2232025"/>
              <a:ext cx="3063571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cxnSpLocks/>
            </p:cNvCxnSpPr>
            <p:nvPr/>
          </p:nvCxnSpPr>
          <p:spPr>
            <a:xfrm>
              <a:off x="5127414" y="2232025"/>
              <a:ext cx="3626272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47804" y="4246563"/>
            <a:ext cx="7005885" cy="0"/>
            <a:chOff x="1747801" y="4186238"/>
            <a:chExt cx="7005885" cy="0"/>
          </a:xfrm>
        </p:grpSpPr>
        <p:cxnSp>
          <p:nvCxnSpPr>
            <p:cNvPr id="344" name="Straight Connector 343"/>
            <p:cNvCxnSpPr>
              <a:cxnSpLocks/>
            </p:cNvCxnSpPr>
            <p:nvPr/>
          </p:nvCxnSpPr>
          <p:spPr>
            <a:xfrm>
              <a:off x="1747801" y="4186238"/>
              <a:ext cx="3063571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cxnSpLocks/>
            </p:cNvCxnSpPr>
            <p:nvPr/>
          </p:nvCxnSpPr>
          <p:spPr>
            <a:xfrm>
              <a:off x="5127414" y="4186238"/>
              <a:ext cx="3626272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726285" y="5202238"/>
            <a:ext cx="7005885" cy="0"/>
            <a:chOff x="1747801" y="5164138"/>
            <a:chExt cx="7005885" cy="0"/>
          </a:xfrm>
        </p:grpSpPr>
        <p:cxnSp>
          <p:nvCxnSpPr>
            <p:cNvPr id="345" name="Straight Connector 344"/>
            <p:cNvCxnSpPr>
              <a:cxnSpLocks/>
            </p:cNvCxnSpPr>
            <p:nvPr/>
          </p:nvCxnSpPr>
          <p:spPr>
            <a:xfrm>
              <a:off x="1747801" y="5164138"/>
              <a:ext cx="3063571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>
              <a:cxnSpLocks/>
            </p:cNvCxnSpPr>
            <p:nvPr/>
          </p:nvCxnSpPr>
          <p:spPr>
            <a:xfrm>
              <a:off x="5127414" y="5164138"/>
              <a:ext cx="3626272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6" name="Straight Connector 345"/>
          <p:cNvCxnSpPr>
            <a:cxnSpLocks/>
          </p:cNvCxnSpPr>
          <p:nvPr/>
        </p:nvCxnSpPr>
        <p:spPr>
          <a:xfrm>
            <a:off x="1726282" y="3289300"/>
            <a:ext cx="3063571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cxnSpLocks/>
          </p:cNvCxnSpPr>
          <p:nvPr/>
        </p:nvCxnSpPr>
        <p:spPr>
          <a:xfrm>
            <a:off x="5105895" y="3289300"/>
            <a:ext cx="3626272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36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815256322"/>
              </p:ext>
            </p:extLst>
          </p:nvPr>
        </p:nvGraphicFramePr>
        <p:xfrm>
          <a:off x="5041900" y="1308100"/>
          <a:ext cx="3765612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382" name="Text Placeholder 4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124828" y="1965328"/>
            <a:ext cx="4714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BE8B6932-6F16-46BC-B5BE-7F9933B67755}" type="datetime'''''''''Б''''''''''о''''''''с''т''''''''''''''''''''он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Бостон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92" name="Rectangle 391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7400925" y="1965325"/>
            <a:ext cx="49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Куала-Лумпур</a:t>
            </a:r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85" name="Rectangle 384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6677025" y="1965328"/>
            <a:ext cx="604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F1758C37-18BA-4D60-86EB-C47382DA6481}" type="datetime'В''''''''''''''''''''''а''''''''''''р''''ш''''а''''в''а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Варшава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89" name="Rectangle 388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5953128" y="1965328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62151BC6-9182-4725-86C4-01D92C6F5A8B}" type="datetime'''''М''''''''''''''''ос''''кв''''''а''''''''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86" name="Rectangle 385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5229228" y="1965328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53F0E3CD-9089-4613-8A7F-5750184D8648}" type="datetime'''''Ал''''''м''''''''''''''а''''''''''''''''''т''''''ы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17" name="Object 392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xmlns="" val="3092173745"/>
              </p:ext>
            </p:extLst>
          </p:nvPr>
        </p:nvGraphicFramePr>
        <p:xfrm>
          <a:off x="5041900" y="4165603"/>
          <a:ext cx="3765612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sp>
        <p:nvSpPr>
          <p:cNvPr id="400" name="Rectangle 399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677025" y="4832353"/>
            <a:ext cx="604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0C447C11-70CD-4BAF-BAC8-0DF8362807BD}" type="datetime'В''а''''''р''''''''ш''''''''а''''в''''''''''а''''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Варшава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03" name="Rectangle 402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5229228" y="4832353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4A39F38B-B17D-43D2-B1DE-402716CA6C32}" type="datetime'''А''''''л''''''м''''''''''''''''''''''''''а''''''т''''''''ы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02" name="Text Placeholder 4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124828" y="4832353"/>
            <a:ext cx="4714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38E03D4B-7CF6-4460-8D43-CDD6708C58DE}" type="datetime'''''''''Б''''''''''''''''о''''''с''''''т''''''''''''он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Бостон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99" name="Rectangle 398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7400925" y="4832350"/>
            <a:ext cx="49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Куала-Лумпур</a:t>
            </a:r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01" name="Rectangle 400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5953128" y="4832353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FBA5EC90-C126-4362-B9D1-12A52F2BFA6F}" type="datetime'''''''''''''''Мо''''''''с''''''кв''''''''''''''''''а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13" name="Object 403"/>
          <p:cNvGraphicFramePr>
            <a:graphicFrameLocks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xmlns="" val="1020483698"/>
              </p:ext>
            </p:extLst>
          </p:nvPr>
        </p:nvGraphicFramePr>
        <p:xfrm>
          <a:off x="5041900" y="5346700"/>
          <a:ext cx="3765612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412" name="Text Placeholder 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400925" y="5803900"/>
            <a:ext cx="49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Куала-Лумпур</a:t>
            </a:r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1" name="Rectangle 410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5229228" y="5803903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11F1C156-D4F6-4B04-8795-D25C745C7595}" type="datetime'''''''''А''''''''л''''''''м''''''''''''''''а''''т''''''''ы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2" name="Text Placeholder 4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6819903" y="5473703"/>
            <a:ext cx="228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57" tIns="0" rIns="17457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fld id="{EBC9390A-5F05-4C13-996C-E3762C274D16}" type="datetime'''''''''''''''0'''''''''''''',''''''''9'''''''''''''">
              <a:rPr lang="en-US" sz="1100">
                <a:solidFill>
                  <a:srgbClr val="000000"/>
                </a:solidFill>
                <a:sym typeface="Arial" panose="020B0604020202020204" pitchFamily="34" charset="0"/>
              </a:rPr>
              <a:pPr algn="ctr">
                <a:buClr>
                  <a:srgbClr val="004E7A"/>
                </a:buClr>
              </a:pPr>
              <a:t>0,9</a:t>
            </a:fld>
            <a:endParaRPr lang="en-US" sz="1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" name="Text Placeholder 5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543802" y="5483228"/>
            <a:ext cx="228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57" tIns="0" rIns="17457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fld id="{EB6EF993-D841-469D-91CA-C65C71C02D79}" type="datetime'''''''''''''''0'''',''''1'''''''''''''''''">
              <a:rPr lang="en-US" sz="1100">
                <a:solidFill>
                  <a:srgbClr val="000000"/>
                </a:solidFill>
                <a:sym typeface="Arial" panose="020B0604020202020204" pitchFamily="34" charset="0"/>
              </a:rPr>
              <a:pPr algn="ctr">
                <a:buClr>
                  <a:srgbClr val="004E7A"/>
                </a:buClr>
              </a:pPr>
              <a:t>0,1</a:t>
            </a:fld>
            <a:endParaRPr lang="en-US" sz="1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057900" y="5302253"/>
            <a:ext cx="306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57" tIns="0" rIns="17457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fld id="{7C4F1351-E101-4523-B77C-8A4AF428A9B7}" type="datetime'''''''''''1''''''''''''''''''''''''''''''''1'''',''''5'">
              <a:rPr lang="en-US" sz="1100">
                <a:solidFill>
                  <a:srgbClr val="000000"/>
                </a:solidFill>
                <a:sym typeface="Arial" panose="020B0604020202020204" pitchFamily="34" charset="0"/>
              </a:rPr>
              <a:pPr algn="ctr">
                <a:buClr>
                  <a:srgbClr val="004E7A"/>
                </a:buClr>
              </a:pPr>
              <a:t>11,5</a:t>
            </a:fld>
            <a:endParaRPr lang="en-US" sz="1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" name="Text Placeholder 6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8229600" y="5226053"/>
            <a:ext cx="3063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57" tIns="0" rIns="17457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fld id="{5E098D59-526A-4FAA-BAD9-947F7FA65417}" type="datetime'''''''''''''1''''''''''''''6'''''''''''''',''''''''7'''''''''">
              <a:rPr lang="en-US" sz="1100">
                <a:solidFill>
                  <a:srgbClr val="000000"/>
                </a:solidFill>
                <a:sym typeface="Arial" panose="020B0604020202020204" pitchFamily="34" charset="0"/>
              </a:rPr>
              <a:pPr algn="ctr">
                <a:buClr>
                  <a:srgbClr val="004E7A"/>
                </a:buClr>
              </a:pPr>
              <a:t>16,7</a:t>
            </a:fld>
            <a:endParaRPr lang="en-US" sz="1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15" name="Text Placeholder 8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124825" y="5803903"/>
            <a:ext cx="522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41E0D311-3C22-4CD6-AE47-EE01F65AF315}" type="datetime'''Ш''''''''''''''''''а''''''нх''''а''''''''''''''й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Шанхай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0" name="Text Placeholder 5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677025" y="5803903"/>
            <a:ext cx="6048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FAA9EF85-2957-4A95-92CA-59CD3BEE89FD}" type="datetime'''''''''''''В''''а''''р''''''''ш''''''ава''''''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Варшава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4" name="Rectangle 413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5953128" y="5803903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DBA5EE4D-7040-44FE-9525-942A77C5F101}" type="datetime'''''''''''''М''''''''''о''''''''''''''ск''ва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10" name="Object 415"/>
          <p:cNvGraphicFramePr>
            <a:graphicFrameLocks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xmlns="" val="4282559492"/>
              </p:ext>
            </p:extLst>
          </p:nvPr>
        </p:nvGraphicFramePr>
        <p:xfrm>
          <a:off x="5041900" y="2260602"/>
          <a:ext cx="3765612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sp>
        <p:nvSpPr>
          <p:cNvPr id="421" name="Text Placeholder 4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124828" y="2936878"/>
            <a:ext cx="4714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66F34AB1-261B-433D-AB8F-3F54D161B348}" type="datetime'''Б''о''''''ст''''о''''''''''''''''''''''н''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Бостон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6" name="Rectangle 425"/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6677025" y="2936878"/>
            <a:ext cx="604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64916D8E-DDEA-4332-97BD-E3C211F53D27}" type="datetime'''В''''''''''''''''''''''а''''''''рш''''а''''''''в''''''''а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Варшава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3" name="Rectangle 422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5229228" y="2936878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7101406E-97DA-4131-BE95-71B90398AE0D}" type="datetime'''А''''''''''л''''''''''''м''''а''''''''''т''''''''ы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5" name="Rectangle 424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7400925" y="2936875"/>
            <a:ext cx="49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Куала-Лумпур</a:t>
            </a:r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4" name="Rectangle 423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auto">
          <a:xfrm>
            <a:off x="5953128" y="2936878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A6DD6CC3-1519-4FB6-A95D-2303E027BBD8}" type="datetime'''''М''''''о''''''''''''''с''кв''''''''''''''а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16" name="Object 426"/>
          <p:cNvGraphicFramePr>
            <a:graphicFrameLocks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xmlns="" val="965750968"/>
              </p:ext>
            </p:extLst>
          </p:nvPr>
        </p:nvGraphicFramePr>
        <p:xfrm>
          <a:off x="5041900" y="3213103"/>
          <a:ext cx="3765612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sp>
        <p:nvSpPr>
          <p:cNvPr id="441" name="Rectangle 440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auto">
          <a:xfrm>
            <a:off x="6677025" y="3879853"/>
            <a:ext cx="604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5C0AFCE4-8B04-42D3-9671-F421D739AA86}" type="datetime'''''''''''''''Ва''''р''''''''''ша''в''''''а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Варшава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40" name="Rectangle 439"/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auto">
          <a:xfrm>
            <a:off x="7400925" y="3879850"/>
            <a:ext cx="49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Куала-Лумпур</a:t>
            </a:r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39" name="Text Placeholder 4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8124828" y="3879853"/>
            <a:ext cx="4714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8D45B92A-BEB4-40E2-A8D8-DA0D64804202}" type="datetime'''''''''''''''''Б''''о''с''т''''''''''''''''''''''о''н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Бостон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42" name="Rectangle 441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auto">
          <a:xfrm>
            <a:off x="5953128" y="3879853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FFF4BC8B-8356-4A58-9066-FF28891F1C0C}" type="datetime'''''''''''''''''''''М''''''''о''скв''''''''''''''а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43" name="Rectangle 442"/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auto">
          <a:xfrm>
            <a:off x="5229228" y="3879853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57933327-1F75-47A2-B701-35B70C0D61CF}" type="datetime'Ал''''''м''''''''''''''''''''ат''''''''''''''''''ы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47" name="Rectangle 54"/>
          <p:cNvSpPr txBox="1">
            <a:spLocks/>
          </p:cNvSpPr>
          <p:nvPr/>
        </p:nvSpPr>
        <p:spPr>
          <a:xfrm>
            <a:off x="1750126" y="5429611"/>
            <a:ext cx="15274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Внешние инвестиции в основной капитал</a:t>
            </a:r>
            <a:r>
              <a:rPr lang="en-US" sz="1100" b="1" dirty="0">
                <a:solidFill>
                  <a:srgbClr val="000000"/>
                </a:solidFill>
              </a:rPr>
              <a:t>, </a:t>
            </a:r>
            <a:endParaRPr lang="ru-RU" sz="11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808080"/>
                </a:solidFill>
              </a:rPr>
              <a:t>млрд. долл. США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48" name="Rectangle 73"/>
          <p:cNvSpPr txBox="1">
            <a:spLocks/>
          </p:cNvSpPr>
          <p:nvPr/>
        </p:nvSpPr>
        <p:spPr>
          <a:xfrm>
            <a:off x="1750126" y="4639765"/>
            <a:ext cx="152749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Безработица</a:t>
            </a:r>
          </a:p>
        </p:txBody>
      </p:sp>
      <p:sp>
        <p:nvSpPr>
          <p:cNvPr id="449" name="Rectangle 77"/>
          <p:cNvSpPr txBox="1">
            <a:spLocks/>
          </p:cNvSpPr>
          <p:nvPr/>
        </p:nvSpPr>
        <p:spPr>
          <a:xfrm>
            <a:off x="1750126" y="1731351"/>
            <a:ext cx="1527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ВРП на душу населения</a:t>
            </a:r>
            <a:r>
              <a:rPr lang="en-US" sz="1100" b="1" dirty="0">
                <a:solidFill>
                  <a:srgbClr val="000000"/>
                </a:solidFill>
              </a:rPr>
              <a:t> (</a:t>
            </a:r>
            <a:r>
              <a:rPr lang="ru-RU" sz="1100" b="1" dirty="0" err="1">
                <a:solidFill>
                  <a:srgbClr val="000000"/>
                </a:solidFill>
              </a:rPr>
              <a:t>ППС</a:t>
            </a:r>
            <a:r>
              <a:rPr lang="ru-RU" sz="1100" b="1" dirty="0">
                <a:solidFill>
                  <a:srgbClr val="000000"/>
                </a:solidFill>
              </a:rPr>
              <a:t>)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450" name="Rectangle 180"/>
          <p:cNvSpPr txBox="1">
            <a:spLocks/>
          </p:cNvSpPr>
          <p:nvPr/>
        </p:nvSpPr>
        <p:spPr>
          <a:xfrm>
            <a:off x="1750126" y="3514016"/>
            <a:ext cx="15274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Производительность труда,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808080"/>
                </a:solidFill>
              </a:rPr>
              <a:t>тыс. долл. США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52" name="Rectangle 84"/>
          <p:cNvSpPr txBox="1">
            <a:spLocks/>
          </p:cNvSpPr>
          <p:nvPr/>
        </p:nvSpPr>
        <p:spPr>
          <a:xfrm>
            <a:off x="3527206" y="1646710"/>
            <a:ext cx="1125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8" lvl="1" indent="0" algn="ctr">
              <a:buClr>
                <a:srgbClr val="004E7A"/>
              </a:buClr>
              <a:buNone/>
            </a:pPr>
            <a:r>
              <a:rPr lang="ru-RU" sz="1200" b="1" dirty="0">
                <a:solidFill>
                  <a:srgbClr val="000000"/>
                </a:solidFill>
              </a:rPr>
              <a:t>29</a:t>
            </a:r>
          </a:p>
          <a:p>
            <a:pPr marL="1588" lvl="1" indent="0" algn="ctr">
              <a:buClr>
                <a:srgbClr val="004E7A"/>
              </a:buClr>
              <a:buNone/>
            </a:pPr>
            <a:r>
              <a:rPr lang="ru-RU" sz="1100" b="1" dirty="0">
                <a:solidFill>
                  <a:srgbClr val="000000"/>
                </a:solidFill>
              </a:rPr>
              <a:t>тыс. долл. США</a:t>
            </a:r>
          </a:p>
          <a:p>
            <a:pPr marL="1588" lvl="1" indent="0" algn="ctr">
              <a:buClr>
                <a:srgbClr val="004E7A"/>
              </a:buClr>
              <a:buNone/>
            </a:pPr>
            <a:r>
              <a:rPr lang="ru-RU" sz="1100" b="1" dirty="0">
                <a:solidFill>
                  <a:srgbClr val="000000"/>
                </a:solidFill>
              </a:rPr>
              <a:t> (</a:t>
            </a:r>
            <a:r>
              <a:rPr lang="ru-RU" sz="1100" b="1" dirty="0" smtClean="0">
                <a:solidFill>
                  <a:srgbClr val="000000"/>
                </a:solidFill>
              </a:rPr>
              <a:t>2014г</a:t>
            </a:r>
            <a:r>
              <a:rPr lang="ru-RU" sz="1100" b="1" dirty="0">
                <a:solidFill>
                  <a:srgbClr val="000000"/>
                </a:solidFill>
              </a:rPr>
              <a:t>.</a:t>
            </a:r>
            <a:r>
              <a:rPr lang="ru-RU" sz="1100" b="1" dirty="0" smtClean="0">
                <a:solidFill>
                  <a:srgbClr val="000000"/>
                </a:solidFill>
              </a:rPr>
              <a:t>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455" name="Rectangle 89"/>
          <p:cNvSpPr txBox="1">
            <a:spLocks/>
          </p:cNvSpPr>
          <p:nvPr/>
        </p:nvSpPr>
        <p:spPr>
          <a:xfrm>
            <a:off x="3169193" y="3521713"/>
            <a:ext cx="16069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b="1" dirty="0">
                <a:solidFill>
                  <a:srgbClr val="000000"/>
                </a:solidFill>
              </a:rPr>
              <a:t>39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         58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58" name="Rectangle 89"/>
          <p:cNvSpPr txBox="1">
            <a:spLocks/>
          </p:cNvSpPr>
          <p:nvPr/>
        </p:nvSpPr>
        <p:spPr>
          <a:xfrm>
            <a:off x="3431190" y="5411287"/>
            <a:ext cx="13176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b="1" dirty="0">
                <a:solidFill>
                  <a:srgbClr val="000000"/>
                </a:solidFill>
              </a:rPr>
              <a:t>0,43</a:t>
            </a:r>
            <a:r>
              <a:rPr lang="ru-RU" b="1" dirty="0">
                <a:solidFill>
                  <a:srgbClr val="000000"/>
                </a:solidFill>
              </a:rPr>
              <a:t>         </a:t>
            </a:r>
            <a:r>
              <a:rPr lang="en-US" b="1" dirty="0">
                <a:solidFill>
                  <a:srgbClr val="000000"/>
                </a:solidFill>
              </a:rPr>
              <a:t>0,42</a:t>
            </a:r>
          </a:p>
        </p:txBody>
      </p:sp>
      <p:sp>
        <p:nvSpPr>
          <p:cNvPr id="459" name="Right Arrow 458"/>
          <p:cNvSpPr>
            <a:spLocks/>
          </p:cNvSpPr>
          <p:nvPr/>
        </p:nvSpPr>
        <p:spPr>
          <a:xfrm rot="16200000" flipH="1">
            <a:off x="3964241" y="5389277"/>
            <a:ext cx="251560" cy="270453"/>
          </a:xfrm>
          <a:prstGeom prst="rightArrow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</a:endParaRPr>
          </a:p>
        </p:txBody>
      </p:sp>
      <p:sp>
        <p:nvSpPr>
          <p:cNvPr id="62" name="Rectangle 62"/>
          <p:cNvSpPr txBox="1">
            <a:spLocks/>
          </p:cNvSpPr>
          <p:nvPr/>
        </p:nvSpPr>
        <p:spPr>
          <a:xfrm>
            <a:off x="1726285" y="2642185"/>
            <a:ext cx="1527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Рост ВРП на душу населения</a:t>
            </a:r>
          </a:p>
        </p:txBody>
      </p:sp>
      <p:sp>
        <p:nvSpPr>
          <p:cNvPr id="451" name="Rectangle 102"/>
          <p:cNvSpPr txBox="1">
            <a:spLocks/>
          </p:cNvSpPr>
          <p:nvPr/>
        </p:nvSpPr>
        <p:spPr>
          <a:xfrm>
            <a:off x="3738164" y="2565985"/>
            <a:ext cx="7037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b="1" dirty="0">
                <a:solidFill>
                  <a:srgbClr val="000000"/>
                </a:solidFill>
              </a:rPr>
              <a:t>+2</a:t>
            </a:r>
            <a:r>
              <a:rPr lang="ru-RU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</a:rPr>
              <a:t>6%</a:t>
            </a:r>
            <a:r>
              <a:rPr lang="ru-RU" b="1" dirty="0">
                <a:solidFill>
                  <a:srgbClr val="000000"/>
                </a:solidFill>
              </a:rPr>
              <a:t> 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6" name="Rectangle 102"/>
          <p:cNvSpPr txBox="1">
            <a:spLocks/>
          </p:cNvSpPr>
          <p:nvPr/>
        </p:nvSpPr>
        <p:spPr>
          <a:xfrm>
            <a:off x="3706105" y="2859090"/>
            <a:ext cx="76783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(2013-14гг.)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61" name="Rectangle 102"/>
          <p:cNvSpPr txBox="1">
            <a:spLocks/>
          </p:cNvSpPr>
          <p:nvPr/>
        </p:nvSpPr>
        <p:spPr>
          <a:xfrm>
            <a:off x="3389512" y="3852573"/>
            <a:ext cx="14010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b="1" dirty="0">
                <a:solidFill>
                  <a:srgbClr val="92D050"/>
                </a:solidFill>
              </a:rPr>
              <a:t>+19 </a:t>
            </a:r>
            <a:r>
              <a:rPr lang="ru-RU" sz="1100" b="1" dirty="0">
                <a:solidFill>
                  <a:srgbClr val="92D050"/>
                </a:solidFill>
              </a:rPr>
              <a:t>тыс. долл. США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454" name="Right Arrow 453"/>
          <p:cNvSpPr>
            <a:spLocks/>
          </p:cNvSpPr>
          <p:nvPr/>
        </p:nvSpPr>
        <p:spPr>
          <a:xfrm rot="16200000" flipH="1">
            <a:off x="3964240" y="4455895"/>
            <a:ext cx="251560" cy="270453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</a:endParaRPr>
          </a:p>
        </p:txBody>
      </p:sp>
      <p:sp>
        <p:nvSpPr>
          <p:cNvPr id="453" name="Rectangle 89"/>
          <p:cNvSpPr txBox="1">
            <a:spLocks/>
          </p:cNvSpPr>
          <p:nvPr/>
        </p:nvSpPr>
        <p:spPr>
          <a:xfrm>
            <a:off x="3333406" y="4436763"/>
            <a:ext cx="1513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b="1" dirty="0">
                <a:solidFill>
                  <a:srgbClr val="000000"/>
                </a:solidFill>
              </a:rPr>
              <a:t>6,3</a:t>
            </a:r>
            <a:r>
              <a:rPr lang="en-US" b="1" dirty="0">
                <a:solidFill>
                  <a:srgbClr val="000000"/>
                </a:solidFill>
              </a:rPr>
              <a:t>%</a:t>
            </a:r>
            <a:r>
              <a:rPr lang="ru-RU" b="1" dirty="0">
                <a:solidFill>
                  <a:srgbClr val="000000"/>
                </a:solidFill>
              </a:rPr>
              <a:t>          5,6</a:t>
            </a:r>
            <a:r>
              <a:rPr lang="en-US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62" name="Rectangle 102"/>
          <p:cNvSpPr txBox="1">
            <a:spLocks/>
          </p:cNvSpPr>
          <p:nvPr/>
        </p:nvSpPr>
        <p:spPr>
          <a:xfrm>
            <a:off x="3906480" y="4814190"/>
            <a:ext cx="36708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92D050"/>
                </a:solidFill>
              </a:rPr>
              <a:t>-0</a:t>
            </a:r>
            <a:r>
              <a:rPr lang="en-US" sz="1100" b="1" dirty="0">
                <a:solidFill>
                  <a:srgbClr val="92D050"/>
                </a:solidFill>
              </a:rPr>
              <a:t>,</a:t>
            </a:r>
            <a:r>
              <a:rPr lang="ru-RU" sz="1100" b="1" dirty="0">
                <a:solidFill>
                  <a:srgbClr val="92D050"/>
                </a:solidFill>
              </a:rPr>
              <a:t>7</a:t>
            </a:r>
            <a:r>
              <a:rPr lang="en-US" sz="1100" b="1" dirty="0">
                <a:solidFill>
                  <a:srgbClr val="92D050"/>
                </a:solidFill>
              </a:rPr>
              <a:t>%</a:t>
            </a:r>
          </a:p>
        </p:txBody>
      </p:sp>
      <p:sp>
        <p:nvSpPr>
          <p:cNvPr id="163" name="Rectangle 102"/>
          <p:cNvSpPr txBox="1">
            <a:spLocks/>
          </p:cNvSpPr>
          <p:nvPr/>
        </p:nvSpPr>
        <p:spPr>
          <a:xfrm>
            <a:off x="3489695" y="5768165"/>
            <a:ext cx="1200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FE2C07"/>
                </a:solidFill>
              </a:rPr>
              <a:t>-</a:t>
            </a:r>
            <a:r>
              <a:rPr lang="en-US" sz="1100" b="1" dirty="0">
                <a:solidFill>
                  <a:srgbClr val="FE2C07"/>
                </a:solidFill>
              </a:rPr>
              <a:t>0,01 </a:t>
            </a:r>
            <a:r>
              <a:rPr lang="ru-RU" sz="1100" b="1" dirty="0">
                <a:solidFill>
                  <a:srgbClr val="FE2C07"/>
                </a:solidFill>
              </a:rPr>
              <a:t>млрд. </a:t>
            </a:r>
            <a:r>
              <a:rPr lang="ru-RU" sz="1100" b="1" dirty="0" err="1">
                <a:solidFill>
                  <a:srgbClr val="FE2C07"/>
                </a:solidFill>
              </a:rPr>
              <a:t>долл</a:t>
            </a:r>
            <a:r>
              <a:rPr lang="en-US" sz="1100" b="1" dirty="0">
                <a:solidFill>
                  <a:srgbClr val="FE2C07"/>
                </a:solidFill>
              </a:rPr>
              <a:t>.</a:t>
            </a:r>
            <a:r>
              <a:rPr lang="ru-RU" sz="1100" b="1" dirty="0">
                <a:solidFill>
                  <a:srgbClr val="FE2C07"/>
                </a:solidFill>
              </a:rPr>
              <a:t/>
            </a:r>
            <a:br>
              <a:rPr lang="ru-RU" sz="1100" b="1" dirty="0">
                <a:solidFill>
                  <a:srgbClr val="FE2C07"/>
                </a:solidFill>
              </a:rPr>
            </a:br>
            <a:r>
              <a:rPr lang="ru-RU" sz="1100" b="1" dirty="0">
                <a:solidFill>
                  <a:srgbClr val="FE2C07"/>
                </a:solidFill>
              </a:rPr>
              <a:t>США</a:t>
            </a:r>
            <a:endParaRPr lang="en-US" sz="1100" b="1" dirty="0">
              <a:solidFill>
                <a:srgbClr val="FE2C07"/>
              </a:solidFill>
            </a:endParaRPr>
          </a:p>
        </p:txBody>
      </p:sp>
      <p:grpSp>
        <p:nvGrpSpPr>
          <p:cNvPr id="123" name="Group 22"/>
          <p:cNvGrpSpPr>
            <a:grpSpLocks/>
          </p:cNvGrpSpPr>
          <p:nvPr/>
        </p:nvGrpSpPr>
        <p:grpSpPr bwMode="auto">
          <a:xfrm>
            <a:off x="685345" y="2194922"/>
            <a:ext cx="371063" cy="371063"/>
            <a:chOff x="2872" y="1690"/>
            <a:chExt cx="262" cy="262"/>
          </a:xfrm>
        </p:grpSpPr>
        <p:pic>
          <p:nvPicPr>
            <p:cNvPr id="124" name="Picture 23" descr="bubble"/>
            <p:cNvPicPr>
              <a:picLocks noChangeArrowheads="1"/>
            </p:cNvPicPr>
            <p:nvPr>
              <p:custDataLst>
                <p:tags r:id="rId4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1690"/>
              <a:ext cx="262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AutoShape 28"/>
            <p:cNvSpPr>
              <a:spLocks noChangeArrowheads="1"/>
            </p:cNvSpPr>
            <p:nvPr/>
          </p:nvSpPr>
          <p:spPr bwMode="auto">
            <a:xfrm>
              <a:off x="2928" y="1751"/>
              <a:ext cx="150" cy="140"/>
            </a:xfrm>
            <a:prstGeom prst="plus">
              <a:avLst>
                <a:gd name="adj" fmla="val 36301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7" name="Group 25"/>
          <p:cNvGrpSpPr>
            <a:grpSpLocks/>
          </p:cNvGrpSpPr>
          <p:nvPr/>
        </p:nvGrpSpPr>
        <p:grpSpPr bwMode="auto">
          <a:xfrm>
            <a:off x="718684" y="5709844"/>
            <a:ext cx="371063" cy="371063"/>
            <a:chOff x="1840" y="2350"/>
            <a:chExt cx="262" cy="262"/>
          </a:xfrm>
        </p:grpSpPr>
        <p:pic>
          <p:nvPicPr>
            <p:cNvPr id="138" name="Picture 26" descr="bubble"/>
            <p:cNvPicPr>
              <a:picLocks noChangeArrowheads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" y="2350"/>
              <a:ext cx="262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Rectangle 3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906" y="2461"/>
              <a:ext cx="130" cy="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9201" y="4178092"/>
            <a:ext cx="371063" cy="371063"/>
            <a:chOff x="443936" y="4178638"/>
            <a:chExt cx="371063" cy="371063"/>
          </a:xfrm>
        </p:grpSpPr>
        <p:pic>
          <p:nvPicPr>
            <p:cNvPr id="135" name="Picture 23" descr="bubble"/>
            <p:cNvPicPr>
              <a:picLocks noChangeArrowheads="1"/>
            </p:cNvPicPr>
            <p:nvPr>
              <p:custDataLst>
                <p:tags r:id="rId4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36" y="4178638"/>
              <a:ext cx="371063" cy="371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AutoShape 28"/>
            <p:cNvSpPr>
              <a:spLocks noChangeArrowheads="1"/>
            </p:cNvSpPr>
            <p:nvPr/>
          </p:nvSpPr>
          <p:spPr bwMode="auto">
            <a:xfrm>
              <a:off x="494416" y="4310582"/>
              <a:ext cx="135052" cy="126048"/>
            </a:xfrm>
            <a:prstGeom prst="plus">
              <a:avLst>
                <a:gd name="adj" fmla="val 36301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584018" y="4231271"/>
              <a:ext cx="113498" cy="2846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3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5133" y="4384781"/>
              <a:ext cx="12365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29228" y="5411287"/>
            <a:ext cx="525463" cy="261610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FF0000"/>
                </a:solidFill>
              </a:rPr>
              <a:t>0,42</a:t>
            </a:r>
          </a:p>
        </p:txBody>
      </p:sp>
      <p:grpSp>
        <p:nvGrpSpPr>
          <p:cNvPr id="95" name="Group 328"/>
          <p:cNvGrpSpPr/>
          <p:nvPr/>
        </p:nvGrpSpPr>
        <p:grpSpPr>
          <a:xfrm>
            <a:off x="7656639" y="93375"/>
            <a:ext cx="1142761" cy="215444"/>
            <a:chOff x="4848039" y="2099333"/>
            <a:chExt cx="1371770" cy="242207"/>
          </a:xfrm>
        </p:grpSpPr>
        <p:sp>
          <p:nvSpPr>
            <p:cNvPr id="96" name="Rectangle 329"/>
            <p:cNvSpPr/>
            <p:nvPr/>
          </p:nvSpPr>
          <p:spPr>
            <a:xfrm>
              <a:off x="4848039" y="2104277"/>
              <a:ext cx="144000" cy="1440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100" dirty="0" err="1">
                <a:solidFill>
                  <a:srgbClr val="000000"/>
                </a:solidFill>
              </a:endParaRPr>
            </a:p>
          </p:txBody>
        </p:sp>
        <p:sp>
          <p:nvSpPr>
            <p:cNvPr id="97" name="Rectangle 26"/>
            <p:cNvSpPr txBox="1"/>
            <p:nvPr/>
          </p:nvSpPr>
          <p:spPr>
            <a:xfrm>
              <a:off x="5078731" y="2099333"/>
              <a:ext cx="1141078" cy="242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700" dirty="0">
                  <a:solidFill>
                    <a:srgbClr val="000000"/>
                  </a:solidFill>
                </a:rPr>
                <a:t>Соответствует уровню</a:t>
              </a:r>
              <a:br>
                <a:rPr lang="ru-RU" sz="700" dirty="0">
                  <a:solidFill>
                    <a:srgbClr val="000000"/>
                  </a:solidFill>
                </a:rPr>
              </a:br>
              <a:r>
                <a:rPr lang="ru-RU" sz="700" dirty="0">
                  <a:solidFill>
                    <a:srgbClr val="000000"/>
                  </a:solidFill>
                </a:rPr>
                <a:t>средних городов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8" name="Rectangle 238"/>
          <p:cNvSpPr txBox="1"/>
          <p:nvPr/>
        </p:nvSpPr>
        <p:spPr>
          <a:xfrm>
            <a:off x="7848823" y="339064"/>
            <a:ext cx="9682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700" dirty="0">
                <a:solidFill>
                  <a:srgbClr val="000000"/>
                </a:solidFill>
              </a:rPr>
              <a:t>Умеренное отставание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99" name="Rectangle 234"/>
          <p:cNvSpPr txBox="1"/>
          <p:nvPr/>
        </p:nvSpPr>
        <p:spPr>
          <a:xfrm>
            <a:off x="7848822" y="537965"/>
            <a:ext cx="109004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700" dirty="0">
                <a:solidFill>
                  <a:srgbClr val="000000"/>
                </a:solidFill>
              </a:rPr>
              <a:t>Значительное отставание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00" name="Rectangle 329"/>
          <p:cNvSpPr/>
          <p:nvPr/>
        </p:nvSpPr>
        <p:spPr>
          <a:xfrm>
            <a:off x="7656081" y="338534"/>
            <a:ext cx="119960" cy="12808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  <p:sp>
        <p:nvSpPr>
          <p:cNvPr id="105" name="Rectangle 329"/>
          <p:cNvSpPr/>
          <p:nvPr/>
        </p:nvSpPr>
        <p:spPr>
          <a:xfrm>
            <a:off x="7656081" y="530120"/>
            <a:ext cx="119960" cy="128089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  <p:sp>
        <p:nvSpPr>
          <p:cNvPr id="107" name="Right Arrow 272"/>
          <p:cNvSpPr>
            <a:spLocks/>
          </p:cNvSpPr>
          <p:nvPr/>
        </p:nvSpPr>
        <p:spPr>
          <a:xfrm rot="16200000">
            <a:off x="3862603" y="3492302"/>
            <a:ext cx="251560" cy="270453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020194621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198726" name="think-cell Slide" r:id="rId44" imgW="360" imgH="360" progId="">
              <p:embed/>
            </p:oleObj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/>
          </p:cNvSpPr>
          <p:nvPr/>
        </p:nvSpPr>
        <p:spPr>
          <a:xfrm>
            <a:off x="5038725" y="959131"/>
            <a:ext cx="3803650" cy="52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  <p:sp>
        <p:nvSpPr>
          <p:cNvPr id="112" name="Rectangle 111"/>
          <p:cNvSpPr>
            <a:spLocks/>
          </p:cNvSpPr>
          <p:nvPr/>
        </p:nvSpPr>
        <p:spPr>
          <a:xfrm>
            <a:off x="1642519" y="959131"/>
            <a:ext cx="3274134" cy="52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411162"/>
            <a:ext cx="8686860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Достижения в улучшении инфраструктуры </a:t>
            </a:r>
            <a:r>
              <a:rPr lang="ru-RU" dirty="0"/>
              <a:t>и экологии за </a:t>
            </a:r>
            <a:r>
              <a:rPr lang="ru-RU" dirty="0" smtClean="0"/>
              <a:t>2009-13 годы</a:t>
            </a:r>
            <a:endParaRPr lang="en-US" dirty="0"/>
          </a:p>
        </p:txBody>
      </p:sp>
      <p:sp>
        <p:nvSpPr>
          <p:cNvPr id="253" name="Rectangle 85"/>
          <p:cNvSpPr txBox="1">
            <a:spLocks/>
          </p:cNvSpPr>
          <p:nvPr/>
        </p:nvSpPr>
        <p:spPr>
          <a:xfrm>
            <a:off x="1771653" y="1416053"/>
            <a:ext cx="152749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</a:rPr>
              <a:t>Удельный вес </a:t>
            </a:r>
            <a:r>
              <a:rPr lang="ru-RU" sz="1100" b="1" dirty="0">
                <a:solidFill>
                  <a:srgbClr val="000000"/>
                </a:solidFill>
              </a:rPr>
              <a:t>общественного транспорта</a:t>
            </a:r>
            <a:r>
              <a:rPr lang="ru-RU" sz="1100" dirty="0">
                <a:solidFill>
                  <a:srgbClr val="000000"/>
                </a:solidFill>
              </a:rPr>
              <a:t> в       пассажиропотоке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255" name="Rectangle 74"/>
          <p:cNvSpPr txBox="1">
            <a:spLocks/>
          </p:cNvSpPr>
          <p:nvPr/>
        </p:nvSpPr>
        <p:spPr>
          <a:xfrm>
            <a:off x="1771653" y="2314578"/>
            <a:ext cx="15274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Уровень потерь </a:t>
            </a:r>
            <a:r>
              <a:rPr lang="ru-RU" sz="1100" dirty="0">
                <a:solidFill>
                  <a:srgbClr val="000000"/>
                </a:solidFill>
              </a:rPr>
              <a:t>электричества при распределении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256" name="Rectangle 70"/>
          <p:cNvSpPr txBox="1">
            <a:spLocks/>
          </p:cNvSpPr>
          <p:nvPr/>
        </p:nvSpPr>
        <p:spPr>
          <a:xfrm>
            <a:off x="1771653" y="3189291"/>
            <a:ext cx="15274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Обеспеченность жильем,</a:t>
            </a:r>
            <a:r>
              <a:rPr lang="ru-RU" sz="1100" b="1" dirty="0">
                <a:solidFill>
                  <a:srgbClr val="808080"/>
                </a:solidFill>
              </a:rPr>
              <a:t> </a:t>
            </a:r>
            <a:r>
              <a:rPr lang="ru-RU" sz="1100" dirty="0">
                <a:solidFill>
                  <a:srgbClr val="808080"/>
                </a:solidFill>
              </a:rPr>
              <a:t/>
            </a:r>
            <a:br>
              <a:rPr lang="ru-RU" sz="1100" dirty="0">
                <a:solidFill>
                  <a:srgbClr val="808080"/>
                </a:solidFill>
              </a:rPr>
            </a:br>
            <a:r>
              <a:rPr lang="ru-RU" sz="1100" dirty="0">
                <a:solidFill>
                  <a:srgbClr val="808080"/>
                </a:solidFill>
              </a:rPr>
              <a:t>м</a:t>
            </a:r>
            <a:r>
              <a:rPr lang="ru-RU" sz="1100" baseline="30000" dirty="0">
                <a:solidFill>
                  <a:srgbClr val="808080"/>
                </a:solidFill>
              </a:rPr>
              <a:t>2</a:t>
            </a:r>
            <a:r>
              <a:rPr lang="en-US" sz="1100" dirty="0">
                <a:solidFill>
                  <a:srgbClr val="808080"/>
                </a:solidFill>
              </a:rPr>
              <a:t>/</a:t>
            </a:r>
            <a:r>
              <a:rPr lang="ru-RU" sz="1100" dirty="0">
                <a:solidFill>
                  <a:srgbClr val="808080"/>
                </a:solidFill>
              </a:rPr>
              <a:t>чел.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257" name="Rectangle 81"/>
          <p:cNvSpPr txBox="1">
            <a:spLocks/>
          </p:cNvSpPr>
          <p:nvPr/>
        </p:nvSpPr>
        <p:spPr>
          <a:xfrm>
            <a:off x="1750126" y="4724403"/>
            <a:ext cx="1527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Доля переработки мусора</a:t>
            </a:r>
            <a:endParaRPr lang="en-US" sz="1100" b="1" baseline="30000" dirty="0">
              <a:solidFill>
                <a:srgbClr val="808080"/>
              </a:solidFill>
            </a:endParaRPr>
          </a:p>
        </p:txBody>
      </p:sp>
      <p:cxnSp>
        <p:nvCxnSpPr>
          <p:cNvPr id="261" name="Straight Connector 260"/>
          <p:cNvCxnSpPr>
            <a:cxnSpLocks/>
          </p:cNvCxnSpPr>
          <p:nvPr/>
        </p:nvCxnSpPr>
        <p:spPr>
          <a:xfrm>
            <a:off x="1747804" y="5300663"/>
            <a:ext cx="306357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cxnSpLocks/>
          </p:cNvCxnSpPr>
          <p:nvPr/>
        </p:nvCxnSpPr>
        <p:spPr>
          <a:xfrm>
            <a:off x="1770063" y="2160588"/>
            <a:ext cx="3063571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cxnSpLocks/>
          </p:cNvCxnSpPr>
          <p:nvPr/>
        </p:nvCxnSpPr>
        <p:spPr>
          <a:xfrm>
            <a:off x="1770063" y="2974975"/>
            <a:ext cx="3063571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cxnSpLocks/>
          </p:cNvCxnSpPr>
          <p:nvPr/>
        </p:nvCxnSpPr>
        <p:spPr>
          <a:xfrm>
            <a:off x="1758953" y="1347788"/>
            <a:ext cx="3063571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ctangle 89"/>
          <p:cNvSpPr txBox="1">
            <a:spLocks/>
          </p:cNvSpPr>
          <p:nvPr/>
        </p:nvSpPr>
        <p:spPr>
          <a:xfrm>
            <a:off x="3384553" y="2289178"/>
            <a:ext cx="14555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b="1" dirty="0">
                <a:solidFill>
                  <a:srgbClr val="000000"/>
                </a:solidFill>
              </a:rPr>
              <a:t>19</a:t>
            </a:r>
            <a:r>
              <a:rPr lang="en-US" b="1" dirty="0">
                <a:solidFill>
                  <a:srgbClr val="000000"/>
                </a:solidFill>
              </a:rPr>
              <a:t>%</a:t>
            </a:r>
            <a:r>
              <a:rPr lang="ru-RU" b="1" dirty="0">
                <a:solidFill>
                  <a:srgbClr val="000000"/>
                </a:solidFill>
              </a:rPr>
              <a:t>           15</a:t>
            </a:r>
            <a:r>
              <a:rPr lang="en-US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270" name="Rectangle 89"/>
          <p:cNvSpPr txBox="1">
            <a:spLocks/>
          </p:cNvSpPr>
          <p:nvPr/>
        </p:nvSpPr>
        <p:spPr>
          <a:xfrm>
            <a:off x="3567116" y="3198813"/>
            <a:ext cx="10900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b="1" dirty="0">
                <a:solidFill>
                  <a:srgbClr val="000000"/>
                </a:solidFill>
              </a:rPr>
              <a:t>15           25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3" name="Right Arrow 272"/>
          <p:cNvSpPr>
            <a:spLocks/>
          </p:cNvSpPr>
          <p:nvPr/>
        </p:nvSpPr>
        <p:spPr>
          <a:xfrm rot="16200000">
            <a:off x="3986213" y="3136903"/>
            <a:ext cx="251560" cy="270453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</a:endParaRPr>
          </a:p>
        </p:txBody>
      </p:sp>
      <p:sp>
        <p:nvSpPr>
          <p:cNvPr id="269" name="Rectangle 89"/>
          <p:cNvSpPr txBox="1">
            <a:spLocks/>
          </p:cNvSpPr>
          <p:nvPr/>
        </p:nvSpPr>
        <p:spPr>
          <a:xfrm>
            <a:off x="3470278" y="1554163"/>
            <a:ext cx="12824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b="1" dirty="0">
                <a:solidFill>
                  <a:srgbClr val="000000"/>
                </a:solidFill>
              </a:rPr>
              <a:t>25%</a:t>
            </a:r>
            <a:r>
              <a:rPr lang="ru-RU" b="1" dirty="0">
                <a:solidFill>
                  <a:srgbClr val="000000"/>
                </a:solidFill>
              </a:rPr>
              <a:t>        </a:t>
            </a:r>
            <a:r>
              <a:rPr lang="en-US" b="1" dirty="0">
                <a:solidFill>
                  <a:srgbClr val="000000"/>
                </a:solidFill>
              </a:rPr>
              <a:t>32%</a:t>
            </a:r>
          </a:p>
        </p:txBody>
      </p:sp>
      <p:sp>
        <p:nvSpPr>
          <p:cNvPr id="274" name="Right Arrow 273"/>
          <p:cNvSpPr>
            <a:spLocks/>
          </p:cNvSpPr>
          <p:nvPr/>
        </p:nvSpPr>
        <p:spPr>
          <a:xfrm rot="16200000">
            <a:off x="3986213" y="1474791"/>
            <a:ext cx="251560" cy="270453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</a:endParaRPr>
          </a:p>
        </p:txBody>
      </p:sp>
      <p:sp>
        <p:nvSpPr>
          <p:cNvPr id="275" name="Rectangle 89"/>
          <p:cNvSpPr txBox="1">
            <a:spLocks/>
          </p:cNvSpPr>
          <p:nvPr/>
        </p:nvSpPr>
        <p:spPr>
          <a:xfrm>
            <a:off x="3545002" y="5365750"/>
            <a:ext cx="10900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b="1" dirty="0">
                <a:solidFill>
                  <a:srgbClr val="000000"/>
                </a:solidFill>
              </a:rPr>
              <a:t>12           12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6" name="Equal 275"/>
          <p:cNvSpPr/>
          <p:nvPr/>
        </p:nvSpPr>
        <p:spPr>
          <a:xfrm>
            <a:off x="3981772" y="5364166"/>
            <a:ext cx="216503" cy="226875"/>
          </a:xfrm>
          <a:prstGeom prst="mathEqual">
            <a:avLst/>
          </a:prstGeom>
          <a:solidFill>
            <a:schemeClr val="accent4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en-US" sz="1100" b="1" dirty="0" err="1">
              <a:solidFill>
                <a:srgbClr val="FFFFFF"/>
              </a:solidFill>
            </a:endParaRPr>
          </a:p>
        </p:txBody>
      </p:sp>
      <p:sp>
        <p:nvSpPr>
          <p:cNvPr id="277" name="Rectangle 89"/>
          <p:cNvSpPr txBox="1">
            <a:spLocks/>
          </p:cNvSpPr>
          <p:nvPr/>
        </p:nvSpPr>
        <p:spPr>
          <a:xfrm>
            <a:off x="3881630" y="4687891"/>
            <a:ext cx="4167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b="1" dirty="0" smtClean="0">
                <a:solidFill>
                  <a:srgbClr val="000000"/>
                </a:solidFill>
              </a:rPr>
              <a:t>&lt;5</a:t>
            </a:r>
            <a:r>
              <a:rPr lang="en-US" b="1" dirty="0" smtClean="0">
                <a:solidFill>
                  <a:srgbClr val="000000"/>
                </a:solidFill>
              </a:rPr>
              <a:t>%</a:t>
            </a:r>
            <a:endParaRPr lang="en-US" b="1" baseline="30000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278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xmlns="" val="3970202636"/>
              </p:ext>
            </p:extLst>
          </p:nvPr>
        </p:nvGraphicFramePr>
        <p:xfrm>
          <a:off x="5118103" y="1308100"/>
          <a:ext cx="3756241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334" name="Text Placeholder 25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088316" y="2003428"/>
            <a:ext cx="550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CA75F6C3-DC09-4C1B-9AA9-12590CF01EF9}" type="datetime'''''''''''''Т''''''''о''''р''о''нт''''''''''''''о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Торонто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33" name="Text Placeholder 24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156450" y="2003428"/>
            <a:ext cx="604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C576764E-7BBD-44E8-981E-8BBECDF99310}" type="datetime'''''В''''''а''''''''''''''''''р''''ша''''''в''''а''''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Варшава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31" name="Text Placeholder 2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376866" y="2003428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27587E94-680F-4609-8E47-FC05319A9998}" type="datetime'А''''л''''''''''''''''м''''''''''''''''''''а''''''т''''''''ы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Алматы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32" name="Text Placeholder 23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303963" y="2003428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1E87EEBA-0AD3-436E-AF27-2AEE77AB1C7B}" type="datetime'''''М''''''о''''''''''''с''к''''''''''''''''''в''''''а''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Москва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285" name="Object 284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xmlns="" val="172865433"/>
              </p:ext>
            </p:extLst>
          </p:nvPr>
        </p:nvGraphicFramePr>
        <p:xfrm>
          <a:off x="4991100" y="5295900"/>
          <a:ext cx="3867212" cy="914400"/>
        </p:xfrm>
        <a:graphic>
          <a:graphicData uri="http://schemas.openxmlformats.org/presentationml/2006/ole">
            <p:oleObj spid="_x0000_s198727" name="Chart" r:id="rId46" imgW="3867158" imgH="914604" progId="MSGraph.Chart.8">
              <p:embed followColorScheme="full"/>
            </p:oleObj>
          </a:graphicData>
        </a:graphic>
      </p:graphicFrame>
      <p:sp useBgFill="1">
        <p:nvSpPr>
          <p:cNvPr id="6" name="Freeform 5"/>
          <p:cNvSpPr/>
          <p:nvPr>
            <p:custDataLst>
              <p:tags r:id="rId10"/>
            </p:custDataLst>
          </p:nvPr>
        </p:nvSpPr>
        <p:spPr bwMode="auto">
          <a:xfrm>
            <a:off x="6115050" y="5557838"/>
            <a:ext cx="742951" cy="79376"/>
          </a:xfrm>
          <a:custGeom>
            <a:avLst/>
            <a:gdLst/>
            <a:ahLst/>
            <a:cxnLst/>
            <a:rect l="0" t="0" r="0" b="0"/>
            <a:pathLst>
              <a:path w="7429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5" name="Freeform 4"/>
          <p:cNvSpPr/>
          <p:nvPr>
            <p:custDataLst>
              <p:tags r:id="rId11"/>
            </p:custDataLst>
          </p:nvPr>
        </p:nvSpPr>
        <p:spPr bwMode="auto">
          <a:xfrm>
            <a:off x="6115050" y="5614991"/>
            <a:ext cx="742951" cy="22226"/>
          </a:xfrm>
          <a:custGeom>
            <a:avLst/>
            <a:gdLst/>
            <a:ahLst/>
            <a:cxnLst/>
            <a:rect l="0" t="0" r="0" b="0"/>
            <a:pathLst>
              <a:path w="7429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</a:path>
            </a:pathLst>
          </a:custGeom>
          <a:noFill/>
          <a:ln w="9525">
            <a:solidFill>
              <a:srgbClr val="808080"/>
            </a:solidFill>
            <a:headEnd type="none"/>
            <a:tailEnd type="none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reeform 3"/>
          <p:cNvSpPr/>
          <p:nvPr>
            <p:custDataLst>
              <p:tags r:id="rId12"/>
            </p:custDataLst>
          </p:nvPr>
        </p:nvSpPr>
        <p:spPr bwMode="auto">
          <a:xfrm>
            <a:off x="6115050" y="5557841"/>
            <a:ext cx="742951" cy="22226"/>
          </a:xfrm>
          <a:custGeom>
            <a:avLst/>
            <a:gdLst/>
            <a:ahLst/>
            <a:cxnLst/>
            <a:rect l="0" t="0" r="0" b="0"/>
            <a:pathLst>
              <a:path w="7429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</a:path>
            </a:pathLst>
          </a:custGeom>
          <a:noFill/>
          <a:ln w="9525">
            <a:solidFill>
              <a:srgbClr val="808080"/>
            </a:solidFill>
            <a:headEnd type="none"/>
            <a:tailEnd type="none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6" name="Text Placeholder 27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232528" y="5899153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AEFC1D75-E8EA-4456-9D83-ABC6C8A016CD}" type="datetime'''''М''''о''''''''''''с''''''''к''''''в''''''''''а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Москва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37" name="Text Placeholder 28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080250" y="5899153"/>
            <a:ext cx="604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066E53E0-1DED-49A9-9ACD-5B0EC56214ED}" type="datetime'''''''В''а''''р''ш''а''''''''''''в''''''''''а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Варшава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35" name="Text Placeholder 26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310188" y="5899153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30513320-2371-4F10-A7C5-F758B1C83259}" type="datetime'''''''''А''''л''''''''м''''''''ат''''ы''''''''''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Алматы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292" name="Text Placeholder 17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343650" y="5340353"/>
            <a:ext cx="2682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17457" tIns="0" rIns="17457" bIns="0" numCol="1" spcCol="0" rtlCol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fld id="{A29C8785-7272-4CFE-8D3A-32D6C442DD32}" type="datetime'''''''''''''''''''''''1''''3''0'''''''''''''">
              <a:rPr lang="en-US" sz="1100">
                <a:solidFill>
                  <a:srgbClr val="000000"/>
                </a:solidFill>
              </a:rPr>
              <a:pPr algn="ctr">
                <a:buClr>
                  <a:srgbClr val="004E7A"/>
                </a:buClr>
              </a:pPr>
              <a:t>130</a:t>
            </a:fld>
            <a:endParaRPr lang="en-US" sz="1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294" name="Object 293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xmlns="" val="2439669722"/>
              </p:ext>
            </p:extLst>
          </p:nvPr>
        </p:nvGraphicFramePr>
        <p:xfrm>
          <a:off x="5029201" y="2857503"/>
          <a:ext cx="3847977" cy="914400"/>
        </p:xfrm>
        <a:graphic>
          <a:graphicData uri="http://schemas.openxmlformats.org/presentationml/2006/ole">
            <p:oleObj spid="_x0000_s198728" name="Chart" r:id="rId47" imgW="3848048" imgH="914604" progId="MSGraph.Chart.8">
              <p:embed followColorScheme="full"/>
            </p:oleObj>
          </a:graphicData>
        </a:graphic>
      </p:graphicFrame>
      <p:sp>
        <p:nvSpPr>
          <p:cNvPr id="342" name="Text Placeholder 3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067675" y="3575053"/>
            <a:ext cx="4968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47E6B2CA-07BD-4AF3-8F90-65E18860AE84}" type="datetime'''''''''''''Б''''''е''''''''''''''р''л''''''''и''''''''''н''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Берлин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40" name="Text Placeholder 31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261103" y="3575053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6AE3733C-9C17-4EEF-9BDF-3E9D8338E270}" type="datetime'''''''Мос''''к''''''''''''''''в''''''''''''''''''''а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Москва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41" name="Text Placeholder 3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078666" y="3575053"/>
            <a:ext cx="663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B56B3EA3-FC66-4C6D-B723-4112774C8626}" type="datetime'''Бу''''''''''''''д''''''''а''''''''''п''е''ш''''т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Будапешт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39" name="Text Placeholder 30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338763" y="3575053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46C7F464-86B8-4BD7-A511-72FE871F6B01}" type="datetime'''''''''''''''''''А''''''''лм''''ат''''''''''''''''''''''ы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Алматы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9" name="Object 299"/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xmlns="" val="2660032838"/>
              </p:ext>
            </p:extLst>
          </p:nvPr>
        </p:nvGraphicFramePr>
        <p:xfrm>
          <a:off x="5080001" y="2108200"/>
          <a:ext cx="3746377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131" name="Text Placeholder 8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078666" y="2765428"/>
            <a:ext cx="663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692D48FA-72CF-47CD-9E51-41BF2CBB9954}" type="datetime'''''''''Буд''''а''''''''п''''''''е''''ш''''''''''''''''''т'''">
              <a:rPr lang="en-US" sz="1100">
                <a:solidFill>
                  <a:srgbClr val="000000"/>
                </a:solidFill>
                <a:sym typeface="Arial" panose="020B0604020202020204" pitchFamily="34" charset="0"/>
              </a:rPr>
              <a:pPr>
                <a:buClr>
                  <a:srgbClr val="004E7A"/>
                </a:buClr>
              </a:pPr>
              <a:t>Будапешт</a:t>
            </a:fld>
            <a:endParaRPr lang="en-US" sz="1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9" name="Text Placeholder 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338763" y="2765428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FCD1CF53-2E17-4C75-9000-35EE85775464}" type="datetime'''''''''''''''''А''л''м''''''а''''''''''''т''''''''ы'''">
              <a:rPr lang="en-US" sz="1100">
                <a:solidFill>
                  <a:srgbClr val="000000"/>
                </a:solidFill>
                <a:sym typeface="Arial" panose="020B0604020202020204" pitchFamily="34" charset="0"/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0" name="Text Placeholder 7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261103" y="2765428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0C43E51C-5A5C-4AAE-8A7D-EEA675DBCDFF}" type="datetime'''''''''''Мо''''''''''''''''''''с''''к''''''''в''''''а'">
              <a:rPr lang="en-US" sz="1100">
                <a:solidFill>
                  <a:srgbClr val="000000"/>
                </a:solidFill>
                <a:sym typeface="Arial" panose="020B0604020202020204" pitchFamily="34" charset="0"/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cxnSp>
        <p:nvCxnSpPr>
          <p:cNvPr id="352" name="Straight Connector 351"/>
          <p:cNvCxnSpPr>
            <a:cxnSpLocks/>
          </p:cNvCxnSpPr>
          <p:nvPr/>
        </p:nvCxnSpPr>
        <p:spPr>
          <a:xfrm>
            <a:off x="5127414" y="5300663"/>
            <a:ext cx="362627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>
            <a:cxnSpLocks/>
          </p:cNvCxnSpPr>
          <p:nvPr/>
        </p:nvCxnSpPr>
        <p:spPr>
          <a:xfrm>
            <a:off x="5149850" y="2160588"/>
            <a:ext cx="3626272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>
            <a:cxnSpLocks/>
          </p:cNvCxnSpPr>
          <p:nvPr/>
        </p:nvCxnSpPr>
        <p:spPr>
          <a:xfrm>
            <a:off x="5149850" y="2974975"/>
            <a:ext cx="3626272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cxnSpLocks/>
          </p:cNvCxnSpPr>
          <p:nvPr/>
        </p:nvCxnSpPr>
        <p:spPr>
          <a:xfrm>
            <a:off x="5149850" y="1347788"/>
            <a:ext cx="3626272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300"/>
          <p:cNvGraphicFramePr>
            <a:graphicFrameLocks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xmlns="" val="3347439672"/>
              </p:ext>
            </p:extLst>
          </p:nvPr>
        </p:nvGraphicFramePr>
        <p:xfrm>
          <a:off x="5041900" y="4432300"/>
          <a:ext cx="3765612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347" name="Text Placeholder 38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310188" y="5089528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0013AD50-6123-4C27-999B-C8D734C0E22D}" type="datetime'''''''''''''''''А''''''''''л''м''а''''''''т''''''''ы''''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Алматы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50" name="Text Placeholder 41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115300" y="5089528"/>
            <a:ext cx="342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173DF0B4-7E17-44D6-A351-E905B650049A}" type="datetime'''''''''''''''''''''С''е''''''ул''''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Сеул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49" name="Text Placeholder 40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080250" y="5089528"/>
            <a:ext cx="604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5DA53B45-2234-4873-919B-6BEA6AEABEAA}" type="datetime'''''''''''''''''''В''''ар''''ш''''''''ав''''''''а''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Варшава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348" name="Text Placeholder 39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232528" y="5089528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F1A97B57-AFAD-4ED7-A281-28ECCF49E0C2}" type="datetime'''''''Мо''''''''''с''''''''''к''в''''а'''''">
              <a:rPr lang="en-US" sz="1100">
                <a:solidFill>
                  <a:srgbClr val="000000"/>
                </a:solidFill>
                <a:sym typeface="Arial"/>
              </a:rPr>
              <a:pPr>
                <a:buClr>
                  <a:srgbClr val="004E7A"/>
                </a:buClr>
              </a:pPr>
              <a:t>Москва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168" name="Text Placeholder 17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5413375" y="4749803"/>
            <a:ext cx="317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57" tIns="0" rIns="17457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r>
              <a:rPr lang="en-US" sz="1100" dirty="0" smtClean="0">
                <a:solidFill>
                  <a:srgbClr val="FE2C07"/>
                </a:solidFill>
                <a:sym typeface="Arial" panose="020B0604020202020204" pitchFamily="34" charset="0"/>
              </a:rPr>
              <a:t>&lt;</a:t>
            </a:r>
            <a:r>
              <a:rPr lang="kk-KZ" sz="1100" dirty="0" smtClean="0">
                <a:solidFill>
                  <a:srgbClr val="FE2C07"/>
                </a:solidFill>
                <a:sym typeface="Arial" panose="020B0604020202020204" pitchFamily="34" charset="0"/>
              </a:rPr>
              <a:t>5</a:t>
            </a:r>
            <a:r>
              <a:rPr lang="en-US" sz="1100" dirty="0" smtClean="0">
                <a:solidFill>
                  <a:srgbClr val="FE2C07"/>
                </a:solidFill>
                <a:sym typeface="Arial" panose="020B0604020202020204" pitchFamily="34" charset="0"/>
              </a:rPr>
              <a:t>%</a:t>
            </a:r>
            <a:endParaRPr lang="en-US" sz="1100" dirty="0">
              <a:solidFill>
                <a:srgbClr val="FE2C07"/>
              </a:solidFill>
              <a:sym typeface="Arial" panose="020B0604020202020204" pitchFamily="34" charset="0"/>
            </a:endParaRPr>
          </a:p>
        </p:txBody>
      </p:sp>
      <p:sp>
        <p:nvSpPr>
          <p:cNvPr id="356" name="Text Placeholder 29"/>
          <p:cNvSpPr>
            <a:spLocks noGrp="1"/>
          </p:cNvSpPr>
          <p:nvPr/>
        </p:nvSpPr>
        <p:spPr bwMode="auto">
          <a:xfrm>
            <a:off x="7866899" y="5900741"/>
            <a:ext cx="92493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  <a:sym typeface="Arial"/>
              </a:rPr>
              <a:t>Куала-Лумпур</a:t>
            </a:r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7" name="Text Placeholder 29"/>
          <p:cNvSpPr>
            <a:spLocks noGrp="1"/>
          </p:cNvSpPr>
          <p:nvPr/>
        </p:nvSpPr>
        <p:spPr bwMode="auto">
          <a:xfrm>
            <a:off x="7889878" y="2736853"/>
            <a:ext cx="92493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  <a:sym typeface="Arial"/>
              </a:rPr>
              <a:t>Куала-Лумпур</a:t>
            </a:r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143" name="Object 142"/>
          <p:cNvGraphicFramePr>
            <a:graphicFrameLocks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xmlns="" val="3034280786"/>
              </p:ext>
            </p:extLst>
          </p:nvPr>
        </p:nvGraphicFramePr>
        <p:xfrm>
          <a:off x="4991103" y="3657600"/>
          <a:ext cx="3857841" cy="914400"/>
        </p:xfrm>
        <a:graphic>
          <a:graphicData uri="http://schemas.openxmlformats.org/presentationml/2006/ole">
            <p:oleObj spid="_x0000_s198729" name="Chart" r:id="rId50" imgW="3857806" imgH="914604" progId="MSGraph.Chart.8">
              <p:embed followColorScheme="full"/>
            </p:oleObj>
          </a:graphicData>
        </a:graphic>
      </p:graphicFrame>
      <p:sp>
        <p:nvSpPr>
          <p:cNvPr id="151" name="Text Placeholder 39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227766" y="4394203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D999D90F-580C-477E-A14F-5F8FDE97594E}" type="datetime'М''''о''''''''с''''''''''''''к''ва''''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148" name="Text Placeholder 40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080250" y="4394203"/>
            <a:ext cx="604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46ACF4E6-CE09-477F-BE0D-DC70B4CAAA13}" type="datetime'''''''''''''''''В''а''''''''''рш''''а''''''''в''''''''''а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Варшава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150" name="Text Placeholder 41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012116" y="4394203"/>
            <a:ext cx="550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1BB2BD9B-3637-4C0A-98F1-0F65E151FE3A}" type="datetime'Т''''''''''''''ор''о''''''''''н''т''''''''о''''''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Торонто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sp>
        <p:nvSpPr>
          <p:cNvPr id="149" name="Text Placeholder 38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300663" y="4394203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74DB105D-41AE-4AB3-B55D-CDD3257C1C98}" type="datetime'''''''''''Алм''''''а''''''''''ты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54" name="Straight Connector 153"/>
          <p:cNvCxnSpPr>
            <a:cxnSpLocks/>
          </p:cNvCxnSpPr>
          <p:nvPr/>
        </p:nvCxnSpPr>
        <p:spPr>
          <a:xfrm>
            <a:off x="5067300" y="4562475"/>
            <a:ext cx="3626272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cxnSpLocks/>
          </p:cNvCxnSpPr>
          <p:nvPr/>
        </p:nvCxnSpPr>
        <p:spPr>
          <a:xfrm>
            <a:off x="1836883" y="4572000"/>
            <a:ext cx="3063571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81"/>
          <p:cNvSpPr txBox="1">
            <a:spLocks/>
          </p:cNvSpPr>
          <p:nvPr/>
        </p:nvSpPr>
        <p:spPr>
          <a:xfrm>
            <a:off x="1750126" y="5454650"/>
            <a:ext cx="15274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Объем зеленых насаждений</a:t>
            </a:r>
            <a:r>
              <a:rPr lang="ru-RU" sz="1100" dirty="0">
                <a:solidFill>
                  <a:srgbClr val="000000"/>
                </a:solidFill>
              </a:rPr>
              <a:t>,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808080"/>
                </a:solidFill>
              </a:rPr>
              <a:t>м</a:t>
            </a:r>
            <a:r>
              <a:rPr lang="ru-RU" sz="1100" baseline="30000" dirty="0">
                <a:solidFill>
                  <a:srgbClr val="808080"/>
                </a:solidFill>
              </a:rPr>
              <a:t>2</a:t>
            </a:r>
            <a:r>
              <a:rPr lang="en-US" sz="1100" dirty="0">
                <a:solidFill>
                  <a:srgbClr val="808080"/>
                </a:solidFill>
              </a:rPr>
              <a:t>/</a:t>
            </a:r>
            <a:r>
              <a:rPr lang="ru-RU" sz="1100" dirty="0">
                <a:solidFill>
                  <a:srgbClr val="808080"/>
                </a:solidFill>
              </a:rPr>
              <a:t>чел.</a:t>
            </a:r>
            <a:endParaRPr lang="en-US" sz="1100" baseline="30000" dirty="0">
              <a:solidFill>
                <a:srgbClr val="808080"/>
              </a:solidFill>
            </a:endParaRPr>
          </a:p>
        </p:txBody>
      </p:sp>
      <p:sp>
        <p:nvSpPr>
          <p:cNvPr id="157" name="Rectangle 81"/>
          <p:cNvSpPr txBox="1">
            <a:spLocks/>
          </p:cNvSpPr>
          <p:nvPr/>
        </p:nvSpPr>
        <p:spPr>
          <a:xfrm>
            <a:off x="1750126" y="3811588"/>
            <a:ext cx="152749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Уровень атмосферных загрязнений     </a:t>
            </a:r>
            <a:r>
              <a:rPr lang="ru-RU" sz="1100" dirty="0">
                <a:solidFill>
                  <a:srgbClr val="000000"/>
                </a:solidFill>
              </a:rPr>
              <a:t>(диоксид азота), </a:t>
            </a:r>
            <a:r>
              <a:rPr lang="ru-RU" sz="1100" dirty="0">
                <a:solidFill>
                  <a:srgbClr val="808080"/>
                </a:solidFill>
              </a:rPr>
              <a:t>мкг</a:t>
            </a:r>
            <a:r>
              <a:rPr lang="en-US" sz="1100" dirty="0">
                <a:solidFill>
                  <a:srgbClr val="808080"/>
                </a:solidFill>
              </a:rPr>
              <a:t>/</a:t>
            </a:r>
            <a:r>
              <a:rPr lang="ru-RU" sz="1100" dirty="0">
                <a:solidFill>
                  <a:srgbClr val="808080"/>
                </a:solidFill>
              </a:rPr>
              <a:t>м</a:t>
            </a:r>
            <a:r>
              <a:rPr lang="ru-RU" sz="1100" baseline="30000" dirty="0">
                <a:solidFill>
                  <a:srgbClr val="808080"/>
                </a:solidFill>
              </a:rPr>
              <a:t>3</a:t>
            </a:r>
            <a:endParaRPr lang="en-US" sz="1100" baseline="30000" dirty="0">
              <a:solidFill>
                <a:srgbClr val="808080"/>
              </a:solidFill>
            </a:endParaRPr>
          </a:p>
        </p:txBody>
      </p:sp>
      <p:sp>
        <p:nvSpPr>
          <p:cNvPr id="161" name="Rectangle 89"/>
          <p:cNvSpPr txBox="1">
            <a:spLocks/>
          </p:cNvSpPr>
          <p:nvPr/>
        </p:nvSpPr>
        <p:spPr>
          <a:xfrm>
            <a:off x="3517749" y="3921128"/>
            <a:ext cx="11445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b="1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94</a:t>
            </a:r>
            <a:r>
              <a:rPr lang="ru-RU" b="1" dirty="0">
                <a:solidFill>
                  <a:srgbClr val="000000"/>
                </a:solidFill>
              </a:rPr>
              <a:t>        </a:t>
            </a:r>
            <a:r>
              <a:rPr lang="en-US" b="1" dirty="0">
                <a:solidFill>
                  <a:srgbClr val="000000"/>
                </a:solidFill>
              </a:rPr>
              <a:t>140</a:t>
            </a:r>
          </a:p>
        </p:txBody>
      </p:sp>
      <p:sp>
        <p:nvSpPr>
          <p:cNvPr id="163" name="Right Arrow 162"/>
          <p:cNvSpPr>
            <a:spLocks/>
          </p:cNvSpPr>
          <p:nvPr/>
        </p:nvSpPr>
        <p:spPr>
          <a:xfrm rot="5400000" flipV="1">
            <a:off x="3964240" y="3937003"/>
            <a:ext cx="251560" cy="270453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</a:endParaRPr>
          </a:p>
        </p:txBody>
      </p:sp>
      <p:sp>
        <p:nvSpPr>
          <p:cNvPr id="155" name="Right Arrow 154"/>
          <p:cNvSpPr>
            <a:spLocks/>
          </p:cNvSpPr>
          <p:nvPr/>
        </p:nvSpPr>
        <p:spPr>
          <a:xfrm rot="5400000">
            <a:off x="3986213" y="2286003"/>
            <a:ext cx="251560" cy="270453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</a:endParaRPr>
          </a:p>
        </p:txBody>
      </p:sp>
      <p:sp>
        <p:nvSpPr>
          <p:cNvPr id="169" name="Rectangle 102"/>
          <p:cNvSpPr txBox="1">
            <a:spLocks/>
          </p:cNvSpPr>
          <p:nvPr/>
        </p:nvSpPr>
        <p:spPr>
          <a:xfrm>
            <a:off x="3970340" y="1874841"/>
            <a:ext cx="2853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b="1" dirty="0">
                <a:solidFill>
                  <a:srgbClr val="92D050"/>
                </a:solidFill>
              </a:rPr>
              <a:t>+7%</a:t>
            </a:r>
          </a:p>
        </p:txBody>
      </p:sp>
      <p:sp>
        <p:nvSpPr>
          <p:cNvPr id="173" name="Rectangle 102"/>
          <p:cNvSpPr txBox="1">
            <a:spLocks/>
          </p:cNvSpPr>
          <p:nvPr/>
        </p:nvSpPr>
        <p:spPr>
          <a:xfrm>
            <a:off x="3735760" y="5637216"/>
            <a:ext cx="70852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b="1" dirty="0">
                <a:solidFill>
                  <a:srgbClr val="FE2C07"/>
                </a:solidFill>
              </a:rPr>
              <a:t>+0 </a:t>
            </a:r>
            <a:r>
              <a:rPr lang="ru-RU" sz="1100" b="1" dirty="0">
                <a:solidFill>
                  <a:srgbClr val="FE2C07"/>
                </a:solidFill>
              </a:rPr>
              <a:t>м2/чел.</a:t>
            </a:r>
            <a:endParaRPr lang="en-US" sz="1100" b="1" dirty="0">
              <a:solidFill>
                <a:srgbClr val="FE2C07"/>
              </a:solidFill>
            </a:endParaRPr>
          </a:p>
        </p:txBody>
      </p:sp>
      <p:sp>
        <p:nvSpPr>
          <p:cNvPr id="174" name="Rectangle 102"/>
          <p:cNvSpPr txBox="1">
            <a:spLocks/>
          </p:cNvSpPr>
          <p:nvPr/>
        </p:nvSpPr>
        <p:spPr>
          <a:xfrm>
            <a:off x="3987800" y="2601916"/>
            <a:ext cx="25006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b="1" dirty="0">
                <a:solidFill>
                  <a:srgbClr val="92D050"/>
                </a:solidFill>
              </a:rPr>
              <a:t>-4%</a:t>
            </a:r>
          </a:p>
        </p:txBody>
      </p:sp>
      <p:sp>
        <p:nvSpPr>
          <p:cNvPr id="175" name="Rectangle 102"/>
          <p:cNvSpPr txBox="1">
            <a:spLocks/>
          </p:cNvSpPr>
          <p:nvPr/>
        </p:nvSpPr>
        <p:spPr>
          <a:xfrm>
            <a:off x="3719330" y="3468691"/>
            <a:ext cx="78707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en-US" sz="1100" b="1" dirty="0">
                <a:solidFill>
                  <a:srgbClr val="92D050"/>
                </a:solidFill>
              </a:rPr>
              <a:t>+10 </a:t>
            </a:r>
            <a:r>
              <a:rPr lang="ru-RU" sz="1100" b="1" dirty="0">
                <a:solidFill>
                  <a:srgbClr val="92D050"/>
                </a:solidFill>
              </a:rPr>
              <a:t>м2/чел.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176" name="Rectangle 102"/>
          <p:cNvSpPr txBox="1">
            <a:spLocks/>
          </p:cNvSpPr>
          <p:nvPr/>
        </p:nvSpPr>
        <p:spPr>
          <a:xfrm>
            <a:off x="3730951" y="4191003"/>
            <a:ext cx="71814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92D050"/>
                </a:solidFill>
              </a:rPr>
              <a:t>-54 мкг</a:t>
            </a:r>
            <a:r>
              <a:rPr lang="en-US" sz="1100" b="1" dirty="0">
                <a:solidFill>
                  <a:srgbClr val="92D050"/>
                </a:solidFill>
              </a:rPr>
              <a:t>/m3</a:t>
            </a:r>
          </a:p>
        </p:txBody>
      </p:sp>
      <p:sp>
        <p:nvSpPr>
          <p:cNvPr id="110" name="TextBox 10"/>
          <p:cNvSpPr txBox="1">
            <a:spLocks/>
          </p:cNvSpPr>
          <p:nvPr>
            <p:custDataLst>
              <p:tags r:id="rId37"/>
            </p:custDataLst>
          </p:nvPr>
        </p:nvSpPr>
        <p:spPr>
          <a:xfrm>
            <a:off x="171452" y="959131"/>
            <a:ext cx="1221329" cy="5220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87" tIns="71987" rIns="71987" bIns="71987" rtlCol="0" anchor="t" anchorCtr="0">
            <a:no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</a:defRPr>
            </a:lvl1pPr>
            <a:lvl2pPr marL="653064">
              <a:defRPr sz="2300"/>
            </a:lvl2pPr>
            <a:lvl3pPr marL="1306129">
              <a:defRPr sz="2300"/>
            </a:lvl3pPr>
            <a:lvl4pPr marL="1959193">
              <a:defRPr sz="2300"/>
            </a:lvl4pPr>
            <a:lvl5pPr marL="2612258">
              <a:defRPr sz="2300"/>
            </a:lvl5pPr>
            <a:lvl6pPr marL="3265322" defTabSz="1306129">
              <a:defRPr sz="2300"/>
            </a:lvl6pPr>
            <a:lvl7pPr marL="3918387" defTabSz="1306129">
              <a:defRPr sz="2300"/>
            </a:lvl7pPr>
            <a:lvl8pPr marL="4571451" defTabSz="1306129">
              <a:defRPr sz="2300"/>
            </a:lvl8pPr>
            <a:lvl9pPr marL="5224516" defTabSz="1306129">
              <a:defRPr sz="230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1100" dirty="0" err="1">
                <a:solidFill>
                  <a:srgbClr val="FFFFFF"/>
                </a:solidFill>
              </a:rPr>
              <a:t>Инфраструкту-ра</a:t>
            </a:r>
            <a:r>
              <a:rPr lang="ru-RU" sz="1100" dirty="0">
                <a:solidFill>
                  <a:srgbClr val="FFFFFF"/>
                </a:solidFill>
              </a:rPr>
              <a:t> и экология</a:t>
            </a:r>
          </a:p>
        </p:txBody>
      </p:sp>
      <p:grpSp>
        <p:nvGrpSpPr>
          <p:cNvPr id="113" name="Group 112"/>
          <p:cNvGrpSpPr>
            <a:grpSpLocks/>
          </p:cNvGrpSpPr>
          <p:nvPr/>
        </p:nvGrpSpPr>
        <p:grpSpPr>
          <a:xfrm>
            <a:off x="1750126" y="1049363"/>
            <a:ext cx="1527497" cy="187744"/>
            <a:chOff x="1579777" y="850945"/>
            <a:chExt cx="3608648" cy="176712"/>
          </a:xfrm>
        </p:grpSpPr>
        <p:cxnSp>
          <p:nvCxnSpPr>
            <p:cNvPr id="114" name="AutoShape 249"/>
            <p:cNvCxnSpPr>
              <a:cxnSpLocks noChangeShapeType="1"/>
              <a:stCxn id="115" idx="4"/>
              <a:endCxn id="115" idx="6"/>
            </p:cNvCxnSpPr>
            <p:nvPr/>
          </p:nvCxnSpPr>
          <p:spPr bwMode="auto">
            <a:xfrm>
              <a:off x="1579777" y="1027657"/>
              <a:ext cx="360864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AutoShape 250"/>
            <p:cNvSpPr>
              <a:spLocks noChangeArrowheads="1"/>
            </p:cNvSpPr>
            <p:nvPr/>
          </p:nvSpPr>
          <p:spPr bwMode="auto">
            <a:xfrm>
              <a:off x="1579777" y="850945"/>
              <a:ext cx="3608648" cy="1767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7CC3"/>
                  </a:solidFill>
                </a:rPr>
                <a:t>Показатель</a:t>
              </a:r>
              <a:endParaRPr lang="ru-RU" sz="1100" baseline="30000" dirty="0">
                <a:solidFill>
                  <a:srgbClr val="007CC3"/>
                </a:solidFill>
              </a:endParaRPr>
            </a:p>
          </p:txBody>
        </p:sp>
      </p:grpSp>
      <p:grpSp>
        <p:nvGrpSpPr>
          <p:cNvPr id="116" name="Group 115"/>
          <p:cNvGrpSpPr>
            <a:grpSpLocks/>
          </p:cNvGrpSpPr>
          <p:nvPr/>
        </p:nvGrpSpPr>
        <p:grpSpPr>
          <a:xfrm>
            <a:off x="3368672" y="1049363"/>
            <a:ext cx="1442703" cy="187744"/>
            <a:chOff x="3368669" y="1573502"/>
            <a:chExt cx="1442703" cy="187744"/>
          </a:xfrm>
        </p:grpSpPr>
        <p:cxnSp>
          <p:nvCxnSpPr>
            <p:cNvPr id="117" name="AutoShape 249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3368669" y="1761246"/>
              <a:ext cx="144270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AutoShape 250"/>
            <p:cNvSpPr>
              <a:spLocks noChangeArrowheads="1"/>
            </p:cNvSpPr>
            <p:nvPr/>
          </p:nvSpPr>
          <p:spPr bwMode="auto">
            <a:xfrm>
              <a:off x="3368669" y="1573502"/>
              <a:ext cx="1442703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7CC3"/>
                  </a:solidFill>
                </a:rPr>
                <a:t>Динамика 2009-13</a:t>
              </a:r>
              <a:r>
                <a:rPr lang="en-US" sz="1100" b="1" dirty="0">
                  <a:solidFill>
                    <a:srgbClr val="007CC3"/>
                  </a:solidFill>
                </a:rPr>
                <a:t> </a:t>
              </a:r>
              <a:r>
                <a:rPr lang="ru-RU" sz="1100" b="1" dirty="0">
                  <a:solidFill>
                    <a:srgbClr val="007CC3"/>
                  </a:solidFill>
                </a:rPr>
                <a:t>гг.</a:t>
              </a:r>
              <a:endParaRPr lang="ru-RU" sz="1100" baseline="30000" dirty="0">
                <a:solidFill>
                  <a:srgbClr val="007CC3"/>
                </a:solidFill>
              </a:endParaRPr>
            </a:p>
          </p:txBody>
        </p:sp>
      </p:grpSp>
      <p:grpSp>
        <p:nvGrpSpPr>
          <p:cNvPr id="119" name="Group 118"/>
          <p:cNvGrpSpPr>
            <a:grpSpLocks/>
          </p:cNvGrpSpPr>
          <p:nvPr/>
        </p:nvGrpSpPr>
        <p:grpSpPr>
          <a:xfrm>
            <a:off x="5127414" y="1049363"/>
            <a:ext cx="3626272" cy="187744"/>
            <a:chOff x="1579777" y="839913"/>
            <a:chExt cx="2718622" cy="187744"/>
          </a:xfrm>
        </p:grpSpPr>
        <p:cxnSp>
          <p:nvCxnSpPr>
            <p:cNvPr id="120" name="AutoShape 249"/>
            <p:cNvCxnSpPr>
              <a:cxnSpLocks noChangeShapeType="1"/>
              <a:stCxn id="121" idx="4"/>
              <a:endCxn id="121" idx="6"/>
            </p:cNvCxnSpPr>
            <p:nvPr/>
          </p:nvCxnSpPr>
          <p:spPr bwMode="auto">
            <a:xfrm>
              <a:off x="1579777" y="1027657"/>
              <a:ext cx="271862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" name="AutoShape 250"/>
            <p:cNvSpPr>
              <a:spLocks noChangeArrowheads="1"/>
            </p:cNvSpPr>
            <p:nvPr/>
          </p:nvSpPr>
          <p:spPr bwMode="auto">
            <a:xfrm>
              <a:off x="1579777" y="839913"/>
              <a:ext cx="2718622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7CC3"/>
                  </a:solidFill>
                </a:rPr>
                <a:t>Сравнение с отдельными крупными городами</a:t>
              </a:r>
            </a:p>
          </p:txBody>
        </p:sp>
      </p:grpSp>
      <p:sp>
        <p:nvSpPr>
          <p:cNvPr id="172" name="TextBox 6"/>
          <p:cNvSpPr txBox="1">
            <a:spLocks/>
          </p:cNvSpPr>
          <p:nvPr>
            <p:custDataLst>
              <p:tags r:id="rId38"/>
            </p:custDataLst>
          </p:nvPr>
        </p:nvSpPr>
        <p:spPr>
          <a:xfrm>
            <a:off x="315913" y="2225678"/>
            <a:ext cx="1221329" cy="67710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000" b="1">
                <a:latin typeface="+mn-lt"/>
              </a:defRPr>
            </a:lvl1pPr>
            <a:lvl2pPr marL="653064">
              <a:defRPr sz="2300">
                <a:solidFill>
                  <a:schemeClr val="lt1"/>
                </a:solidFill>
                <a:latin typeface="+mn-lt"/>
              </a:defRPr>
            </a:lvl2pPr>
            <a:lvl3pPr marL="1306129">
              <a:defRPr sz="2300">
                <a:solidFill>
                  <a:schemeClr val="lt1"/>
                </a:solidFill>
                <a:latin typeface="+mn-lt"/>
              </a:defRPr>
            </a:lvl3pPr>
            <a:lvl4pPr marL="1959193">
              <a:defRPr sz="2300">
                <a:solidFill>
                  <a:schemeClr val="lt1"/>
                </a:solidFill>
                <a:latin typeface="+mn-lt"/>
              </a:defRPr>
            </a:lvl4pPr>
            <a:lvl5pPr marL="2612258">
              <a:defRPr sz="2300">
                <a:solidFill>
                  <a:schemeClr val="lt1"/>
                </a:solidFill>
                <a:latin typeface="+mn-lt"/>
              </a:defRPr>
            </a:lvl5pPr>
            <a:lvl6pPr marL="3265322" defTabSz="1306129">
              <a:defRPr sz="2300">
                <a:solidFill>
                  <a:schemeClr val="lt1"/>
                </a:solidFill>
                <a:latin typeface="+mn-lt"/>
              </a:defRPr>
            </a:lvl6pPr>
            <a:lvl7pPr marL="3918387" defTabSz="1306129">
              <a:defRPr sz="2300">
                <a:solidFill>
                  <a:schemeClr val="lt1"/>
                </a:solidFill>
                <a:latin typeface="+mn-lt"/>
              </a:defRPr>
            </a:lvl7pPr>
            <a:lvl8pPr marL="4571451" defTabSz="1306129">
              <a:defRPr sz="2300">
                <a:solidFill>
                  <a:schemeClr val="lt1"/>
                </a:solidFill>
                <a:latin typeface="+mn-lt"/>
              </a:defRPr>
            </a:lvl8pPr>
            <a:lvl9pPr marL="5224516" defTabSz="1306129">
              <a:defRPr sz="2300"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0000"/>
                </a:solidFill>
              </a:rPr>
              <a:t>ЖКХ</a:t>
            </a:r>
          </a:p>
        </p:txBody>
      </p:sp>
      <p:sp>
        <p:nvSpPr>
          <p:cNvPr id="177" name="TextBox 6"/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315913" y="3038478"/>
            <a:ext cx="1221329" cy="67710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000" b="1">
                <a:latin typeface="+mn-lt"/>
              </a:defRPr>
            </a:lvl1pPr>
            <a:lvl2pPr marL="653064">
              <a:defRPr sz="2300">
                <a:solidFill>
                  <a:schemeClr val="lt1"/>
                </a:solidFill>
                <a:latin typeface="+mn-lt"/>
              </a:defRPr>
            </a:lvl2pPr>
            <a:lvl3pPr marL="1306129">
              <a:defRPr sz="2300">
                <a:solidFill>
                  <a:schemeClr val="lt1"/>
                </a:solidFill>
                <a:latin typeface="+mn-lt"/>
              </a:defRPr>
            </a:lvl3pPr>
            <a:lvl4pPr marL="1959193">
              <a:defRPr sz="2300">
                <a:solidFill>
                  <a:schemeClr val="lt1"/>
                </a:solidFill>
                <a:latin typeface="+mn-lt"/>
              </a:defRPr>
            </a:lvl4pPr>
            <a:lvl5pPr marL="2612258">
              <a:defRPr sz="2300">
                <a:solidFill>
                  <a:schemeClr val="lt1"/>
                </a:solidFill>
                <a:latin typeface="+mn-lt"/>
              </a:defRPr>
            </a:lvl5pPr>
            <a:lvl6pPr marL="3265322" defTabSz="1306129">
              <a:defRPr sz="2300">
                <a:solidFill>
                  <a:schemeClr val="lt1"/>
                </a:solidFill>
                <a:latin typeface="+mn-lt"/>
              </a:defRPr>
            </a:lvl6pPr>
            <a:lvl7pPr marL="3918387" defTabSz="1306129">
              <a:defRPr sz="2300">
                <a:solidFill>
                  <a:schemeClr val="lt1"/>
                </a:solidFill>
                <a:latin typeface="+mn-lt"/>
              </a:defRPr>
            </a:lvl7pPr>
            <a:lvl8pPr marL="4571451" defTabSz="1306129">
              <a:defRPr sz="2300">
                <a:solidFill>
                  <a:schemeClr val="lt1"/>
                </a:solidFill>
                <a:latin typeface="+mn-lt"/>
              </a:defRPr>
            </a:lvl8pPr>
            <a:lvl9pPr marL="5224516" defTabSz="1306129">
              <a:defRPr sz="2300"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0000"/>
                </a:solidFill>
              </a:rPr>
              <a:t>Строительство</a:t>
            </a:r>
          </a:p>
        </p:txBody>
      </p:sp>
      <p:sp>
        <p:nvSpPr>
          <p:cNvPr id="195" name="TextBox 6"/>
          <p:cNvSpPr txBox="1">
            <a:spLocks/>
          </p:cNvSpPr>
          <p:nvPr>
            <p:custDataLst>
              <p:tags r:id="rId40"/>
            </p:custDataLst>
          </p:nvPr>
        </p:nvSpPr>
        <p:spPr>
          <a:xfrm>
            <a:off x="315913" y="1411291"/>
            <a:ext cx="1221329" cy="67710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000" b="1">
                <a:latin typeface="+mn-lt"/>
              </a:defRPr>
            </a:lvl1pPr>
            <a:lvl2pPr marL="653064">
              <a:defRPr sz="2300">
                <a:solidFill>
                  <a:schemeClr val="lt1"/>
                </a:solidFill>
                <a:latin typeface="+mn-lt"/>
              </a:defRPr>
            </a:lvl2pPr>
            <a:lvl3pPr marL="1306129">
              <a:defRPr sz="2300">
                <a:solidFill>
                  <a:schemeClr val="lt1"/>
                </a:solidFill>
                <a:latin typeface="+mn-lt"/>
              </a:defRPr>
            </a:lvl3pPr>
            <a:lvl4pPr marL="1959193">
              <a:defRPr sz="2300">
                <a:solidFill>
                  <a:schemeClr val="lt1"/>
                </a:solidFill>
                <a:latin typeface="+mn-lt"/>
              </a:defRPr>
            </a:lvl4pPr>
            <a:lvl5pPr marL="2612258">
              <a:defRPr sz="2300">
                <a:solidFill>
                  <a:schemeClr val="lt1"/>
                </a:solidFill>
                <a:latin typeface="+mn-lt"/>
              </a:defRPr>
            </a:lvl5pPr>
            <a:lvl6pPr marL="3265322" defTabSz="1306129">
              <a:defRPr sz="2300">
                <a:solidFill>
                  <a:schemeClr val="lt1"/>
                </a:solidFill>
                <a:latin typeface="+mn-lt"/>
              </a:defRPr>
            </a:lvl6pPr>
            <a:lvl7pPr marL="3918387" defTabSz="1306129">
              <a:defRPr sz="2300">
                <a:solidFill>
                  <a:schemeClr val="lt1"/>
                </a:solidFill>
                <a:latin typeface="+mn-lt"/>
              </a:defRPr>
            </a:lvl7pPr>
            <a:lvl8pPr marL="4571451" defTabSz="1306129">
              <a:defRPr sz="2300">
                <a:solidFill>
                  <a:schemeClr val="lt1"/>
                </a:solidFill>
                <a:latin typeface="+mn-lt"/>
              </a:defRPr>
            </a:lvl8pPr>
            <a:lvl9pPr marL="5224516" defTabSz="1306129">
              <a:defRPr sz="2300"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0000"/>
                </a:solidFill>
              </a:rPr>
              <a:t>Транспорт</a:t>
            </a:r>
          </a:p>
        </p:txBody>
      </p:sp>
      <p:sp>
        <p:nvSpPr>
          <p:cNvPr id="194" name="TextBox 6"/>
          <p:cNvSpPr txBox="1">
            <a:spLocks/>
          </p:cNvSpPr>
          <p:nvPr>
            <p:custDataLst>
              <p:tags r:id="rId41"/>
            </p:custDataLst>
          </p:nvPr>
        </p:nvSpPr>
        <p:spPr>
          <a:xfrm>
            <a:off x="293551" y="3811588"/>
            <a:ext cx="1221329" cy="22318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000" b="1">
                <a:latin typeface="+mn-lt"/>
              </a:defRPr>
            </a:lvl1pPr>
            <a:lvl2pPr marL="653064">
              <a:defRPr sz="2300">
                <a:solidFill>
                  <a:schemeClr val="lt1"/>
                </a:solidFill>
                <a:latin typeface="+mn-lt"/>
              </a:defRPr>
            </a:lvl2pPr>
            <a:lvl3pPr marL="1306129">
              <a:defRPr sz="2300">
                <a:solidFill>
                  <a:schemeClr val="lt1"/>
                </a:solidFill>
                <a:latin typeface="+mn-lt"/>
              </a:defRPr>
            </a:lvl3pPr>
            <a:lvl4pPr marL="1959193">
              <a:defRPr sz="2300">
                <a:solidFill>
                  <a:schemeClr val="lt1"/>
                </a:solidFill>
                <a:latin typeface="+mn-lt"/>
              </a:defRPr>
            </a:lvl4pPr>
            <a:lvl5pPr marL="2612258">
              <a:defRPr sz="2300">
                <a:solidFill>
                  <a:schemeClr val="lt1"/>
                </a:solidFill>
                <a:latin typeface="+mn-lt"/>
              </a:defRPr>
            </a:lvl5pPr>
            <a:lvl6pPr marL="3265322" defTabSz="1306129">
              <a:defRPr sz="2300">
                <a:solidFill>
                  <a:schemeClr val="lt1"/>
                </a:solidFill>
                <a:latin typeface="+mn-lt"/>
              </a:defRPr>
            </a:lvl6pPr>
            <a:lvl7pPr marL="3918387" defTabSz="1306129">
              <a:defRPr sz="2300">
                <a:solidFill>
                  <a:schemeClr val="lt1"/>
                </a:solidFill>
                <a:latin typeface="+mn-lt"/>
              </a:defRPr>
            </a:lvl7pPr>
            <a:lvl8pPr marL="4571451" defTabSz="1306129">
              <a:defRPr sz="2300">
                <a:solidFill>
                  <a:schemeClr val="lt1"/>
                </a:solidFill>
                <a:latin typeface="+mn-lt"/>
              </a:defRPr>
            </a:lvl8pPr>
            <a:lvl9pPr marL="5224516" defTabSz="1306129">
              <a:defRPr sz="2300"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262626"/>
                </a:solidFill>
              </a:rPr>
              <a:t>Экология</a:t>
            </a:r>
          </a:p>
        </p:txBody>
      </p:sp>
      <p:pic>
        <p:nvPicPr>
          <p:cNvPr id="136" name="Picture 26" descr="bubble"/>
          <p:cNvPicPr>
            <a:picLocks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8684" y="5405438"/>
            <a:ext cx="371063" cy="3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33"/>
          <p:cNvSpPr>
            <a:spLocks noChangeArrowheads="1"/>
          </p:cNvSpPr>
          <p:nvPr/>
        </p:nvSpPr>
        <p:spPr bwMode="auto">
          <a:xfrm>
            <a:off x="812158" y="5564191"/>
            <a:ext cx="184115" cy="552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0" name="Picture 23" descr="bubble"/>
          <p:cNvPicPr>
            <a:picLocks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1366" y="1700216"/>
            <a:ext cx="371063" cy="3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AutoShape 28"/>
          <p:cNvSpPr>
            <a:spLocks noChangeArrowheads="1"/>
          </p:cNvSpPr>
          <p:nvPr/>
        </p:nvSpPr>
        <p:spPr bwMode="auto">
          <a:xfrm>
            <a:off x="784225" y="1793875"/>
            <a:ext cx="135052" cy="126048"/>
          </a:xfrm>
          <a:prstGeom prst="plus">
            <a:avLst>
              <a:gd name="adj" fmla="val 3630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 flipH="1">
            <a:off x="876300" y="1747838"/>
            <a:ext cx="113498" cy="2846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33"/>
          <p:cNvSpPr>
            <a:spLocks noChangeArrowheads="1"/>
          </p:cNvSpPr>
          <p:nvPr/>
        </p:nvSpPr>
        <p:spPr bwMode="auto">
          <a:xfrm>
            <a:off x="955675" y="1897063"/>
            <a:ext cx="123658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6" name="Picture 23" descr="bubble"/>
          <p:cNvPicPr>
            <a:picLocks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1366" y="2482853"/>
            <a:ext cx="371063" cy="3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AutoShape 28"/>
          <p:cNvSpPr>
            <a:spLocks noChangeArrowheads="1"/>
          </p:cNvSpPr>
          <p:nvPr/>
        </p:nvSpPr>
        <p:spPr bwMode="auto">
          <a:xfrm>
            <a:off x="784225" y="2576513"/>
            <a:ext cx="135052" cy="126048"/>
          </a:xfrm>
          <a:prstGeom prst="plus">
            <a:avLst>
              <a:gd name="adj" fmla="val 3630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 flipH="1">
            <a:off x="876300" y="2532063"/>
            <a:ext cx="113498" cy="2846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33"/>
          <p:cNvSpPr>
            <a:spLocks noChangeArrowheads="1"/>
          </p:cNvSpPr>
          <p:nvPr/>
        </p:nvSpPr>
        <p:spPr bwMode="auto">
          <a:xfrm>
            <a:off x="955675" y="2679703"/>
            <a:ext cx="123658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60" name="Picture 23" descr="bubble"/>
          <p:cNvPicPr>
            <a:picLocks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1366" y="3302003"/>
            <a:ext cx="371063" cy="3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AutoShape 28"/>
          <p:cNvSpPr>
            <a:spLocks noChangeArrowheads="1"/>
          </p:cNvSpPr>
          <p:nvPr/>
        </p:nvSpPr>
        <p:spPr bwMode="auto">
          <a:xfrm>
            <a:off x="784225" y="3395663"/>
            <a:ext cx="135052" cy="126048"/>
          </a:xfrm>
          <a:prstGeom prst="plus">
            <a:avLst>
              <a:gd name="adj" fmla="val 3630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64" name="Straight Connector 163"/>
          <p:cNvCxnSpPr/>
          <p:nvPr/>
        </p:nvCxnSpPr>
        <p:spPr>
          <a:xfrm flipH="1">
            <a:off x="876300" y="3351213"/>
            <a:ext cx="113498" cy="28467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33"/>
          <p:cNvSpPr>
            <a:spLocks noChangeArrowheads="1"/>
          </p:cNvSpPr>
          <p:nvPr/>
        </p:nvSpPr>
        <p:spPr bwMode="auto">
          <a:xfrm>
            <a:off x="955675" y="3498850"/>
            <a:ext cx="123658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10" tIns="45705" rIns="91410" bIns="4570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413375" y="4733925"/>
            <a:ext cx="322794" cy="152854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  <p:cxnSp>
        <p:nvCxnSpPr>
          <p:cNvPr id="104" name="Straight Connector 262"/>
          <p:cNvCxnSpPr>
            <a:cxnSpLocks/>
          </p:cNvCxnSpPr>
          <p:nvPr/>
        </p:nvCxnSpPr>
        <p:spPr>
          <a:xfrm>
            <a:off x="1758952" y="3811588"/>
            <a:ext cx="3063571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353"/>
          <p:cNvCxnSpPr>
            <a:cxnSpLocks/>
          </p:cNvCxnSpPr>
          <p:nvPr/>
        </p:nvCxnSpPr>
        <p:spPr>
          <a:xfrm>
            <a:off x="5149850" y="3805555"/>
            <a:ext cx="3626272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5. Source"/>
          <p:cNvSpPr>
            <a:spLocks noChangeArrowheads="1"/>
          </p:cNvSpPr>
          <p:nvPr/>
        </p:nvSpPr>
        <p:spPr bwMode="auto">
          <a:xfrm>
            <a:off x="105157" y="6462776"/>
            <a:ext cx="83010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b="1" dirty="0">
                <a:solidFill>
                  <a:srgbClr val="000000"/>
                </a:solidFill>
              </a:rPr>
              <a:t>ИСТОЧНИК</a:t>
            </a:r>
            <a:r>
              <a:rPr lang="ru-RU" sz="1000" dirty="0">
                <a:solidFill>
                  <a:srgbClr val="000000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Brookings Global Metro Monitor </a:t>
            </a:r>
            <a:r>
              <a:rPr lang="ru-RU" sz="1000" dirty="0">
                <a:solidFill>
                  <a:srgbClr val="000000"/>
                </a:solidFill>
              </a:rPr>
              <a:t>(</a:t>
            </a:r>
            <a:r>
              <a:rPr lang="en-US" sz="1000" dirty="0">
                <a:solidFill>
                  <a:srgbClr val="000000"/>
                </a:solidFill>
              </a:rPr>
              <a:t>2014</a:t>
            </a:r>
            <a:r>
              <a:rPr lang="ru-RU" sz="1000" dirty="0">
                <a:solidFill>
                  <a:srgbClr val="000000"/>
                </a:solidFill>
              </a:rPr>
              <a:t> год) , департаменты статистики Алматы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и других городов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7568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5646250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199737" name="think-cell Slide" r:id="rId46" imgW="360" imgH="36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7892882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Достижения</a:t>
            </a:r>
            <a:r>
              <a:rPr lang="ru-RU" dirty="0" smtClean="0"/>
              <a:t> в социальной </a:t>
            </a:r>
            <a:r>
              <a:rPr lang="ru-RU" dirty="0"/>
              <a:t>сфере за </a:t>
            </a:r>
            <a:r>
              <a:rPr lang="ru-RU" dirty="0" smtClean="0"/>
              <a:t>2010-14 годы</a:t>
            </a:r>
            <a:endParaRPr lang="en-US" dirty="0"/>
          </a:p>
        </p:txBody>
      </p:sp>
      <p:sp>
        <p:nvSpPr>
          <p:cNvPr id="264" name="TextBox 10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71452" y="959131"/>
            <a:ext cx="1221329" cy="5220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87" tIns="71987" rIns="71987" bIns="71987" rtlCol="0" anchor="t" anchorCtr="0">
            <a:no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</a:defRPr>
            </a:lvl1pPr>
            <a:lvl2pPr marL="653064">
              <a:defRPr sz="2300"/>
            </a:lvl2pPr>
            <a:lvl3pPr marL="1306129">
              <a:defRPr sz="2300"/>
            </a:lvl3pPr>
            <a:lvl4pPr marL="1959193">
              <a:defRPr sz="2300"/>
            </a:lvl4pPr>
            <a:lvl5pPr marL="2612258">
              <a:defRPr sz="2300"/>
            </a:lvl5pPr>
            <a:lvl6pPr marL="3265322" defTabSz="1306129">
              <a:defRPr sz="2300"/>
            </a:lvl6pPr>
            <a:lvl7pPr marL="3918387" defTabSz="1306129">
              <a:defRPr sz="2300"/>
            </a:lvl7pPr>
            <a:lvl8pPr marL="4571451" defTabSz="1306129">
              <a:defRPr sz="2300"/>
            </a:lvl8pPr>
            <a:lvl9pPr marL="5224516" defTabSz="1306129">
              <a:defRPr sz="230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sz="1100" dirty="0">
                <a:solidFill>
                  <a:srgbClr val="FFFFFF"/>
                </a:solidFill>
              </a:rPr>
              <a:t>Социальная сфера</a:t>
            </a:r>
          </a:p>
        </p:txBody>
      </p:sp>
      <p:sp>
        <p:nvSpPr>
          <p:cNvPr id="266" name="TextBox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93551" y="5243373"/>
            <a:ext cx="1221329" cy="880307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000" b="1">
                <a:latin typeface="+mn-lt"/>
              </a:defRPr>
            </a:lvl1pPr>
            <a:lvl2pPr marL="653064">
              <a:defRPr sz="2300">
                <a:solidFill>
                  <a:schemeClr val="lt1"/>
                </a:solidFill>
                <a:latin typeface="+mn-lt"/>
              </a:defRPr>
            </a:lvl2pPr>
            <a:lvl3pPr marL="1306129">
              <a:defRPr sz="2300">
                <a:solidFill>
                  <a:schemeClr val="lt1"/>
                </a:solidFill>
                <a:latin typeface="+mn-lt"/>
              </a:defRPr>
            </a:lvl3pPr>
            <a:lvl4pPr marL="1959193">
              <a:defRPr sz="2300">
                <a:solidFill>
                  <a:schemeClr val="lt1"/>
                </a:solidFill>
                <a:latin typeface="+mn-lt"/>
              </a:defRPr>
            </a:lvl4pPr>
            <a:lvl5pPr marL="2612258">
              <a:defRPr sz="2300">
                <a:solidFill>
                  <a:schemeClr val="lt1"/>
                </a:solidFill>
                <a:latin typeface="+mn-lt"/>
              </a:defRPr>
            </a:lvl5pPr>
            <a:lvl6pPr marL="3265322" defTabSz="1306129">
              <a:defRPr sz="2300">
                <a:solidFill>
                  <a:schemeClr val="lt1"/>
                </a:solidFill>
                <a:latin typeface="+mn-lt"/>
              </a:defRPr>
            </a:lvl6pPr>
            <a:lvl7pPr marL="3918387" defTabSz="1306129">
              <a:defRPr sz="2300">
                <a:solidFill>
                  <a:schemeClr val="lt1"/>
                </a:solidFill>
                <a:latin typeface="+mn-lt"/>
              </a:defRPr>
            </a:lvl7pPr>
            <a:lvl8pPr marL="4571451" defTabSz="1306129">
              <a:defRPr sz="2300">
                <a:solidFill>
                  <a:schemeClr val="lt1"/>
                </a:solidFill>
                <a:latin typeface="+mn-lt"/>
              </a:defRPr>
            </a:lvl8pPr>
            <a:lvl9pPr marL="5224516" defTabSz="1306129">
              <a:defRPr sz="2300"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262626"/>
                </a:solidFill>
              </a:rPr>
              <a:t>Безопасность</a:t>
            </a:r>
            <a:r>
              <a:rPr lang="ru-RU" sz="11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0" name="Rectangle 279"/>
          <p:cNvSpPr>
            <a:spLocks/>
          </p:cNvSpPr>
          <p:nvPr/>
        </p:nvSpPr>
        <p:spPr>
          <a:xfrm>
            <a:off x="5038725" y="959131"/>
            <a:ext cx="3803650" cy="52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  <p:sp>
        <p:nvSpPr>
          <p:cNvPr id="282" name="Rectangle 281"/>
          <p:cNvSpPr>
            <a:spLocks/>
          </p:cNvSpPr>
          <p:nvPr/>
        </p:nvSpPr>
        <p:spPr>
          <a:xfrm>
            <a:off x="1642519" y="959131"/>
            <a:ext cx="3274134" cy="52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 err="1">
              <a:solidFill>
                <a:srgbClr val="000000"/>
              </a:solidFill>
            </a:endParaRPr>
          </a:p>
        </p:txBody>
      </p:sp>
      <p:sp>
        <p:nvSpPr>
          <p:cNvPr id="291" name="TextBox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93551" y="1416657"/>
            <a:ext cx="1221329" cy="182702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100" b="1">
                <a:solidFill>
                  <a:schemeClr val="tx1"/>
                </a:solidFill>
              </a:defRPr>
            </a:lvl1pPr>
            <a:lvl2pPr marL="653064">
              <a:defRPr sz="2300"/>
            </a:lvl2pPr>
            <a:lvl3pPr marL="1306129">
              <a:defRPr sz="2300"/>
            </a:lvl3pPr>
            <a:lvl4pPr marL="1959193">
              <a:defRPr sz="2300"/>
            </a:lvl4pPr>
            <a:lvl5pPr marL="2612258">
              <a:defRPr sz="2300"/>
            </a:lvl5pPr>
            <a:lvl6pPr marL="3265322" defTabSz="1306129">
              <a:defRPr sz="2300"/>
            </a:lvl6pPr>
            <a:lvl7pPr marL="3918387" defTabSz="1306129">
              <a:defRPr sz="2300"/>
            </a:lvl7pPr>
            <a:lvl8pPr marL="4571451" defTabSz="1306129">
              <a:defRPr sz="2300"/>
            </a:lvl8pPr>
            <a:lvl9pPr marL="5224516" defTabSz="1306129">
              <a:defRPr sz="2300"/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000000"/>
                </a:solidFill>
              </a:rPr>
              <a:t>Здравоохра-нение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2" name="TextBox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93551" y="3322103"/>
            <a:ext cx="1221329" cy="184284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7" tIns="71977" rIns="71977" bIns="71977" rtlCol="0" anchor="t">
            <a:noAutofit/>
          </a:bodyPr>
          <a:lstStyle>
            <a:defPPr>
              <a:defRPr lang="en-US"/>
            </a:defPPr>
            <a:lvl1pPr>
              <a:defRPr sz="1000" b="1">
                <a:latin typeface="+mn-lt"/>
              </a:defRPr>
            </a:lvl1pPr>
            <a:lvl2pPr marL="653064">
              <a:defRPr sz="2300">
                <a:solidFill>
                  <a:schemeClr val="lt1"/>
                </a:solidFill>
                <a:latin typeface="+mn-lt"/>
              </a:defRPr>
            </a:lvl2pPr>
            <a:lvl3pPr marL="1306129">
              <a:defRPr sz="2300">
                <a:solidFill>
                  <a:schemeClr val="lt1"/>
                </a:solidFill>
                <a:latin typeface="+mn-lt"/>
              </a:defRPr>
            </a:lvl3pPr>
            <a:lvl4pPr marL="1959193">
              <a:defRPr sz="2300">
                <a:solidFill>
                  <a:schemeClr val="lt1"/>
                </a:solidFill>
                <a:latin typeface="+mn-lt"/>
              </a:defRPr>
            </a:lvl4pPr>
            <a:lvl5pPr marL="2612258">
              <a:defRPr sz="2300">
                <a:solidFill>
                  <a:schemeClr val="lt1"/>
                </a:solidFill>
                <a:latin typeface="+mn-lt"/>
              </a:defRPr>
            </a:lvl5pPr>
            <a:lvl6pPr marL="3265322" defTabSz="1306129">
              <a:defRPr sz="2300">
                <a:solidFill>
                  <a:schemeClr val="lt1"/>
                </a:solidFill>
                <a:latin typeface="+mn-lt"/>
              </a:defRPr>
            </a:lvl6pPr>
            <a:lvl7pPr marL="3918387" defTabSz="1306129">
              <a:defRPr sz="2300">
                <a:solidFill>
                  <a:schemeClr val="lt1"/>
                </a:solidFill>
                <a:latin typeface="+mn-lt"/>
              </a:defRPr>
            </a:lvl7pPr>
            <a:lvl8pPr marL="4571451" defTabSz="1306129">
              <a:defRPr sz="2300">
                <a:solidFill>
                  <a:schemeClr val="lt1"/>
                </a:solidFill>
                <a:latin typeface="+mn-lt"/>
              </a:defRPr>
            </a:lvl8pPr>
            <a:lvl9pPr marL="5224516" defTabSz="1306129">
              <a:defRPr sz="2300">
                <a:solidFill>
                  <a:schemeClr val="lt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000000"/>
                </a:solidFill>
              </a:rPr>
              <a:t>Образование</a:t>
            </a:r>
          </a:p>
        </p:txBody>
      </p:sp>
      <p:grpSp>
        <p:nvGrpSpPr>
          <p:cNvPr id="333" name="Group 332"/>
          <p:cNvGrpSpPr>
            <a:grpSpLocks/>
          </p:cNvGrpSpPr>
          <p:nvPr/>
        </p:nvGrpSpPr>
        <p:grpSpPr>
          <a:xfrm>
            <a:off x="1750126" y="1049363"/>
            <a:ext cx="1527497" cy="187744"/>
            <a:chOff x="1579777" y="850945"/>
            <a:chExt cx="3608648" cy="176712"/>
          </a:xfrm>
        </p:grpSpPr>
        <p:cxnSp>
          <p:nvCxnSpPr>
            <p:cNvPr id="334" name="AutoShape 249"/>
            <p:cNvCxnSpPr>
              <a:cxnSpLocks noChangeShapeType="1"/>
              <a:stCxn id="335" idx="4"/>
              <a:endCxn id="335" idx="6"/>
            </p:cNvCxnSpPr>
            <p:nvPr/>
          </p:nvCxnSpPr>
          <p:spPr bwMode="auto">
            <a:xfrm>
              <a:off x="1579777" y="1027657"/>
              <a:ext cx="360864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5" name="AutoShape 250"/>
            <p:cNvSpPr>
              <a:spLocks noChangeArrowheads="1"/>
            </p:cNvSpPr>
            <p:nvPr/>
          </p:nvSpPr>
          <p:spPr bwMode="auto">
            <a:xfrm>
              <a:off x="1579777" y="850945"/>
              <a:ext cx="3608648" cy="1767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7CC3"/>
                  </a:solidFill>
                </a:rPr>
                <a:t>Показатель</a:t>
              </a:r>
              <a:endParaRPr lang="ru-RU" sz="1100" baseline="30000" dirty="0">
                <a:solidFill>
                  <a:srgbClr val="007CC3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>
          <a:xfrm>
            <a:off x="3373034" y="1049363"/>
            <a:ext cx="1442703" cy="187744"/>
            <a:chOff x="3368669" y="1573502"/>
            <a:chExt cx="1442703" cy="187744"/>
          </a:xfrm>
        </p:grpSpPr>
        <p:cxnSp>
          <p:nvCxnSpPr>
            <p:cNvPr id="337" name="AutoShape 249"/>
            <p:cNvCxnSpPr>
              <a:cxnSpLocks noChangeShapeType="1"/>
              <a:stCxn id="338" idx="4"/>
              <a:endCxn id="338" idx="6"/>
            </p:cNvCxnSpPr>
            <p:nvPr/>
          </p:nvCxnSpPr>
          <p:spPr bwMode="auto">
            <a:xfrm>
              <a:off x="3368669" y="1761246"/>
              <a:ext cx="144270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8" name="AutoShape 250"/>
            <p:cNvSpPr>
              <a:spLocks noChangeArrowheads="1"/>
            </p:cNvSpPr>
            <p:nvPr/>
          </p:nvSpPr>
          <p:spPr bwMode="auto">
            <a:xfrm>
              <a:off x="3368669" y="1573502"/>
              <a:ext cx="1442703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7CC3"/>
                  </a:solidFill>
                </a:rPr>
                <a:t>Динамика 2010-14</a:t>
              </a:r>
              <a:r>
                <a:rPr lang="en-US" sz="1100" b="1" dirty="0">
                  <a:solidFill>
                    <a:srgbClr val="007CC3"/>
                  </a:solidFill>
                </a:rPr>
                <a:t> </a:t>
              </a:r>
              <a:r>
                <a:rPr lang="ru-RU" sz="1100" b="1" dirty="0">
                  <a:solidFill>
                    <a:srgbClr val="007CC3"/>
                  </a:solidFill>
                </a:rPr>
                <a:t>гг.</a:t>
              </a:r>
              <a:endParaRPr lang="ru-RU" sz="1100" baseline="30000" dirty="0">
                <a:solidFill>
                  <a:srgbClr val="007CC3"/>
                </a:solidFill>
              </a:endParaRPr>
            </a:p>
          </p:txBody>
        </p:sp>
      </p:grpSp>
      <p:grpSp>
        <p:nvGrpSpPr>
          <p:cNvPr id="339" name="Group 338"/>
          <p:cNvGrpSpPr>
            <a:grpSpLocks/>
          </p:cNvGrpSpPr>
          <p:nvPr/>
        </p:nvGrpSpPr>
        <p:grpSpPr>
          <a:xfrm>
            <a:off x="5127414" y="1049363"/>
            <a:ext cx="3626272" cy="187744"/>
            <a:chOff x="1579777" y="839913"/>
            <a:chExt cx="2718622" cy="187744"/>
          </a:xfrm>
        </p:grpSpPr>
        <p:cxnSp>
          <p:nvCxnSpPr>
            <p:cNvPr id="340" name="AutoShape 249"/>
            <p:cNvCxnSpPr>
              <a:cxnSpLocks noChangeShapeType="1"/>
              <a:stCxn id="341" idx="4"/>
              <a:endCxn id="341" idx="6"/>
            </p:cNvCxnSpPr>
            <p:nvPr/>
          </p:nvCxnSpPr>
          <p:spPr bwMode="auto">
            <a:xfrm>
              <a:off x="1579777" y="1027657"/>
              <a:ext cx="271862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1" name="AutoShape 250"/>
            <p:cNvSpPr>
              <a:spLocks noChangeArrowheads="1"/>
            </p:cNvSpPr>
            <p:nvPr/>
          </p:nvSpPr>
          <p:spPr bwMode="auto">
            <a:xfrm>
              <a:off x="1579777" y="839913"/>
              <a:ext cx="2718622" cy="1877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b="1" dirty="0">
                  <a:solidFill>
                    <a:srgbClr val="007CC3"/>
                  </a:solidFill>
                </a:rPr>
                <a:t>Сравнение с отдельными крупными городами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47804" y="2333625"/>
            <a:ext cx="7005885" cy="0"/>
            <a:chOff x="1747801" y="2232025"/>
            <a:chExt cx="7005885" cy="0"/>
          </a:xfrm>
        </p:grpSpPr>
        <p:cxnSp>
          <p:nvCxnSpPr>
            <p:cNvPr id="343" name="Straight Connector 342"/>
            <p:cNvCxnSpPr>
              <a:cxnSpLocks/>
            </p:cNvCxnSpPr>
            <p:nvPr/>
          </p:nvCxnSpPr>
          <p:spPr>
            <a:xfrm>
              <a:off x="1747801" y="2232025"/>
              <a:ext cx="3063571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cxnSpLocks/>
            </p:cNvCxnSpPr>
            <p:nvPr/>
          </p:nvCxnSpPr>
          <p:spPr>
            <a:xfrm>
              <a:off x="5127414" y="2232025"/>
              <a:ext cx="3626272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747804" y="4246563"/>
            <a:ext cx="7005885" cy="0"/>
            <a:chOff x="1747801" y="4186238"/>
            <a:chExt cx="7005885" cy="0"/>
          </a:xfrm>
        </p:grpSpPr>
        <p:cxnSp>
          <p:nvCxnSpPr>
            <p:cNvPr id="344" name="Straight Connector 343"/>
            <p:cNvCxnSpPr>
              <a:cxnSpLocks/>
            </p:cNvCxnSpPr>
            <p:nvPr/>
          </p:nvCxnSpPr>
          <p:spPr>
            <a:xfrm>
              <a:off x="1747801" y="4186238"/>
              <a:ext cx="3063571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>
              <a:cxnSpLocks/>
            </p:cNvCxnSpPr>
            <p:nvPr/>
          </p:nvCxnSpPr>
          <p:spPr>
            <a:xfrm>
              <a:off x="5127414" y="4186238"/>
              <a:ext cx="3626272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747804" y="5202238"/>
            <a:ext cx="7005885" cy="0"/>
            <a:chOff x="1747801" y="5164138"/>
            <a:chExt cx="7005885" cy="0"/>
          </a:xfrm>
        </p:grpSpPr>
        <p:cxnSp>
          <p:nvCxnSpPr>
            <p:cNvPr id="345" name="Straight Connector 344"/>
            <p:cNvCxnSpPr>
              <a:cxnSpLocks/>
            </p:cNvCxnSpPr>
            <p:nvPr/>
          </p:nvCxnSpPr>
          <p:spPr>
            <a:xfrm>
              <a:off x="1747801" y="5164138"/>
              <a:ext cx="3063571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>
              <a:cxnSpLocks/>
            </p:cNvCxnSpPr>
            <p:nvPr/>
          </p:nvCxnSpPr>
          <p:spPr>
            <a:xfrm>
              <a:off x="5127414" y="5164138"/>
              <a:ext cx="3626272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747804" y="3289300"/>
            <a:ext cx="7005885" cy="0"/>
            <a:chOff x="1747801" y="3209925"/>
            <a:chExt cx="7005885" cy="0"/>
          </a:xfrm>
        </p:grpSpPr>
        <p:cxnSp>
          <p:nvCxnSpPr>
            <p:cNvPr id="346" name="Straight Connector 345"/>
            <p:cNvCxnSpPr>
              <a:cxnSpLocks/>
            </p:cNvCxnSpPr>
            <p:nvPr/>
          </p:nvCxnSpPr>
          <p:spPr>
            <a:xfrm>
              <a:off x="1747801" y="3209925"/>
              <a:ext cx="3063571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>
              <a:cxnSpLocks/>
            </p:cNvCxnSpPr>
            <p:nvPr/>
          </p:nvCxnSpPr>
          <p:spPr>
            <a:xfrm>
              <a:off x="5127414" y="3209925"/>
              <a:ext cx="3626272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25"/>
          <p:cNvGrpSpPr>
            <a:grpSpLocks/>
          </p:cNvGrpSpPr>
          <p:nvPr/>
        </p:nvGrpSpPr>
        <p:grpSpPr bwMode="auto">
          <a:xfrm>
            <a:off x="718684" y="5709844"/>
            <a:ext cx="371063" cy="371063"/>
            <a:chOff x="1840" y="2350"/>
            <a:chExt cx="262" cy="262"/>
          </a:xfrm>
        </p:grpSpPr>
        <p:pic>
          <p:nvPicPr>
            <p:cNvPr id="138" name="Picture 26" descr="bubble"/>
            <p:cNvPicPr>
              <a:picLocks noChangeArrowheads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" y="2350"/>
              <a:ext cx="262" cy="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Rectangle 3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906" y="2461"/>
              <a:ext cx="130" cy="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8684" y="4216401"/>
            <a:ext cx="371063" cy="371063"/>
            <a:chOff x="451064" y="4216400"/>
            <a:chExt cx="371063" cy="371063"/>
          </a:xfrm>
        </p:grpSpPr>
        <p:pic>
          <p:nvPicPr>
            <p:cNvPr id="135" name="Picture 23" descr="bubble"/>
            <p:cNvPicPr>
              <a:picLocks noChangeArrowheads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64" y="4216400"/>
              <a:ext cx="371063" cy="371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" name="AutoShape 28"/>
            <p:cNvSpPr>
              <a:spLocks noChangeArrowheads="1"/>
            </p:cNvSpPr>
            <p:nvPr/>
          </p:nvSpPr>
          <p:spPr bwMode="auto">
            <a:xfrm>
              <a:off x="494416" y="4310582"/>
              <a:ext cx="135052" cy="126048"/>
            </a:xfrm>
            <a:prstGeom prst="plus">
              <a:avLst>
                <a:gd name="adj" fmla="val 36301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586586" y="4265306"/>
              <a:ext cx="113498" cy="2846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33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65133" y="4413157"/>
              <a:ext cx="12365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3" name="Object 11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xmlns="" val="2267232461"/>
              </p:ext>
            </p:extLst>
          </p:nvPr>
        </p:nvGraphicFramePr>
        <p:xfrm>
          <a:off x="5041900" y="1231900"/>
          <a:ext cx="3765612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sp>
        <p:nvSpPr>
          <p:cNvPr id="113" name="Text Placeholder 16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134350" y="1917703"/>
            <a:ext cx="4968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2418DFBC-4F89-4ADE-A3FB-A42FBA15E1B6}" type="datetime'''''''''Б''''''''''е''р''''ли''''''''''''н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Берлин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4" name="Text Placeholder 15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383466" y="1917703"/>
            <a:ext cx="55086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FE18AE89-FB6C-490A-A02E-F2BABA897642}" type="datetime'''''''Т''''о''''''р''''''онт''''''''''''о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Торонто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5" name="Text Placeholder 17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632575" y="1917703"/>
            <a:ext cx="6048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3070258F-F091-49EF-8AAD-D9D04CEC146F}" type="datetime'''''''''В''''''''''''''''''''''а''''''''''''''''''рш''''ав''а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Варшава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6" name="Text Placeholder 14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965828" y="1917703"/>
            <a:ext cx="4905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9E0A6ADD-917C-4717-8AC4-2721FA3F33C8}" type="datetime'''''''''''''''''Мо''с''''''''''''''''''к''''''в''а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7" name="Text Placeholder 4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224466" y="1917703"/>
            <a:ext cx="52546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B8FB61C5-D984-4FEF-8D6E-4AA62F64F37B}" type="datetime'''''А''''''л''''''''''''''''м''ат''''ы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  <p:graphicFrame>
        <p:nvGraphicFramePr>
          <p:cNvPr id="118" name="Object 117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xmlns="" val="3758227474"/>
              </p:ext>
            </p:extLst>
          </p:nvPr>
        </p:nvGraphicFramePr>
        <p:xfrm>
          <a:off x="4991100" y="2247903"/>
          <a:ext cx="3867212" cy="914400"/>
        </p:xfrm>
        <a:graphic>
          <a:graphicData uri="http://schemas.openxmlformats.org/presentationml/2006/ole">
            <p:oleObj spid="_x0000_s199738" name="Chart" r:id="rId49" imgW="3867158" imgH="914604" progId="MSGraph.Chart.8">
              <p:embed followColorScheme="full"/>
            </p:oleObj>
          </a:graphicData>
        </a:graphic>
      </p:graphicFrame>
      <p:sp>
        <p:nvSpPr>
          <p:cNvPr id="119" name="Text Placeholder 14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965828" y="2974978"/>
            <a:ext cx="4905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45503120-CB06-4640-A3D4-FC42DA47D31D}" type="datetime'''''''М''''''''''''о''''с''''к''в''''''''''''''а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21" name="Text Placeholder 16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134350" y="2974978"/>
            <a:ext cx="4968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4903EBC1-8FBF-4130-988A-7EB28A9AD6FE}" type="datetime'''''''''Б''''''''е''р''''л''''''''''''ин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Берлин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22" name="Text Placeholder 15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383466" y="2974978"/>
            <a:ext cx="55086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9A44B0D9-EA9F-4B98-A08D-C09D8E64998A}" type="datetime'''То''р''''''''''''о''''''''н''''т''''о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Торонто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27" name="Text Placeholder 4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224466" y="2974978"/>
            <a:ext cx="52546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DE7D5D81-8538-48E0-8AD1-158F80C9CDC7}" type="datetime'''''''''''А''л''''''''''м''''а''''''''''''т''''ы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8" name="Text Placeholder 10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632575" y="2974978"/>
            <a:ext cx="604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A0D1CB3B-6418-4CBC-A2EC-EB41108A1F95}" type="datetime'''''''''В''арш''''''''''ав''''''''''''''''''''''а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Варшава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5" name="Object 128"/>
          <p:cNvGraphicFramePr>
            <a:graphicFrameLocks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xmlns="" val="180819068"/>
              </p:ext>
            </p:extLst>
          </p:nvPr>
        </p:nvGraphicFramePr>
        <p:xfrm>
          <a:off x="5041900" y="3251203"/>
          <a:ext cx="3765612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130" name="Text Placeholder 5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134350" y="3937003"/>
            <a:ext cx="4968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9C93C34D-BF1D-4F84-9D6A-FD1ABB58A534}" type="datetime'''''Б''''''''''''е''''''''''''''''''рли''''''''''''н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Берлин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31" name="Text Placeholder 19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423150" y="3937003"/>
            <a:ext cx="4714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AF1B5069-867E-4361-8E27-7E1DCF82C6B4}" type="datetime'Бо''''''с''''''''''''''''''''т''''''''''''''''''''о''н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Бостон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0" name="Text Placeholder 4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965828" y="3937003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1AF4CFC2-EADC-4D2A-9132-14D50AD63949}" type="datetime'''М''''''''о''''''''''''''''с''''''''к''''''''в''а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224466" y="3937003"/>
            <a:ext cx="525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BBCB1B0E-C9DC-40C9-A774-A6E6B1812467}" type="datetime'''Ал''''''''''м''а''''''''''''''''''''т''''ы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2" name="Text Placeholder 15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602416" y="3937003"/>
            <a:ext cx="6635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89B8900F-3724-49A9-9DDC-FA8F8303BAAB}" type="datetime'Б''''''''''''''у''''''''д''''''''''апе''''''''''''''ш''''т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Будапешт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graphicFrame>
        <p:nvGraphicFramePr>
          <p:cNvPr id="143" name="Object 142"/>
          <p:cNvGraphicFramePr>
            <a:graphicFrameLocks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xmlns="" val="1280262921"/>
              </p:ext>
            </p:extLst>
          </p:nvPr>
        </p:nvGraphicFramePr>
        <p:xfrm>
          <a:off x="4991100" y="4343400"/>
          <a:ext cx="3867212" cy="914400"/>
        </p:xfrm>
        <a:graphic>
          <a:graphicData uri="http://schemas.openxmlformats.org/presentationml/2006/ole">
            <p:oleObj spid="_x0000_s199739" name="Chart" r:id="rId51" imgW="3867158" imgH="914604" progId="MSGraph.Chart.8">
              <p:embed followColorScheme="full"/>
            </p:oleObj>
          </a:graphicData>
        </a:graphic>
      </p:graphicFrame>
      <p:sp>
        <p:nvSpPr>
          <p:cNvPr id="144" name="Text Placeholder 8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965828" y="4889503"/>
            <a:ext cx="4905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CAEB3871-A031-40A1-B0C5-CC70C33ADF3A}" type="datetime'''''''''''''''''М''''''''о''''''''''ск''''''''''в''''а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5" name="Text Placeholder 24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329241" y="4378328"/>
            <a:ext cx="3143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17457" tIns="0" rIns="17457" bIns="0" numCol="1" spcCol="0" rtlCol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r>
              <a:rPr lang="ru-RU" sz="1100" dirty="0" smtClean="0">
                <a:solidFill>
                  <a:srgbClr val="000000"/>
                </a:solidFill>
              </a:rPr>
              <a:t>6</a:t>
            </a:r>
            <a:r>
              <a:rPr lang="en-US" sz="1100" dirty="0" smtClean="0">
                <a:solidFill>
                  <a:srgbClr val="000000"/>
                </a:solidFill>
              </a:rPr>
              <a:t>0</a:t>
            </a:r>
            <a:r>
              <a:rPr lang="ru-RU" sz="1100" dirty="0" smtClean="0">
                <a:solidFill>
                  <a:srgbClr val="000000"/>
                </a:solidFill>
              </a:rPr>
              <a:t>%</a:t>
            </a:r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6" name="Text Placeholder 9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053140" y="4368803"/>
            <a:ext cx="314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457" tIns="0" rIns="17457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fld id="{41F85C70-8CBB-4E1A-BFBE-24D85901AF51}" type="datetime'''''''''''''''''6''''''3''''%'''''''''''''''''''''">
              <a:rPr lang="en-US" sz="1100">
                <a:solidFill>
                  <a:srgbClr val="000000"/>
                </a:solidFill>
              </a:rPr>
              <a:pPr algn="ctr">
                <a:buClr>
                  <a:srgbClr val="004E7A"/>
                </a:buClr>
              </a:pPr>
              <a:t>63%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7" name="Text Placeholder 23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134350" y="4889503"/>
            <a:ext cx="4968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38FD4CE7-18B2-4144-9392-5D5A9D2C16D2}" type="datetime'''''Б''''''е''р''''''л''''''''''''''''и''н''''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Берлин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8" name="Text Placeholder 28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8224841" y="4264028"/>
            <a:ext cx="3143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17457" tIns="0" rIns="17457" bIns="0" numCol="1" spcCol="0" rtlCol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fld id="{0C3A36E1-9664-43BC-ABE8-8855DB6E4232}" type="datetime'''''''''''''''''''9''''''4''''''''''''''''''''''''''%'''''''''">
              <a:rPr lang="en-US" sz="1100">
                <a:solidFill>
                  <a:srgbClr val="000000"/>
                </a:solidFill>
              </a:rPr>
              <a:pPr algn="ctr">
                <a:buClr>
                  <a:srgbClr val="004E7A"/>
                </a:buClr>
              </a:pPr>
              <a:t>94%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9" name="Text Placeholder 2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310441" y="4889503"/>
            <a:ext cx="69691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FD63ECAE-93ED-4308-BD2C-DB76227F98E6}" type="datetime'''''''''''''С''ток''''''''''''''''''г''''о''''''ль''''м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Стокгольм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0" name="Text Placeholder 27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7500938" y="4302128"/>
            <a:ext cx="3143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17457" tIns="0" rIns="17457" bIns="0" numCol="1" spcCol="0" rtlCol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fld id="{BC72DDED-E690-4C48-8695-18674EA45B97}" type="datetime'''''''''''''''''''''8''''''''''''''1''''''''''''%'">
              <a:rPr lang="en-US" sz="1100">
                <a:solidFill>
                  <a:srgbClr val="000000"/>
                </a:solidFill>
              </a:rPr>
              <a:pPr algn="ctr">
                <a:buClr>
                  <a:srgbClr val="004E7A"/>
                </a:buClr>
              </a:pPr>
              <a:t>81%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1" name="Text Placeholder 15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602416" y="4889503"/>
            <a:ext cx="6635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12555034-1AEB-4B61-BED8-873EE26CAA18}" type="datetime'''''''''''''''''Б''''''''''у''''д''а''''''''''пе''ш''''''т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Будапешт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2" name="Text Placeholder 25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6777038" y="4378328"/>
            <a:ext cx="3143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17457" tIns="0" rIns="17457" bIns="0" numCol="1" spcCol="0" rtlCol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4E7A"/>
              </a:buClr>
            </a:pPr>
            <a:fld id="{62854F1C-4178-41CE-B6A6-D079B9133117}" type="datetime'''''''''''6''''''''''''''''''''''''''''''''0''''''%'''''''''">
              <a:rPr lang="en-US" sz="1100">
                <a:solidFill>
                  <a:srgbClr val="000000"/>
                </a:solidFill>
              </a:rPr>
              <a:pPr algn="ctr">
                <a:buClr>
                  <a:srgbClr val="004E7A"/>
                </a:buClr>
              </a:pPr>
              <a:t>60%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3" name="Text Placeholder 4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224466" y="4889503"/>
            <a:ext cx="52546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C2F8A48E-BB6A-42FC-9DDA-A19C7E689B76}" type="datetime'''''''''''''А''''''''л''''м''а''''''''''ты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  <p:graphicFrame>
        <p:nvGraphicFramePr>
          <p:cNvPr id="10" name="Object 153"/>
          <p:cNvGraphicFramePr>
            <a:graphicFrameLocks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xmlns="" val="3238227976"/>
              </p:ext>
            </p:extLst>
          </p:nvPr>
        </p:nvGraphicFramePr>
        <p:xfrm>
          <a:off x="5041900" y="5194303"/>
          <a:ext cx="3765612" cy="81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155" name="Text Placeholder 29"/>
          <p:cNvSpPr>
            <a:spLocks noGrp="1"/>
          </p:cNvSpPr>
          <p:nvPr/>
        </p:nvSpPr>
        <p:spPr bwMode="auto">
          <a:xfrm>
            <a:off x="7412110" y="5971334"/>
            <a:ext cx="518699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004E7A"/>
              </a:buClr>
            </a:pPr>
            <a:r>
              <a:rPr lang="ru-RU" sz="1100" dirty="0">
                <a:solidFill>
                  <a:srgbClr val="000000"/>
                </a:solidFill>
                <a:sym typeface="Arial"/>
              </a:rPr>
              <a:t>Лондон</a:t>
            </a:r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6" name="Text Placeholder 32"/>
          <p:cNvSpPr>
            <a:spLocks noGrp="1"/>
          </p:cNvSpPr>
          <p:nvPr/>
        </p:nvSpPr>
        <p:spPr bwMode="auto">
          <a:xfrm>
            <a:off x="8134350" y="5955408"/>
            <a:ext cx="49688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A09540A4-A35C-4790-AB82-205D0B700318}" type="datetime'Бе''р''''''''''''''ли''''''''''''''''''''''н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Берлин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7" name="Text Placeholder 31"/>
          <p:cNvSpPr>
            <a:spLocks noGrp="1"/>
          </p:cNvSpPr>
          <p:nvPr/>
        </p:nvSpPr>
        <p:spPr bwMode="auto">
          <a:xfrm>
            <a:off x="5965828" y="5955408"/>
            <a:ext cx="4905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2AA2B5EA-288E-49D7-AA7C-D27B48CB8105}" type="datetime'''''''''Мо''''''''с''''''''''''''''к''''''''''''''ва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Москва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58" name="Text Placeholder 4"/>
          <p:cNvSpPr>
            <a:spLocks noGrp="1"/>
          </p:cNvSpPr>
          <p:nvPr/>
        </p:nvSpPr>
        <p:spPr bwMode="auto">
          <a:xfrm>
            <a:off x="5224466" y="5955408"/>
            <a:ext cx="52546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AD4BEFDD-6DD6-4301-BFDA-0F1324CF61C2}" type="datetime'''А''''''''''''''''л''''''''''м''а''т''''ы''''''''''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Алматы</a:t>
            </a:fld>
            <a:endParaRPr lang="en-US" sz="11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59" name="Text Placeholder 6"/>
          <p:cNvSpPr>
            <a:spLocks noGrp="1"/>
          </p:cNvSpPr>
          <p:nvPr/>
        </p:nvSpPr>
        <p:spPr bwMode="auto">
          <a:xfrm>
            <a:off x="6602416" y="5955408"/>
            <a:ext cx="663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4E7A"/>
              </a:buClr>
            </a:pPr>
            <a:fld id="{15F0F7DF-80E2-42F9-9C8C-1EAC2FA0035D}" type="datetime'''''''''Бу''д''''а''''''''''''пе''''''''ш''''''''''''''т'''''">
              <a:rPr lang="en-US" sz="1100">
                <a:solidFill>
                  <a:srgbClr val="000000"/>
                </a:solidFill>
              </a:rPr>
              <a:pPr>
                <a:buClr>
                  <a:srgbClr val="004E7A"/>
                </a:buClr>
              </a:pPr>
              <a:t>Будапешт</a:t>
            </a:fld>
            <a:endParaRPr lang="en-US"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75" name="Rectangle 42"/>
          <p:cNvSpPr txBox="1">
            <a:spLocks/>
          </p:cNvSpPr>
          <p:nvPr/>
        </p:nvSpPr>
        <p:spPr>
          <a:xfrm>
            <a:off x="3544197" y="3514016"/>
            <a:ext cx="10900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b="1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</a:rPr>
              <a:t>3           </a:t>
            </a:r>
            <a:r>
              <a:rPr lang="ru-RU" b="1" dirty="0">
                <a:solidFill>
                  <a:srgbClr val="000000"/>
                </a:solidFill>
              </a:rPr>
              <a:t>14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44197" y="1494182"/>
            <a:ext cx="1032334" cy="541447"/>
            <a:chOff x="3544197" y="1828800"/>
            <a:chExt cx="1032334" cy="541447"/>
          </a:xfrm>
        </p:grpSpPr>
        <p:grpSp>
          <p:nvGrpSpPr>
            <p:cNvPr id="167" name="Group 166"/>
            <p:cNvGrpSpPr/>
            <p:nvPr/>
          </p:nvGrpSpPr>
          <p:grpSpPr>
            <a:xfrm>
              <a:off x="3544197" y="1828800"/>
              <a:ext cx="1032334" cy="251560"/>
              <a:chOff x="3544197" y="1799390"/>
              <a:chExt cx="1032334" cy="251560"/>
            </a:xfrm>
          </p:grpSpPr>
          <p:sp>
            <p:nvSpPr>
              <p:cNvPr id="168" name="Rectangle 34"/>
              <p:cNvSpPr txBox="1">
                <a:spLocks/>
              </p:cNvSpPr>
              <p:nvPr/>
            </p:nvSpPr>
            <p:spPr>
              <a:xfrm>
                <a:off x="3544197" y="1802059"/>
                <a:ext cx="103233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b="1" dirty="0">
                    <a:solidFill>
                      <a:srgbClr val="000000"/>
                    </a:solidFill>
                  </a:rPr>
                  <a:t>71          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74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ight Arrow 168"/>
              <p:cNvSpPr>
                <a:spLocks/>
              </p:cNvSpPr>
              <p:nvPr/>
            </p:nvSpPr>
            <p:spPr>
              <a:xfrm rot="16200000">
                <a:off x="3964240" y="1789943"/>
                <a:ext cx="251560" cy="270453"/>
              </a:xfrm>
              <a:prstGeom prst="rightArrow">
                <a:avLst/>
              </a:prstGeom>
              <a:solidFill>
                <a:srgbClr val="92D050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8" name="Rectangle 102"/>
            <p:cNvSpPr txBox="1">
              <a:spLocks/>
            </p:cNvSpPr>
            <p:nvPr/>
          </p:nvSpPr>
          <p:spPr>
            <a:xfrm>
              <a:off x="3795068" y="2200970"/>
              <a:ext cx="58990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100" b="1" dirty="0">
                  <a:solidFill>
                    <a:srgbClr val="92D050"/>
                  </a:solidFill>
                </a:rPr>
                <a:t>+</a:t>
              </a:r>
              <a:r>
                <a:rPr lang="ru-RU" sz="1100" b="1" dirty="0">
                  <a:solidFill>
                    <a:srgbClr val="92D050"/>
                  </a:solidFill>
                </a:rPr>
                <a:t> </a:t>
              </a:r>
              <a:r>
                <a:rPr lang="ru-RU" sz="1100" b="1" dirty="0" smtClean="0">
                  <a:solidFill>
                    <a:srgbClr val="92D050"/>
                  </a:solidFill>
                </a:rPr>
                <a:t>3 </a:t>
              </a:r>
              <a:r>
                <a:rPr lang="ru-RU" sz="1100" b="1" dirty="0">
                  <a:solidFill>
                    <a:srgbClr val="92D050"/>
                  </a:solidFill>
                </a:rPr>
                <a:t>года </a:t>
              </a:r>
              <a:endParaRPr lang="en-US" sz="11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85357" y="2469235"/>
            <a:ext cx="1230379" cy="653677"/>
            <a:chOff x="3585355" y="2652978"/>
            <a:chExt cx="1091646" cy="653677"/>
          </a:xfrm>
        </p:grpSpPr>
        <p:grpSp>
          <p:nvGrpSpPr>
            <p:cNvPr id="160" name="Group 159"/>
            <p:cNvGrpSpPr/>
            <p:nvPr/>
          </p:nvGrpSpPr>
          <p:grpSpPr>
            <a:xfrm>
              <a:off x="3585355" y="2652978"/>
              <a:ext cx="1091646" cy="251560"/>
              <a:chOff x="3544197" y="2787563"/>
              <a:chExt cx="1091646" cy="251560"/>
            </a:xfrm>
          </p:grpSpPr>
          <p:sp>
            <p:nvSpPr>
              <p:cNvPr id="164" name="Rectangle 34"/>
              <p:cNvSpPr txBox="1">
                <a:spLocks/>
              </p:cNvSpPr>
              <p:nvPr/>
            </p:nvSpPr>
            <p:spPr>
              <a:xfrm>
                <a:off x="3544197" y="2790232"/>
                <a:ext cx="109164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b="1" dirty="0">
                    <a:solidFill>
                      <a:srgbClr val="000000"/>
                    </a:solidFill>
                  </a:rPr>
                  <a:t>16             8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ight Arrow 164"/>
              <p:cNvSpPr>
                <a:spLocks/>
              </p:cNvSpPr>
              <p:nvPr/>
            </p:nvSpPr>
            <p:spPr>
              <a:xfrm rot="16200000" flipH="1">
                <a:off x="3964240" y="2778116"/>
                <a:ext cx="251560" cy="270453"/>
              </a:xfrm>
              <a:prstGeom prst="rightArrow">
                <a:avLst/>
              </a:prstGeom>
              <a:solidFill>
                <a:srgbClr val="92D050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9" name="Rectangle 102"/>
            <p:cNvSpPr txBox="1">
              <a:spLocks/>
            </p:cNvSpPr>
            <p:nvPr/>
          </p:nvSpPr>
          <p:spPr>
            <a:xfrm>
              <a:off x="3592936" y="2998878"/>
              <a:ext cx="10764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ru-RU" sz="1000" b="1" dirty="0" smtClean="0">
                  <a:solidFill>
                    <a:srgbClr val="92D050"/>
                  </a:solidFill>
                </a:rPr>
                <a:t>-8 </a:t>
              </a:r>
              <a:r>
                <a:rPr lang="ru-RU" sz="1000" b="1" dirty="0">
                  <a:solidFill>
                    <a:srgbClr val="92D050"/>
                  </a:solidFill>
                </a:rPr>
                <a:t>умерших на </a:t>
              </a:r>
              <a:r>
                <a:rPr lang="ru-RU" sz="1000" b="1" dirty="0" smtClean="0">
                  <a:solidFill>
                    <a:srgbClr val="92D050"/>
                  </a:solidFill>
                </a:rPr>
                <a:t>       1 </a:t>
              </a:r>
              <a:r>
                <a:rPr lang="ru-RU" sz="1000" b="1" dirty="0">
                  <a:solidFill>
                    <a:srgbClr val="92D050"/>
                  </a:solidFill>
                </a:rPr>
                <a:t>000 </a:t>
              </a:r>
              <a:r>
                <a:rPr lang="ru-RU" sz="1000" b="1" dirty="0" smtClean="0">
                  <a:solidFill>
                    <a:srgbClr val="92D050"/>
                  </a:solidFill>
                </a:rPr>
                <a:t>родившихся</a:t>
              </a:r>
              <a:endParaRPr lang="en-US" sz="10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95476" y="4483361"/>
            <a:ext cx="1397819" cy="482080"/>
            <a:chOff x="3395473" y="4301334"/>
            <a:chExt cx="1397819" cy="482080"/>
          </a:xfrm>
        </p:grpSpPr>
        <p:grpSp>
          <p:nvGrpSpPr>
            <p:cNvPr id="171" name="Group 170"/>
            <p:cNvGrpSpPr/>
            <p:nvPr/>
          </p:nvGrpSpPr>
          <p:grpSpPr>
            <a:xfrm>
              <a:off x="3395473" y="4301334"/>
              <a:ext cx="1397819" cy="259359"/>
              <a:chOff x="3422277" y="4614137"/>
              <a:chExt cx="1397819" cy="259359"/>
            </a:xfrm>
          </p:grpSpPr>
          <p:sp>
            <p:nvSpPr>
              <p:cNvPr id="172" name="Rectangle 46"/>
              <p:cNvSpPr txBox="1">
                <a:spLocks/>
              </p:cNvSpPr>
              <p:nvPr/>
            </p:nvSpPr>
            <p:spPr>
              <a:xfrm>
                <a:off x="3422277" y="4627275"/>
                <a:ext cx="139781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255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55" lvl="1" indent="-192067" defTabSz="895255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151" lvl="2" indent="-261910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298" lvl="3" indent="-155558" defTabSz="895255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728" lvl="4" indent="-130162" defTabSz="895255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728" indent="-130162" defTabSz="895255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4E7A"/>
                  </a:buClr>
                </a:pPr>
                <a:r>
                  <a:rPr lang="ru-RU" b="1" dirty="0">
                    <a:solidFill>
                      <a:srgbClr val="000000"/>
                    </a:solidFill>
                  </a:rPr>
                  <a:t>34</a:t>
                </a:r>
                <a:r>
                  <a:rPr lang="en-US" b="1" dirty="0">
                    <a:solidFill>
                      <a:srgbClr val="000000"/>
                    </a:solidFill>
                  </a:rPr>
                  <a:t>%</a:t>
                </a:r>
                <a:r>
                  <a:rPr lang="ru-RU" b="1" dirty="0">
                    <a:solidFill>
                      <a:srgbClr val="000000"/>
                    </a:solidFill>
                  </a:rPr>
                  <a:t>          </a:t>
                </a:r>
                <a:r>
                  <a:rPr lang="ru-RU" b="1" dirty="0" smtClean="0">
                    <a:solidFill>
                      <a:srgbClr val="000000"/>
                    </a:solidFill>
                  </a:rPr>
                  <a:t>6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0%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Right Arrow 172"/>
              <p:cNvSpPr>
                <a:spLocks/>
              </p:cNvSpPr>
              <p:nvPr/>
            </p:nvSpPr>
            <p:spPr>
              <a:xfrm rot="16200000">
                <a:off x="3964240" y="4604690"/>
                <a:ext cx="251560" cy="270453"/>
              </a:xfrm>
              <a:prstGeom prst="rightArrow">
                <a:avLst/>
              </a:prstGeom>
              <a:solidFill>
                <a:srgbClr val="92D050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err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" name="Rectangle 102"/>
            <p:cNvSpPr txBox="1">
              <a:spLocks/>
            </p:cNvSpPr>
            <p:nvPr/>
          </p:nvSpPr>
          <p:spPr>
            <a:xfrm>
              <a:off x="3556140" y="4614137"/>
              <a:ext cx="107648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100" b="1" dirty="0" smtClean="0">
                  <a:solidFill>
                    <a:srgbClr val="92D050"/>
                  </a:solidFill>
                </a:rPr>
                <a:t>+26%</a:t>
              </a:r>
              <a:endParaRPr lang="en-US" sz="1100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54798" y="5354115"/>
            <a:ext cx="1412235" cy="660590"/>
            <a:chOff x="3444776" y="5125510"/>
            <a:chExt cx="1412235" cy="660590"/>
          </a:xfrm>
        </p:grpSpPr>
        <p:sp>
          <p:nvSpPr>
            <p:cNvPr id="170" name="Rectangle 46"/>
            <p:cNvSpPr txBox="1">
              <a:spLocks/>
            </p:cNvSpPr>
            <p:nvPr/>
          </p:nvSpPr>
          <p:spPr>
            <a:xfrm>
              <a:off x="3483237" y="5128178"/>
              <a:ext cx="13737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b="1" dirty="0">
                  <a:solidFill>
                    <a:srgbClr val="000000"/>
                  </a:solidFill>
                </a:rPr>
                <a:t>295 </a:t>
              </a:r>
              <a:r>
                <a:rPr lang="ru-RU" b="1" dirty="0">
                  <a:solidFill>
                    <a:srgbClr val="000000"/>
                  </a:solidFill>
                </a:rPr>
                <a:t>        </a:t>
              </a:r>
              <a:r>
                <a:rPr lang="en-US" b="1" dirty="0">
                  <a:solidFill>
                    <a:srgbClr val="000000"/>
                  </a:solidFill>
                </a:rPr>
                <a:t>2</a:t>
              </a:r>
              <a:r>
                <a:rPr lang="ru-RU" b="1" dirty="0">
                  <a:solidFill>
                    <a:srgbClr val="000000"/>
                  </a:solidFill>
                </a:rPr>
                <a:t>21,5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77" name="Right Arrow 176"/>
            <p:cNvSpPr>
              <a:spLocks/>
            </p:cNvSpPr>
            <p:nvPr/>
          </p:nvSpPr>
          <p:spPr>
            <a:xfrm rot="16200000" flipH="1">
              <a:off x="3964239" y="5116063"/>
              <a:ext cx="251560" cy="270453"/>
            </a:xfrm>
            <a:prstGeom prst="rightArrow">
              <a:avLst/>
            </a:prstGeom>
            <a:solidFill>
              <a:srgbClr val="92D05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err="1">
                <a:solidFill>
                  <a:srgbClr val="000000"/>
                </a:solidFill>
              </a:endParaRPr>
            </a:p>
          </p:txBody>
        </p:sp>
        <p:sp>
          <p:nvSpPr>
            <p:cNvPr id="181" name="Rectangle 102"/>
            <p:cNvSpPr txBox="1">
              <a:spLocks/>
            </p:cNvSpPr>
            <p:nvPr/>
          </p:nvSpPr>
          <p:spPr>
            <a:xfrm>
              <a:off x="3444776" y="5447546"/>
              <a:ext cx="12791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r>
                <a:rPr lang="en-US" sz="1100" b="1" dirty="0" smtClean="0">
                  <a:solidFill>
                    <a:srgbClr val="92D050"/>
                  </a:solidFill>
                </a:rPr>
                <a:t>-</a:t>
              </a:r>
              <a:r>
                <a:rPr lang="ru-RU" sz="1100" b="1" dirty="0" smtClean="0">
                  <a:solidFill>
                    <a:srgbClr val="92D050"/>
                  </a:solidFill>
                </a:rPr>
                <a:t>73,5</a:t>
              </a:r>
              <a:r>
                <a:rPr lang="en-US" sz="1100" b="1" dirty="0" smtClean="0">
                  <a:solidFill>
                    <a:srgbClr val="92D050"/>
                  </a:solidFill>
                </a:rPr>
                <a:t> </a:t>
              </a:r>
              <a:r>
                <a:rPr lang="ru-RU" sz="1100" b="1" dirty="0">
                  <a:solidFill>
                    <a:srgbClr val="92D050"/>
                  </a:solidFill>
                </a:rPr>
                <a:t>грабежей на 100 тыс. жителей</a:t>
              </a:r>
              <a:endParaRPr lang="en-US" sz="11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20" name="Rectangle 54"/>
          <p:cNvSpPr txBox="1">
            <a:spLocks/>
          </p:cNvSpPr>
          <p:nvPr/>
        </p:nvSpPr>
        <p:spPr>
          <a:xfrm>
            <a:off x="1817917" y="5300305"/>
            <a:ext cx="15274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Количество грабежей,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dirty="0">
                <a:solidFill>
                  <a:srgbClr val="808080"/>
                </a:solidFill>
              </a:rPr>
              <a:t>на 100 тыс.  жителей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126" name="Rectangle 73"/>
          <p:cNvSpPr txBox="1">
            <a:spLocks/>
          </p:cNvSpPr>
          <p:nvPr/>
        </p:nvSpPr>
        <p:spPr>
          <a:xfrm>
            <a:off x="1817917" y="4496502"/>
            <a:ext cx="1527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Охват дошкольным образованием</a:t>
            </a:r>
          </a:p>
        </p:txBody>
      </p:sp>
      <p:sp>
        <p:nvSpPr>
          <p:cNvPr id="132" name="Rectangle 77"/>
          <p:cNvSpPr txBox="1">
            <a:spLocks/>
          </p:cNvSpPr>
          <p:nvPr/>
        </p:nvSpPr>
        <p:spPr>
          <a:xfrm>
            <a:off x="1817917" y="1533543"/>
            <a:ext cx="1527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Продолжительность</a:t>
            </a:r>
            <a:r>
              <a:rPr lang="en-US" sz="1100" b="1" dirty="0">
                <a:solidFill>
                  <a:srgbClr val="000000"/>
                </a:solidFill>
              </a:rPr>
              <a:t/>
            </a:r>
            <a:br>
              <a:rPr lang="en-US" sz="1100" b="1" dirty="0">
                <a:solidFill>
                  <a:srgbClr val="000000"/>
                </a:solidFill>
              </a:rPr>
            </a:br>
            <a:r>
              <a:rPr lang="ru-RU" sz="1100" b="1" dirty="0">
                <a:solidFill>
                  <a:srgbClr val="000000"/>
                </a:solidFill>
              </a:rPr>
              <a:t>жизни, </a:t>
            </a:r>
            <a:r>
              <a:rPr lang="ru-RU" sz="1100" dirty="0">
                <a:solidFill>
                  <a:srgbClr val="808080"/>
                </a:solidFill>
              </a:rPr>
              <a:t>лет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134" name="Rectangle 180"/>
          <p:cNvSpPr txBox="1">
            <a:spLocks/>
          </p:cNvSpPr>
          <p:nvPr/>
        </p:nvSpPr>
        <p:spPr>
          <a:xfrm>
            <a:off x="1817917" y="3535009"/>
            <a:ext cx="1527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Количество учеников на учителя</a:t>
            </a:r>
            <a:endParaRPr lang="ru-RU" sz="1100" b="1" baseline="30000" dirty="0">
              <a:solidFill>
                <a:srgbClr val="000000"/>
              </a:solidFill>
            </a:endParaRPr>
          </a:p>
        </p:txBody>
      </p:sp>
      <p:sp>
        <p:nvSpPr>
          <p:cNvPr id="161" name="Rectangle 62"/>
          <p:cNvSpPr txBox="1">
            <a:spLocks/>
          </p:cNvSpPr>
          <p:nvPr/>
        </p:nvSpPr>
        <p:spPr>
          <a:xfrm>
            <a:off x="1817917" y="2454970"/>
            <a:ext cx="15274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100" b="1" dirty="0">
                <a:solidFill>
                  <a:srgbClr val="000000"/>
                </a:solidFill>
              </a:rPr>
              <a:t>Младенческая смертность,</a:t>
            </a:r>
            <a:r>
              <a:rPr lang="en-US" sz="1100" b="1" dirty="0">
                <a:solidFill>
                  <a:srgbClr val="000000"/>
                </a:solidFill>
              </a:rPr>
              <a:t/>
            </a:r>
            <a:br>
              <a:rPr lang="en-US" sz="1100" b="1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808080"/>
                </a:solidFill>
              </a:rPr>
              <a:t>на 1</a:t>
            </a:r>
            <a:r>
              <a:rPr lang="en-US" sz="1100" dirty="0">
                <a:solidFill>
                  <a:srgbClr val="808080"/>
                </a:solidFill>
              </a:rPr>
              <a:t> </a:t>
            </a:r>
            <a:r>
              <a:rPr lang="ru-RU" sz="1100" dirty="0">
                <a:solidFill>
                  <a:srgbClr val="808080"/>
                </a:solidFill>
              </a:rPr>
              <a:t>000 родившихся</a:t>
            </a:r>
            <a:endParaRPr lang="en-US" sz="1100" dirty="0">
              <a:solidFill>
                <a:srgbClr val="80808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718684" y="2355984"/>
            <a:ext cx="371063" cy="371063"/>
            <a:chOff x="451064" y="4216400"/>
            <a:chExt cx="371063" cy="371063"/>
          </a:xfrm>
        </p:grpSpPr>
        <p:pic>
          <p:nvPicPr>
            <p:cNvPr id="107" name="Picture 23" descr="bubble"/>
            <p:cNvPicPr>
              <a:picLocks noChangeArrowheads="1"/>
            </p:cNvPicPr>
            <p:nvPr>
              <p:custDataLst>
                <p:tags r:id="rId3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64" y="4216400"/>
              <a:ext cx="371063" cy="371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AutoShape 28"/>
            <p:cNvSpPr>
              <a:spLocks noChangeArrowheads="1"/>
            </p:cNvSpPr>
            <p:nvPr/>
          </p:nvSpPr>
          <p:spPr bwMode="auto">
            <a:xfrm>
              <a:off x="494416" y="4310582"/>
              <a:ext cx="135052" cy="126048"/>
            </a:xfrm>
            <a:prstGeom prst="plus">
              <a:avLst>
                <a:gd name="adj" fmla="val 36301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586586" y="4265306"/>
              <a:ext cx="113498" cy="28467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3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65133" y="4413157"/>
              <a:ext cx="12365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1" name="5. Source"/>
          <p:cNvSpPr>
            <a:spLocks noChangeArrowheads="1"/>
          </p:cNvSpPr>
          <p:nvPr/>
        </p:nvSpPr>
        <p:spPr bwMode="auto">
          <a:xfrm>
            <a:off x="105157" y="6462776"/>
            <a:ext cx="830103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marL="469750" indent="-469750" defTabSz="894970"/>
            <a:r>
              <a:rPr lang="ru-RU" sz="1000" b="1" dirty="0">
                <a:solidFill>
                  <a:srgbClr val="000000"/>
                </a:solidFill>
              </a:rPr>
              <a:t>ИСТОЧНИК</a:t>
            </a:r>
            <a:r>
              <a:rPr lang="ru-RU" sz="1000" dirty="0">
                <a:solidFill>
                  <a:srgbClr val="000000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Brookings Global Metro Monitor </a:t>
            </a:r>
            <a:r>
              <a:rPr lang="ru-RU" sz="1000" dirty="0">
                <a:solidFill>
                  <a:srgbClr val="000000"/>
                </a:solidFill>
              </a:rPr>
              <a:t>(</a:t>
            </a:r>
            <a:r>
              <a:rPr lang="en-US" sz="1000" dirty="0">
                <a:solidFill>
                  <a:srgbClr val="000000"/>
                </a:solidFill>
              </a:rPr>
              <a:t>2014</a:t>
            </a:r>
            <a:r>
              <a:rPr lang="ru-RU" sz="1000" dirty="0">
                <a:solidFill>
                  <a:srgbClr val="000000"/>
                </a:solidFill>
              </a:rPr>
              <a:t> год</a:t>
            </a:r>
            <a:r>
              <a:rPr lang="ru-RU" sz="1000" dirty="0" smtClean="0">
                <a:solidFill>
                  <a:srgbClr val="000000"/>
                </a:solidFill>
              </a:rPr>
              <a:t>), </a:t>
            </a:r>
            <a:r>
              <a:rPr lang="ru-RU" sz="1000" dirty="0">
                <a:solidFill>
                  <a:srgbClr val="000000"/>
                </a:solidFill>
              </a:rPr>
              <a:t>департаменты статистики Алматы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ru-RU" sz="1000" dirty="0">
                <a:solidFill>
                  <a:srgbClr val="000000"/>
                </a:solidFill>
              </a:rPr>
              <a:t>и других городов </a:t>
            </a:r>
          </a:p>
        </p:txBody>
      </p:sp>
      <p:sp>
        <p:nvSpPr>
          <p:cNvPr id="123" name="Right Arrow 168"/>
          <p:cNvSpPr>
            <a:spLocks/>
          </p:cNvSpPr>
          <p:nvPr/>
        </p:nvSpPr>
        <p:spPr>
          <a:xfrm rot="16200000">
            <a:off x="3979904" y="3496122"/>
            <a:ext cx="251560" cy="270453"/>
          </a:xfrm>
          <a:prstGeom prst="rightArrow">
            <a:avLst/>
          </a:prstGeom>
          <a:solidFill>
            <a:srgbClr val="92D05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8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605398498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0723" name="think-cell Slide" r:id="rId5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30188"/>
            <a:ext cx="8102600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/>
              <a:t>Конкурентные преимущества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9998" y="850904"/>
            <a:ext cx="8685512" cy="5435599"/>
            <a:chOff x="89874" y="1997934"/>
            <a:chExt cx="8636062" cy="2401362"/>
          </a:xfrm>
        </p:grpSpPr>
        <p:sp>
          <p:nvSpPr>
            <p:cNvPr id="9" name="TextBox 10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89874" y="1997934"/>
              <a:ext cx="2288383" cy="24013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9" tIns="72009" rIns="72009" bIns="72009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4"/>
            <p:cNvSpPr txBox="1">
              <a:spLocks/>
            </p:cNvSpPr>
            <p:nvPr/>
          </p:nvSpPr>
          <p:spPr>
            <a:xfrm>
              <a:off x="2467035" y="2132603"/>
              <a:ext cx="6258901" cy="1937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b="1" dirty="0">
                  <a:solidFill>
                    <a:srgbClr val="000000"/>
                  </a:solidFill>
                </a:rPr>
                <a:t>  Развитая </a:t>
              </a:r>
              <a:r>
                <a:rPr lang="ru-RU" sz="1500" b="1" dirty="0" err="1">
                  <a:solidFill>
                    <a:srgbClr val="000000"/>
                  </a:solidFill>
                </a:rPr>
                <a:t>сервисно</a:t>
              </a:r>
              <a:r>
                <a:rPr lang="ru-RU" sz="1500" b="1" dirty="0">
                  <a:solidFill>
                    <a:srgbClr val="000000"/>
                  </a:solidFill>
                </a:rPr>
                <a:t>-ориентированная экономика</a:t>
              </a: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endParaRPr lang="ru-RU" sz="1500" b="1" dirty="0">
                <a:solidFill>
                  <a:srgbClr val="000000"/>
                </a:solidFill>
              </a:endParaRP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b="1" dirty="0">
                  <a:solidFill>
                    <a:srgbClr val="000000"/>
                  </a:solidFill>
                </a:rPr>
                <a:t>  Относительно высокая платежеспособность населения</a:t>
              </a: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endParaRPr lang="ru-RU" sz="1500" b="1" dirty="0">
                <a:solidFill>
                  <a:srgbClr val="000000"/>
                </a:solidFill>
              </a:endParaRP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b="1" dirty="0">
                  <a:solidFill>
                    <a:srgbClr val="000000"/>
                  </a:solidFill>
                </a:rPr>
                <a:t>  Высокий уровень развития человеческого капитала </a:t>
              </a:r>
            </a:p>
            <a:p>
              <a:pPr marL="1556" lvl="1" indent="0">
                <a:spcBef>
                  <a:spcPct val="20000"/>
                </a:spcBef>
                <a:buClr>
                  <a:srgbClr val="00B050"/>
                </a:buClr>
                <a:buNone/>
              </a:pPr>
              <a:r>
                <a:rPr lang="ru-RU" sz="1500" b="1" dirty="0">
                  <a:solidFill>
                    <a:srgbClr val="000000"/>
                  </a:solidFill>
                </a:rPr>
                <a:t>     (численность населения, здравоохранение, образование и т.д.)</a:t>
              </a: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endParaRPr lang="ru-RU" sz="1500" b="1" dirty="0">
                <a:solidFill>
                  <a:srgbClr val="000000"/>
                </a:solidFill>
              </a:endParaRP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b="1" dirty="0">
                  <a:solidFill>
                    <a:srgbClr val="000000"/>
                  </a:solidFill>
                </a:rPr>
                <a:t>  Развитая образовательная инфраструктура </a:t>
              </a: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endParaRPr lang="ru-RU" sz="1500" b="1" dirty="0">
                <a:solidFill>
                  <a:srgbClr val="000000"/>
                </a:solidFill>
              </a:endParaRP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b="1" dirty="0">
                  <a:solidFill>
                    <a:srgbClr val="000000"/>
                  </a:solidFill>
                </a:rPr>
                <a:t>  Развитая спортивная инфраструктура</a:t>
              </a: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endParaRPr lang="ru-RU" sz="1500" b="1" dirty="0">
                <a:solidFill>
                  <a:srgbClr val="000000"/>
                </a:solidFill>
              </a:endParaRP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b="1" dirty="0">
                  <a:solidFill>
                    <a:srgbClr val="000000"/>
                  </a:solidFill>
                </a:rPr>
                <a:t>  Уникальная природа (наличие высоких гор, непосредственно</a:t>
              </a:r>
            </a:p>
            <a:p>
              <a:pPr marL="1556" lvl="1" indent="0">
                <a:spcBef>
                  <a:spcPct val="20000"/>
                </a:spcBef>
                <a:buClr>
                  <a:srgbClr val="00B050"/>
                </a:buClr>
                <a:buNone/>
              </a:pPr>
              <a:r>
                <a:rPr lang="ru-RU" sz="1500" b="1" dirty="0">
                  <a:solidFill>
                    <a:srgbClr val="000000"/>
                  </a:solidFill>
                </a:rPr>
                <a:t>      примыкающих к крупному городу и т.д.)</a:t>
              </a: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endParaRPr lang="ru-RU" sz="1500" b="1" dirty="0">
                <a:solidFill>
                  <a:srgbClr val="000000"/>
                </a:solidFill>
              </a:endParaRPr>
            </a:p>
            <a:p>
              <a:pPr lvl="1" fontAlgn="base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ru-RU" sz="1500" b="1" dirty="0">
                  <a:solidFill>
                    <a:srgbClr val="000000"/>
                  </a:solidFill>
                </a:rPr>
                <a:t>  Значительный транспортно-транзитный потенциал</a:t>
              </a:r>
            </a:p>
            <a:p>
              <a:pPr marL="1556" lvl="1" indent="0">
                <a:spcBef>
                  <a:spcPct val="20000"/>
                </a:spcBef>
                <a:buClr>
                  <a:srgbClr val="00B050"/>
                </a:buClr>
                <a:buNone/>
              </a:pPr>
              <a:r>
                <a:rPr lang="ru-RU" sz="1500" b="1" dirty="0">
                  <a:solidFill>
                    <a:srgbClr val="000000"/>
                  </a:solidFill>
                </a:rPr>
                <a:t>      (аэропорт, ж</a:t>
              </a:r>
              <a:r>
                <a:rPr lang="en-US" sz="1500" b="1" dirty="0">
                  <a:solidFill>
                    <a:srgbClr val="000000"/>
                  </a:solidFill>
                </a:rPr>
                <a:t>/</a:t>
              </a:r>
              <a:r>
                <a:rPr lang="ru-RU" sz="1500" b="1" dirty="0">
                  <a:solidFill>
                    <a:srgbClr val="000000"/>
                  </a:solidFill>
                </a:rPr>
                <a:t>д, международные автодороги)</a:t>
              </a:r>
              <a:endParaRPr lang="en-US" sz="15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5107" name="Picture 355" descr="http://www.almaty-info.net/upload/images/132006429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98" y="3016250"/>
            <a:ext cx="2301486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7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92590995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1747" name="think-cell Slide" r:id="rId5" imgW="360" imgH="360" progId="">
              <p:embed/>
            </p:oleObj>
          </a:graphicData>
        </a:graphic>
      </p:graphicFrame>
      <p:sp>
        <p:nvSpPr>
          <p:cNvPr id="72" name="Rectangle 71"/>
          <p:cNvSpPr>
            <a:spLocks/>
          </p:cNvSpPr>
          <p:nvPr/>
        </p:nvSpPr>
        <p:spPr>
          <a:xfrm>
            <a:off x="171455" y="780033"/>
            <a:ext cx="8614056" cy="5312434"/>
          </a:xfrm>
          <a:prstGeom prst="rect">
            <a:avLst/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 err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2" y="230188"/>
            <a:ext cx="8553448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/>
              <a:t>Проблемные</a:t>
            </a:r>
            <a:r>
              <a:rPr lang="ru-RU" sz="2000" dirty="0"/>
              <a:t> </a:t>
            </a:r>
            <a:r>
              <a:rPr lang="ru-RU" sz="2400" dirty="0"/>
              <a:t>зоны</a:t>
            </a:r>
            <a:r>
              <a:rPr lang="ru-RU" sz="2000" dirty="0"/>
              <a:t>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71454" y="764346"/>
            <a:ext cx="8375649" cy="5328118"/>
            <a:chOff x="164556" y="4150668"/>
            <a:chExt cx="8941344" cy="2375371"/>
          </a:xfrm>
        </p:grpSpPr>
        <p:sp>
          <p:nvSpPr>
            <p:cNvPr id="13" name="TextBox 10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64557" y="4150668"/>
              <a:ext cx="1892019" cy="23753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9" tIns="72009" rIns="72009" bIns="72009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4E7A"/>
                </a:buClr>
              </a:pP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14"/>
            <p:cNvSpPr txBox="1">
              <a:spLocks/>
            </p:cNvSpPr>
            <p:nvPr/>
          </p:nvSpPr>
          <p:spPr>
            <a:xfrm>
              <a:off x="2665962" y="4336698"/>
              <a:ext cx="6439938" cy="2063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255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r>
                <a:rPr lang="ru-RU" b="1" dirty="0">
                  <a:solidFill>
                    <a:srgbClr val="000000"/>
                  </a:solidFill>
                </a:rPr>
                <a:t>Растущий уровень преступности, значительное миграционное давление</a:t>
              </a: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endParaRPr lang="ru-RU" b="1" dirty="0">
                <a:solidFill>
                  <a:srgbClr val="000000"/>
                </a:solidFill>
              </a:endParaRP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r>
                <a:rPr lang="ru-RU" b="1" dirty="0">
                  <a:solidFill>
                    <a:srgbClr val="000000"/>
                  </a:solidFill>
                </a:rPr>
                <a:t>Неблагоприятная экология </a:t>
              </a: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endParaRPr lang="ru-RU" b="1" dirty="0">
                <a:solidFill>
                  <a:srgbClr val="000000"/>
                </a:solidFill>
              </a:endParaRP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r>
                <a:rPr lang="ru-RU" b="1" dirty="0">
                  <a:solidFill>
                    <a:srgbClr val="000000"/>
                  </a:solidFill>
                </a:rPr>
                <a:t>Высокая загруженность </a:t>
              </a:r>
              <a:r>
                <a:rPr lang="ru-RU" b="1" dirty="0" smtClean="0">
                  <a:solidFill>
                    <a:srgbClr val="000000"/>
                  </a:solidFill>
                </a:rPr>
                <a:t>автодорог</a:t>
              </a:r>
              <a:endParaRPr lang="ru-RU" b="1" dirty="0">
                <a:solidFill>
                  <a:srgbClr val="000000"/>
                </a:solidFill>
              </a:endParaRP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endParaRPr lang="ru-RU" b="1" dirty="0">
                <a:solidFill>
                  <a:srgbClr val="000000"/>
                </a:solidFill>
              </a:endParaRP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r>
                <a:rPr lang="ru-RU" b="1" dirty="0">
                  <a:solidFill>
                    <a:srgbClr val="000000"/>
                  </a:solidFill>
                </a:rPr>
                <a:t>Высокий износ </a:t>
              </a:r>
              <a:r>
                <a:rPr lang="ru-RU" b="1" dirty="0" smtClean="0">
                  <a:solidFill>
                    <a:srgbClr val="000000"/>
                  </a:solidFill>
                </a:rPr>
                <a:t>ЖКХ - инфраструктуры</a:t>
              </a:r>
              <a:endParaRPr lang="ru-RU" b="1" dirty="0">
                <a:solidFill>
                  <a:srgbClr val="000000"/>
                </a:solidFill>
              </a:endParaRP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endParaRPr lang="ru-RU" b="1" dirty="0">
                <a:solidFill>
                  <a:srgbClr val="000000"/>
                </a:solidFill>
              </a:endParaRP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r>
                <a:rPr lang="ru-RU" b="1" dirty="0">
                  <a:solidFill>
                    <a:srgbClr val="000000"/>
                  </a:solidFill>
                </a:rPr>
                <a:t>Диспропорции в развитии районов города</a:t>
              </a: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endParaRPr lang="ru-RU" b="1" dirty="0">
                <a:solidFill>
                  <a:srgbClr val="000000"/>
                </a:solidFill>
              </a:endParaRP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r>
                <a:rPr lang="ru-RU" b="1" dirty="0">
                  <a:solidFill>
                    <a:srgbClr val="000000"/>
                  </a:solidFill>
                </a:rPr>
                <a:t>Недостаточная обеспеченность жильем</a:t>
              </a: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endParaRPr lang="en-US" b="1" dirty="0">
                <a:solidFill>
                  <a:srgbClr val="000000"/>
                </a:solidFill>
              </a:endParaRP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r>
                <a:rPr lang="ru-RU" b="1" dirty="0">
                  <a:solidFill>
                    <a:srgbClr val="000000"/>
                  </a:solidFill>
                </a:rPr>
                <a:t>Высокая доля безработицы, в том числе скрытой</a:t>
              </a: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endParaRPr lang="en-US" b="1" dirty="0">
                <a:solidFill>
                  <a:srgbClr val="000000"/>
                </a:solidFill>
              </a:endParaRPr>
            </a:p>
            <a:p>
              <a:pPr marL="1588" lvl="1" indent="0">
                <a:spcBef>
                  <a:spcPct val="20000"/>
                </a:spcBef>
                <a:buClr>
                  <a:srgbClr val="004E7A"/>
                </a:buClr>
                <a:buNone/>
              </a:pPr>
              <a:r>
                <a:rPr lang="ru-RU" b="1" dirty="0">
                  <a:solidFill>
                    <a:srgbClr val="000000"/>
                  </a:solidFill>
                </a:rPr>
                <a:t>Недостаточная </a:t>
              </a:r>
              <a:r>
                <a:rPr lang="ru-RU" b="1" dirty="0" err="1">
                  <a:solidFill>
                    <a:srgbClr val="000000"/>
                  </a:solidFill>
                </a:rPr>
                <a:t>скоординированность</a:t>
              </a:r>
              <a:r>
                <a:rPr lang="ru-RU" b="1" dirty="0">
                  <a:solidFill>
                    <a:srgbClr val="000000"/>
                  </a:solidFill>
                </a:rPr>
                <a:t> местных органов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20" name="Picture 19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64556" y="5068423"/>
              <a:ext cx="1892018" cy="9156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5" name="Freeform 103"/>
          <p:cNvSpPr>
            <a:spLocks/>
          </p:cNvSpPr>
          <p:nvPr/>
        </p:nvSpPr>
        <p:spPr bwMode="auto">
          <a:xfrm>
            <a:off x="2171180" y="1297152"/>
            <a:ext cx="189697" cy="17429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reeform 103"/>
          <p:cNvSpPr>
            <a:spLocks/>
          </p:cNvSpPr>
          <p:nvPr/>
        </p:nvSpPr>
        <p:spPr bwMode="auto">
          <a:xfrm>
            <a:off x="2206787" y="5496528"/>
            <a:ext cx="189697" cy="17429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103"/>
          <p:cNvSpPr>
            <a:spLocks/>
          </p:cNvSpPr>
          <p:nvPr/>
        </p:nvSpPr>
        <p:spPr bwMode="auto">
          <a:xfrm>
            <a:off x="2184855" y="2602284"/>
            <a:ext cx="189697" cy="17429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Freeform 103"/>
          <p:cNvSpPr>
            <a:spLocks/>
          </p:cNvSpPr>
          <p:nvPr/>
        </p:nvSpPr>
        <p:spPr bwMode="auto">
          <a:xfrm>
            <a:off x="2171180" y="3149014"/>
            <a:ext cx="189697" cy="17429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reeform 103"/>
          <p:cNvSpPr>
            <a:spLocks/>
          </p:cNvSpPr>
          <p:nvPr/>
        </p:nvSpPr>
        <p:spPr bwMode="auto">
          <a:xfrm>
            <a:off x="2186630" y="3762706"/>
            <a:ext cx="189697" cy="17429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Freeform 103"/>
          <p:cNvSpPr>
            <a:spLocks/>
          </p:cNvSpPr>
          <p:nvPr/>
        </p:nvSpPr>
        <p:spPr bwMode="auto">
          <a:xfrm>
            <a:off x="2200307" y="4278206"/>
            <a:ext cx="189697" cy="17429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Freeform 103"/>
          <p:cNvSpPr>
            <a:spLocks/>
          </p:cNvSpPr>
          <p:nvPr/>
        </p:nvSpPr>
        <p:spPr bwMode="auto">
          <a:xfrm>
            <a:off x="2187606" y="4879159"/>
            <a:ext cx="189697" cy="17429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Freeform 103"/>
          <p:cNvSpPr>
            <a:spLocks/>
          </p:cNvSpPr>
          <p:nvPr/>
        </p:nvSpPr>
        <p:spPr bwMode="auto">
          <a:xfrm>
            <a:off x="2169404" y="2021115"/>
            <a:ext cx="189697" cy="174292"/>
          </a:xfrm>
          <a:custGeom>
            <a:avLst/>
            <a:gdLst>
              <a:gd name="T0" fmla="*/ 1326 w 2880"/>
              <a:gd name="T1" fmla="*/ 2079 h 2674"/>
              <a:gd name="T2" fmla="*/ 1118 w 2880"/>
              <a:gd name="T3" fmla="*/ 2354 h 2674"/>
              <a:gd name="T4" fmla="*/ 929 w 2880"/>
              <a:gd name="T5" fmla="*/ 2544 h 2674"/>
              <a:gd name="T6" fmla="*/ 780 w 2880"/>
              <a:gd name="T7" fmla="*/ 2642 h 2674"/>
              <a:gd name="T8" fmla="*/ 702 w 2880"/>
              <a:gd name="T9" fmla="*/ 2669 h 2674"/>
              <a:gd name="T10" fmla="*/ 648 w 2880"/>
              <a:gd name="T11" fmla="*/ 2674 h 2674"/>
              <a:gd name="T12" fmla="*/ 484 w 2880"/>
              <a:gd name="T13" fmla="*/ 2641 h 2674"/>
              <a:gd name="T14" fmla="*/ 320 w 2880"/>
              <a:gd name="T15" fmla="*/ 2540 h 2674"/>
              <a:gd name="T16" fmla="*/ 160 w 2880"/>
              <a:gd name="T17" fmla="*/ 2371 h 2674"/>
              <a:gd name="T18" fmla="*/ 0 w 2880"/>
              <a:gd name="T19" fmla="*/ 2136 h 2674"/>
              <a:gd name="T20" fmla="*/ 86 w 2880"/>
              <a:gd name="T21" fmla="*/ 2139 h 2674"/>
              <a:gd name="T22" fmla="*/ 206 w 2880"/>
              <a:gd name="T23" fmla="*/ 2120 h 2674"/>
              <a:gd name="T24" fmla="*/ 408 w 2880"/>
              <a:gd name="T25" fmla="*/ 2030 h 2674"/>
              <a:gd name="T26" fmla="*/ 620 w 2880"/>
              <a:gd name="T27" fmla="*/ 1868 h 2674"/>
              <a:gd name="T28" fmla="*/ 843 w 2880"/>
              <a:gd name="T29" fmla="*/ 1638 h 2674"/>
              <a:gd name="T30" fmla="*/ 877 w 2880"/>
              <a:gd name="T31" fmla="*/ 1362 h 2674"/>
              <a:gd name="T32" fmla="*/ 694 w 2880"/>
              <a:gd name="T33" fmla="*/ 1147 h 2674"/>
              <a:gd name="T34" fmla="*/ 563 w 2880"/>
              <a:gd name="T35" fmla="*/ 948 h 2674"/>
              <a:gd name="T36" fmla="*/ 484 w 2880"/>
              <a:gd name="T37" fmla="*/ 767 h 2674"/>
              <a:gd name="T38" fmla="*/ 458 w 2880"/>
              <a:gd name="T39" fmla="*/ 602 h 2674"/>
              <a:gd name="T40" fmla="*/ 474 w 2880"/>
              <a:gd name="T41" fmla="*/ 503 h 2674"/>
              <a:gd name="T42" fmla="*/ 546 w 2880"/>
              <a:gd name="T43" fmla="*/ 361 h 2674"/>
              <a:gd name="T44" fmla="*/ 674 w 2880"/>
              <a:gd name="T45" fmla="*/ 208 h 2674"/>
              <a:gd name="T46" fmla="*/ 861 w 2880"/>
              <a:gd name="T47" fmla="*/ 42 h 2674"/>
              <a:gd name="T48" fmla="*/ 938 w 2880"/>
              <a:gd name="T49" fmla="*/ 111 h 2674"/>
              <a:gd name="T50" fmla="*/ 1003 w 2880"/>
              <a:gd name="T51" fmla="*/ 331 h 2674"/>
              <a:gd name="T52" fmla="*/ 1102 w 2880"/>
              <a:gd name="T53" fmla="*/ 547 h 2674"/>
              <a:gd name="T54" fmla="*/ 1232 w 2880"/>
              <a:gd name="T55" fmla="*/ 760 h 2674"/>
              <a:gd name="T56" fmla="*/ 1465 w 2880"/>
              <a:gd name="T57" fmla="*/ 887 h 2674"/>
              <a:gd name="T58" fmla="*/ 1641 w 2880"/>
              <a:gd name="T59" fmla="*/ 679 h 2674"/>
              <a:gd name="T60" fmla="*/ 1866 w 2880"/>
              <a:gd name="T61" fmla="*/ 468 h 2674"/>
              <a:gd name="T62" fmla="*/ 2081 w 2880"/>
              <a:gd name="T63" fmla="*/ 334 h 2674"/>
              <a:gd name="T64" fmla="*/ 2209 w 2880"/>
              <a:gd name="T65" fmla="*/ 289 h 2674"/>
              <a:gd name="T66" fmla="*/ 2308 w 2880"/>
              <a:gd name="T67" fmla="*/ 274 h 2674"/>
              <a:gd name="T68" fmla="*/ 2406 w 2880"/>
              <a:gd name="T69" fmla="*/ 281 h 2674"/>
              <a:gd name="T70" fmla="*/ 2540 w 2880"/>
              <a:gd name="T71" fmla="*/ 340 h 2674"/>
              <a:gd name="T72" fmla="*/ 2655 w 2880"/>
              <a:gd name="T73" fmla="*/ 456 h 2674"/>
              <a:gd name="T74" fmla="*/ 2751 w 2880"/>
              <a:gd name="T75" fmla="*/ 630 h 2674"/>
              <a:gd name="T76" fmla="*/ 2755 w 2880"/>
              <a:gd name="T77" fmla="*/ 734 h 2674"/>
              <a:gd name="T78" fmla="*/ 2692 w 2880"/>
              <a:gd name="T79" fmla="*/ 735 h 2674"/>
              <a:gd name="T80" fmla="*/ 2609 w 2880"/>
              <a:gd name="T81" fmla="*/ 758 h 2674"/>
              <a:gd name="T82" fmla="*/ 2401 w 2880"/>
              <a:gd name="T83" fmla="*/ 873 h 2674"/>
              <a:gd name="T84" fmla="*/ 2222 w 2880"/>
              <a:gd name="T85" fmla="*/ 1012 h 2674"/>
              <a:gd name="T86" fmla="*/ 2010 w 2880"/>
              <a:gd name="T87" fmla="*/ 1221 h 2674"/>
              <a:gd name="T88" fmla="*/ 1917 w 2880"/>
              <a:gd name="T89" fmla="*/ 1531 h 2674"/>
              <a:gd name="T90" fmla="*/ 2091 w 2880"/>
              <a:gd name="T91" fmla="*/ 1682 h 2674"/>
              <a:gd name="T92" fmla="*/ 2329 w 2880"/>
              <a:gd name="T93" fmla="*/ 1837 h 2674"/>
              <a:gd name="T94" fmla="*/ 2570 w 2880"/>
              <a:gd name="T95" fmla="*/ 1933 h 2674"/>
              <a:gd name="T96" fmla="*/ 2817 w 2880"/>
              <a:gd name="T97" fmla="*/ 1976 h 2674"/>
              <a:gd name="T98" fmla="*/ 2813 w 2880"/>
              <a:gd name="T99" fmla="*/ 2104 h 2674"/>
              <a:gd name="T100" fmla="*/ 2674 w 2880"/>
              <a:gd name="T101" fmla="*/ 2308 h 2674"/>
              <a:gd name="T102" fmla="*/ 2535 w 2880"/>
              <a:gd name="T103" fmla="*/ 2444 h 2674"/>
              <a:gd name="T104" fmla="*/ 2391 w 2880"/>
              <a:gd name="T105" fmla="*/ 2510 h 2674"/>
              <a:gd name="T106" fmla="*/ 2318 w 2880"/>
              <a:gd name="T107" fmla="*/ 2519 h 2674"/>
              <a:gd name="T108" fmla="*/ 2172 w 2880"/>
              <a:gd name="T109" fmla="*/ 2491 h 2674"/>
              <a:gd name="T110" fmla="*/ 1996 w 2880"/>
              <a:gd name="T111" fmla="*/ 2403 h 2674"/>
              <a:gd name="T112" fmla="*/ 1790 w 2880"/>
              <a:gd name="T113" fmla="*/ 2259 h 2674"/>
              <a:gd name="T114" fmla="*/ 1556 w 2880"/>
              <a:gd name="T115" fmla="*/ 2057 h 2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0" h="2674">
                <a:moveTo>
                  <a:pt x="1424" y="1937"/>
                </a:moveTo>
                <a:lnTo>
                  <a:pt x="1382" y="1997"/>
                </a:lnTo>
                <a:lnTo>
                  <a:pt x="1382" y="1997"/>
                </a:lnTo>
                <a:lnTo>
                  <a:pt x="1326" y="2079"/>
                </a:lnTo>
                <a:lnTo>
                  <a:pt x="1273" y="2157"/>
                </a:lnTo>
                <a:lnTo>
                  <a:pt x="1220" y="2227"/>
                </a:lnTo>
                <a:lnTo>
                  <a:pt x="1167" y="2294"/>
                </a:lnTo>
                <a:lnTo>
                  <a:pt x="1118" y="2354"/>
                </a:lnTo>
                <a:lnTo>
                  <a:pt x="1069" y="2410"/>
                </a:lnTo>
                <a:lnTo>
                  <a:pt x="1021" y="2459"/>
                </a:lnTo>
                <a:lnTo>
                  <a:pt x="973" y="2505"/>
                </a:lnTo>
                <a:lnTo>
                  <a:pt x="929" y="2544"/>
                </a:lnTo>
                <a:lnTo>
                  <a:pt x="885" y="2579"/>
                </a:lnTo>
                <a:lnTo>
                  <a:pt x="843" y="2607"/>
                </a:lnTo>
                <a:lnTo>
                  <a:pt x="801" y="2632"/>
                </a:lnTo>
                <a:lnTo>
                  <a:pt x="780" y="2642"/>
                </a:lnTo>
                <a:lnTo>
                  <a:pt x="760" y="2649"/>
                </a:lnTo>
                <a:lnTo>
                  <a:pt x="741" y="2658"/>
                </a:lnTo>
                <a:lnTo>
                  <a:pt x="722" y="2663"/>
                </a:lnTo>
                <a:lnTo>
                  <a:pt x="702" y="2669"/>
                </a:lnTo>
                <a:lnTo>
                  <a:pt x="685" y="2670"/>
                </a:lnTo>
                <a:lnTo>
                  <a:pt x="665" y="2674"/>
                </a:lnTo>
                <a:lnTo>
                  <a:pt x="648" y="2674"/>
                </a:lnTo>
                <a:lnTo>
                  <a:pt x="648" y="2674"/>
                </a:lnTo>
                <a:lnTo>
                  <a:pt x="606" y="2672"/>
                </a:lnTo>
                <a:lnTo>
                  <a:pt x="565" y="2665"/>
                </a:lnTo>
                <a:lnTo>
                  <a:pt x="525" y="2655"/>
                </a:lnTo>
                <a:lnTo>
                  <a:pt x="484" y="2641"/>
                </a:lnTo>
                <a:lnTo>
                  <a:pt x="444" y="2621"/>
                </a:lnTo>
                <a:lnTo>
                  <a:pt x="401" y="2598"/>
                </a:lnTo>
                <a:lnTo>
                  <a:pt x="361" y="2572"/>
                </a:lnTo>
                <a:lnTo>
                  <a:pt x="320" y="2540"/>
                </a:lnTo>
                <a:lnTo>
                  <a:pt x="280" y="2503"/>
                </a:lnTo>
                <a:lnTo>
                  <a:pt x="239" y="2465"/>
                </a:lnTo>
                <a:lnTo>
                  <a:pt x="201" y="2421"/>
                </a:lnTo>
                <a:lnTo>
                  <a:pt x="160" y="2371"/>
                </a:lnTo>
                <a:lnTo>
                  <a:pt x="120" y="2319"/>
                </a:lnTo>
                <a:lnTo>
                  <a:pt x="79" y="2262"/>
                </a:lnTo>
                <a:lnTo>
                  <a:pt x="40" y="2201"/>
                </a:lnTo>
                <a:lnTo>
                  <a:pt x="0" y="2136"/>
                </a:lnTo>
                <a:lnTo>
                  <a:pt x="0" y="2136"/>
                </a:lnTo>
                <a:lnTo>
                  <a:pt x="63" y="2139"/>
                </a:lnTo>
                <a:lnTo>
                  <a:pt x="63" y="2139"/>
                </a:lnTo>
                <a:lnTo>
                  <a:pt x="86" y="2139"/>
                </a:lnTo>
                <a:lnTo>
                  <a:pt x="111" y="2137"/>
                </a:lnTo>
                <a:lnTo>
                  <a:pt x="134" y="2134"/>
                </a:lnTo>
                <a:lnTo>
                  <a:pt x="158" y="2130"/>
                </a:lnTo>
                <a:lnTo>
                  <a:pt x="206" y="2120"/>
                </a:lnTo>
                <a:lnTo>
                  <a:pt x="255" y="2104"/>
                </a:lnTo>
                <a:lnTo>
                  <a:pt x="306" y="2083"/>
                </a:lnTo>
                <a:lnTo>
                  <a:pt x="357" y="2058"/>
                </a:lnTo>
                <a:lnTo>
                  <a:pt x="408" y="2030"/>
                </a:lnTo>
                <a:lnTo>
                  <a:pt x="459" y="1997"/>
                </a:lnTo>
                <a:lnTo>
                  <a:pt x="512" y="1958"/>
                </a:lnTo>
                <a:lnTo>
                  <a:pt x="565" y="1916"/>
                </a:lnTo>
                <a:lnTo>
                  <a:pt x="620" y="1868"/>
                </a:lnTo>
                <a:lnTo>
                  <a:pt x="674" y="1817"/>
                </a:lnTo>
                <a:lnTo>
                  <a:pt x="731" y="1763"/>
                </a:lnTo>
                <a:lnTo>
                  <a:pt x="785" y="1701"/>
                </a:lnTo>
                <a:lnTo>
                  <a:pt x="843" y="1638"/>
                </a:lnTo>
                <a:lnTo>
                  <a:pt x="900" y="1567"/>
                </a:lnTo>
                <a:lnTo>
                  <a:pt x="977" y="1471"/>
                </a:lnTo>
                <a:lnTo>
                  <a:pt x="877" y="1362"/>
                </a:lnTo>
                <a:lnTo>
                  <a:pt x="877" y="1362"/>
                </a:lnTo>
                <a:lnTo>
                  <a:pt x="827" y="1307"/>
                </a:lnTo>
                <a:lnTo>
                  <a:pt x="778" y="1253"/>
                </a:lnTo>
                <a:lnTo>
                  <a:pt x="734" y="1198"/>
                </a:lnTo>
                <a:lnTo>
                  <a:pt x="694" y="1147"/>
                </a:lnTo>
                <a:lnTo>
                  <a:pt x="657" y="1096"/>
                </a:lnTo>
                <a:lnTo>
                  <a:pt x="621" y="1045"/>
                </a:lnTo>
                <a:lnTo>
                  <a:pt x="590" y="996"/>
                </a:lnTo>
                <a:lnTo>
                  <a:pt x="563" y="948"/>
                </a:lnTo>
                <a:lnTo>
                  <a:pt x="539" y="901"/>
                </a:lnTo>
                <a:lnTo>
                  <a:pt x="518" y="855"/>
                </a:lnTo>
                <a:lnTo>
                  <a:pt x="498" y="811"/>
                </a:lnTo>
                <a:lnTo>
                  <a:pt x="484" y="767"/>
                </a:lnTo>
                <a:lnTo>
                  <a:pt x="472" y="723"/>
                </a:lnTo>
                <a:lnTo>
                  <a:pt x="465" y="683"/>
                </a:lnTo>
                <a:lnTo>
                  <a:pt x="459" y="642"/>
                </a:lnTo>
                <a:lnTo>
                  <a:pt x="458" y="602"/>
                </a:lnTo>
                <a:lnTo>
                  <a:pt x="458" y="602"/>
                </a:lnTo>
                <a:lnTo>
                  <a:pt x="459" y="570"/>
                </a:lnTo>
                <a:lnTo>
                  <a:pt x="465" y="537"/>
                </a:lnTo>
                <a:lnTo>
                  <a:pt x="474" y="503"/>
                </a:lnTo>
                <a:lnTo>
                  <a:pt x="486" y="468"/>
                </a:lnTo>
                <a:lnTo>
                  <a:pt x="502" y="433"/>
                </a:lnTo>
                <a:lnTo>
                  <a:pt x="523" y="398"/>
                </a:lnTo>
                <a:lnTo>
                  <a:pt x="546" y="361"/>
                </a:lnTo>
                <a:lnTo>
                  <a:pt x="572" y="324"/>
                </a:lnTo>
                <a:lnTo>
                  <a:pt x="604" y="287"/>
                </a:lnTo>
                <a:lnTo>
                  <a:pt x="637" y="248"/>
                </a:lnTo>
                <a:lnTo>
                  <a:pt x="674" y="208"/>
                </a:lnTo>
                <a:lnTo>
                  <a:pt x="716" y="167"/>
                </a:lnTo>
                <a:lnTo>
                  <a:pt x="760" y="127"/>
                </a:lnTo>
                <a:lnTo>
                  <a:pt x="810" y="84"/>
                </a:lnTo>
                <a:lnTo>
                  <a:pt x="861" y="42"/>
                </a:lnTo>
                <a:lnTo>
                  <a:pt x="917" y="0"/>
                </a:lnTo>
                <a:lnTo>
                  <a:pt x="917" y="0"/>
                </a:lnTo>
                <a:lnTo>
                  <a:pt x="926" y="56"/>
                </a:lnTo>
                <a:lnTo>
                  <a:pt x="938" y="111"/>
                </a:lnTo>
                <a:lnTo>
                  <a:pt x="951" y="165"/>
                </a:lnTo>
                <a:lnTo>
                  <a:pt x="966" y="222"/>
                </a:lnTo>
                <a:lnTo>
                  <a:pt x="984" y="276"/>
                </a:lnTo>
                <a:lnTo>
                  <a:pt x="1003" y="331"/>
                </a:lnTo>
                <a:lnTo>
                  <a:pt x="1025" y="385"/>
                </a:lnTo>
                <a:lnTo>
                  <a:pt x="1047" y="438"/>
                </a:lnTo>
                <a:lnTo>
                  <a:pt x="1074" y="493"/>
                </a:lnTo>
                <a:lnTo>
                  <a:pt x="1102" y="547"/>
                </a:lnTo>
                <a:lnTo>
                  <a:pt x="1130" y="600"/>
                </a:lnTo>
                <a:lnTo>
                  <a:pt x="1162" y="654"/>
                </a:lnTo>
                <a:lnTo>
                  <a:pt x="1197" y="707"/>
                </a:lnTo>
                <a:lnTo>
                  <a:pt x="1232" y="760"/>
                </a:lnTo>
                <a:lnTo>
                  <a:pt x="1269" y="813"/>
                </a:lnTo>
                <a:lnTo>
                  <a:pt x="1310" y="866"/>
                </a:lnTo>
                <a:lnTo>
                  <a:pt x="1396" y="975"/>
                </a:lnTo>
                <a:lnTo>
                  <a:pt x="1465" y="887"/>
                </a:lnTo>
                <a:lnTo>
                  <a:pt x="1465" y="887"/>
                </a:lnTo>
                <a:lnTo>
                  <a:pt x="1524" y="813"/>
                </a:lnTo>
                <a:lnTo>
                  <a:pt x="1583" y="742"/>
                </a:lnTo>
                <a:lnTo>
                  <a:pt x="1641" y="679"/>
                </a:lnTo>
                <a:lnTo>
                  <a:pt x="1699" y="619"/>
                </a:lnTo>
                <a:lnTo>
                  <a:pt x="1755" y="563"/>
                </a:lnTo>
                <a:lnTo>
                  <a:pt x="1811" y="514"/>
                </a:lnTo>
                <a:lnTo>
                  <a:pt x="1866" y="468"/>
                </a:lnTo>
                <a:lnTo>
                  <a:pt x="1921" y="427"/>
                </a:lnTo>
                <a:lnTo>
                  <a:pt x="1975" y="392"/>
                </a:lnTo>
                <a:lnTo>
                  <a:pt x="2028" y="361"/>
                </a:lnTo>
                <a:lnTo>
                  <a:pt x="2081" y="334"/>
                </a:lnTo>
                <a:lnTo>
                  <a:pt x="2132" y="313"/>
                </a:lnTo>
                <a:lnTo>
                  <a:pt x="2158" y="304"/>
                </a:lnTo>
                <a:lnTo>
                  <a:pt x="2183" y="296"/>
                </a:lnTo>
                <a:lnTo>
                  <a:pt x="2209" y="289"/>
                </a:lnTo>
                <a:lnTo>
                  <a:pt x="2234" y="283"/>
                </a:lnTo>
                <a:lnTo>
                  <a:pt x="2259" y="280"/>
                </a:lnTo>
                <a:lnTo>
                  <a:pt x="2283" y="276"/>
                </a:lnTo>
                <a:lnTo>
                  <a:pt x="2308" y="274"/>
                </a:lnTo>
                <a:lnTo>
                  <a:pt x="2333" y="274"/>
                </a:lnTo>
                <a:lnTo>
                  <a:pt x="2333" y="274"/>
                </a:lnTo>
                <a:lnTo>
                  <a:pt x="2369" y="276"/>
                </a:lnTo>
                <a:lnTo>
                  <a:pt x="2406" y="281"/>
                </a:lnTo>
                <a:lnTo>
                  <a:pt x="2442" y="290"/>
                </a:lnTo>
                <a:lnTo>
                  <a:pt x="2475" y="303"/>
                </a:lnTo>
                <a:lnTo>
                  <a:pt x="2509" y="320"/>
                </a:lnTo>
                <a:lnTo>
                  <a:pt x="2540" y="340"/>
                </a:lnTo>
                <a:lnTo>
                  <a:pt x="2570" y="362"/>
                </a:lnTo>
                <a:lnTo>
                  <a:pt x="2600" y="391"/>
                </a:lnTo>
                <a:lnTo>
                  <a:pt x="2628" y="420"/>
                </a:lnTo>
                <a:lnTo>
                  <a:pt x="2655" y="456"/>
                </a:lnTo>
                <a:lnTo>
                  <a:pt x="2681" y="493"/>
                </a:lnTo>
                <a:lnTo>
                  <a:pt x="2706" y="535"/>
                </a:lnTo>
                <a:lnTo>
                  <a:pt x="2730" y="581"/>
                </a:lnTo>
                <a:lnTo>
                  <a:pt x="2751" y="630"/>
                </a:lnTo>
                <a:lnTo>
                  <a:pt x="2774" y="681"/>
                </a:lnTo>
                <a:lnTo>
                  <a:pt x="2794" y="737"/>
                </a:lnTo>
                <a:lnTo>
                  <a:pt x="2794" y="737"/>
                </a:lnTo>
                <a:lnTo>
                  <a:pt x="2755" y="734"/>
                </a:lnTo>
                <a:lnTo>
                  <a:pt x="2729" y="732"/>
                </a:lnTo>
                <a:lnTo>
                  <a:pt x="2729" y="732"/>
                </a:lnTo>
                <a:lnTo>
                  <a:pt x="2711" y="732"/>
                </a:lnTo>
                <a:lnTo>
                  <a:pt x="2692" y="735"/>
                </a:lnTo>
                <a:lnTo>
                  <a:pt x="2672" y="739"/>
                </a:lnTo>
                <a:lnTo>
                  <a:pt x="2653" y="744"/>
                </a:lnTo>
                <a:lnTo>
                  <a:pt x="2632" y="749"/>
                </a:lnTo>
                <a:lnTo>
                  <a:pt x="2609" y="758"/>
                </a:lnTo>
                <a:lnTo>
                  <a:pt x="2563" y="778"/>
                </a:lnTo>
                <a:lnTo>
                  <a:pt x="2512" y="804"/>
                </a:lnTo>
                <a:lnTo>
                  <a:pt x="2459" y="836"/>
                </a:lnTo>
                <a:lnTo>
                  <a:pt x="2401" y="873"/>
                </a:lnTo>
                <a:lnTo>
                  <a:pt x="2341" y="917"/>
                </a:lnTo>
                <a:lnTo>
                  <a:pt x="2341" y="917"/>
                </a:lnTo>
                <a:lnTo>
                  <a:pt x="2280" y="964"/>
                </a:lnTo>
                <a:lnTo>
                  <a:pt x="2222" y="1012"/>
                </a:lnTo>
                <a:lnTo>
                  <a:pt x="2165" y="1063"/>
                </a:lnTo>
                <a:lnTo>
                  <a:pt x="2111" y="1114"/>
                </a:lnTo>
                <a:lnTo>
                  <a:pt x="2060" y="1166"/>
                </a:lnTo>
                <a:lnTo>
                  <a:pt x="2010" y="1221"/>
                </a:lnTo>
                <a:lnTo>
                  <a:pt x="1965" y="1275"/>
                </a:lnTo>
                <a:lnTo>
                  <a:pt x="1921" y="1333"/>
                </a:lnTo>
                <a:lnTo>
                  <a:pt x="1834" y="1450"/>
                </a:lnTo>
                <a:lnTo>
                  <a:pt x="1917" y="1531"/>
                </a:lnTo>
                <a:lnTo>
                  <a:pt x="1917" y="1531"/>
                </a:lnTo>
                <a:lnTo>
                  <a:pt x="1975" y="1585"/>
                </a:lnTo>
                <a:lnTo>
                  <a:pt x="2033" y="1636"/>
                </a:lnTo>
                <a:lnTo>
                  <a:pt x="2091" y="1682"/>
                </a:lnTo>
                <a:lnTo>
                  <a:pt x="2149" y="1726"/>
                </a:lnTo>
                <a:lnTo>
                  <a:pt x="2209" y="1766"/>
                </a:lnTo>
                <a:lnTo>
                  <a:pt x="2269" y="1803"/>
                </a:lnTo>
                <a:lnTo>
                  <a:pt x="2329" y="1837"/>
                </a:lnTo>
                <a:lnTo>
                  <a:pt x="2389" y="1867"/>
                </a:lnTo>
                <a:lnTo>
                  <a:pt x="2449" y="1891"/>
                </a:lnTo>
                <a:lnTo>
                  <a:pt x="2510" y="1914"/>
                </a:lnTo>
                <a:lnTo>
                  <a:pt x="2570" y="1933"/>
                </a:lnTo>
                <a:lnTo>
                  <a:pt x="2632" y="1949"/>
                </a:lnTo>
                <a:lnTo>
                  <a:pt x="2693" y="1962"/>
                </a:lnTo>
                <a:lnTo>
                  <a:pt x="2755" y="1970"/>
                </a:lnTo>
                <a:lnTo>
                  <a:pt x="2817" y="1976"/>
                </a:lnTo>
                <a:lnTo>
                  <a:pt x="2880" y="1977"/>
                </a:lnTo>
                <a:lnTo>
                  <a:pt x="2880" y="1977"/>
                </a:lnTo>
                <a:lnTo>
                  <a:pt x="2847" y="2042"/>
                </a:lnTo>
                <a:lnTo>
                  <a:pt x="2813" y="2104"/>
                </a:lnTo>
                <a:lnTo>
                  <a:pt x="2778" y="2162"/>
                </a:lnTo>
                <a:lnTo>
                  <a:pt x="2744" y="2215"/>
                </a:lnTo>
                <a:lnTo>
                  <a:pt x="2709" y="2262"/>
                </a:lnTo>
                <a:lnTo>
                  <a:pt x="2674" y="2308"/>
                </a:lnTo>
                <a:lnTo>
                  <a:pt x="2641" y="2349"/>
                </a:lnTo>
                <a:lnTo>
                  <a:pt x="2605" y="2384"/>
                </a:lnTo>
                <a:lnTo>
                  <a:pt x="2570" y="2415"/>
                </a:lnTo>
                <a:lnTo>
                  <a:pt x="2535" y="2444"/>
                </a:lnTo>
                <a:lnTo>
                  <a:pt x="2498" y="2466"/>
                </a:lnTo>
                <a:lnTo>
                  <a:pt x="2463" y="2486"/>
                </a:lnTo>
                <a:lnTo>
                  <a:pt x="2428" y="2500"/>
                </a:lnTo>
                <a:lnTo>
                  <a:pt x="2391" y="2510"/>
                </a:lnTo>
                <a:lnTo>
                  <a:pt x="2355" y="2517"/>
                </a:lnTo>
                <a:lnTo>
                  <a:pt x="2336" y="2519"/>
                </a:lnTo>
                <a:lnTo>
                  <a:pt x="2318" y="2519"/>
                </a:lnTo>
                <a:lnTo>
                  <a:pt x="2318" y="2519"/>
                </a:lnTo>
                <a:lnTo>
                  <a:pt x="2285" y="2517"/>
                </a:lnTo>
                <a:lnTo>
                  <a:pt x="2248" y="2512"/>
                </a:lnTo>
                <a:lnTo>
                  <a:pt x="2211" y="2503"/>
                </a:lnTo>
                <a:lnTo>
                  <a:pt x="2172" y="2491"/>
                </a:lnTo>
                <a:lnTo>
                  <a:pt x="2130" y="2473"/>
                </a:lnTo>
                <a:lnTo>
                  <a:pt x="2088" y="2454"/>
                </a:lnTo>
                <a:lnTo>
                  <a:pt x="2042" y="2431"/>
                </a:lnTo>
                <a:lnTo>
                  <a:pt x="1996" y="2403"/>
                </a:lnTo>
                <a:lnTo>
                  <a:pt x="1947" y="2373"/>
                </a:lnTo>
                <a:lnTo>
                  <a:pt x="1898" y="2338"/>
                </a:lnTo>
                <a:lnTo>
                  <a:pt x="1845" y="2301"/>
                </a:lnTo>
                <a:lnTo>
                  <a:pt x="1790" y="2259"/>
                </a:lnTo>
                <a:lnTo>
                  <a:pt x="1734" y="2215"/>
                </a:lnTo>
                <a:lnTo>
                  <a:pt x="1678" y="2166"/>
                </a:lnTo>
                <a:lnTo>
                  <a:pt x="1618" y="2113"/>
                </a:lnTo>
                <a:lnTo>
                  <a:pt x="1556" y="2057"/>
                </a:lnTo>
                <a:lnTo>
                  <a:pt x="1424" y="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2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77" y="1"/>
            <a:ext cx="8961438" cy="672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29969951"/>
              </p:ext>
            </p:extLst>
          </p:nvPr>
        </p:nvGraphicFramePr>
        <p:xfrm>
          <a:off x="1591" y="1591"/>
          <a:ext cx="1587" cy="1587"/>
        </p:xfrm>
        <a:graphic>
          <a:graphicData uri="http://schemas.openxmlformats.org/presentationml/2006/ole">
            <p:oleObj spid="_x0000_s202771" name="think-cell Slide" r:id="rId6" imgW="360" imgH="360" progId="">
              <p:embed/>
            </p:oleObj>
          </a:graphicData>
        </a:graphic>
      </p:graphicFrame>
      <p:sp>
        <p:nvSpPr>
          <p:cNvPr id="74" name="TextBox 10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7142" y="1079501"/>
            <a:ext cx="7915516" cy="46729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1987" tIns="71987" rIns="71987" bIns="71987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1400" b="1" dirty="0">
                <a:solidFill>
                  <a:srgbClr val="000000"/>
                </a:solidFill>
              </a:rPr>
              <a:t>            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7" name="Rectangle 14"/>
          <p:cNvSpPr txBox="1">
            <a:spLocks/>
          </p:cNvSpPr>
          <p:nvPr/>
        </p:nvSpPr>
        <p:spPr>
          <a:xfrm>
            <a:off x="1994147" y="1497117"/>
            <a:ext cx="5727453" cy="36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2400" b="1" dirty="0">
                <a:solidFill>
                  <a:srgbClr val="000000"/>
                </a:solidFill>
              </a:rPr>
              <a:t>Глобальный экономический кризис</a:t>
            </a:r>
          </a:p>
          <a:p>
            <a:pPr lv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E7A"/>
              </a:buClr>
            </a:pPr>
            <a:endParaRPr lang="ru-RU" sz="2400" b="1" dirty="0">
              <a:solidFill>
                <a:srgbClr val="000000"/>
              </a:solidFill>
            </a:endParaRPr>
          </a:p>
          <a:p>
            <a:pPr lv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2400" b="1" dirty="0">
                <a:solidFill>
                  <a:srgbClr val="000000"/>
                </a:solidFill>
              </a:rPr>
              <a:t>Снижение налоговой базы и бюджета города</a:t>
            </a:r>
          </a:p>
          <a:p>
            <a:pPr lv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E7A"/>
              </a:buClr>
            </a:pPr>
            <a:endParaRPr lang="ru-RU" sz="2400" b="1" dirty="0">
              <a:solidFill>
                <a:srgbClr val="000000"/>
              </a:solidFill>
            </a:endParaRPr>
          </a:p>
          <a:p>
            <a:pPr lv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E7A"/>
              </a:buClr>
            </a:pPr>
            <a:r>
              <a:rPr lang="ru-RU" sz="2400" b="1" dirty="0">
                <a:solidFill>
                  <a:srgbClr val="000000"/>
                </a:solidFill>
              </a:rPr>
              <a:t>Снижение деловой активности </a:t>
            </a:r>
          </a:p>
        </p:txBody>
      </p:sp>
      <p:sp>
        <p:nvSpPr>
          <p:cNvPr id="37" name="Freeform 115"/>
          <p:cNvSpPr>
            <a:spLocks noEditPoints="1"/>
          </p:cNvSpPr>
          <p:nvPr/>
        </p:nvSpPr>
        <p:spPr bwMode="auto">
          <a:xfrm>
            <a:off x="992517" y="1790703"/>
            <a:ext cx="482600" cy="2946399"/>
          </a:xfrm>
          <a:custGeom>
            <a:avLst/>
            <a:gdLst>
              <a:gd name="T0" fmla="*/ 176 w 728"/>
              <a:gd name="T1" fmla="*/ 3592 h 4776"/>
              <a:gd name="T2" fmla="*/ 0 w 728"/>
              <a:gd name="T3" fmla="*/ 1060 h 4776"/>
              <a:gd name="T4" fmla="*/ 0 w 728"/>
              <a:gd name="T5" fmla="*/ 0 h 4776"/>
              <a:gd name="T6" fmla="*/ 728 w 728"/>
              <a:gd name="T7" fmla="*/ 0 h 4776"/>
              <a:gd name="T8" fmla="*/ 728 w 728"/>
              <a:gd name="T9" fmla="*/ 1060 h 4776"/>
              <a:gd name="T10" fmla="*/ 560 w 728"/>
              <a:gd name="T11" fmla="*/ 3592 h 4776"/>
              <a:gd name="T12" fmla="*/ 176 w 728"/>
              <a:gd name="T13" fmla="*/ 3592 h 4776"/>
              <a:gd name="T14" fmla="*/ 24 w 728"/>
              <a:gd name="T15" fmla="*/ 4776 h 4776"/>
              <a:gd name="T16" fmla="*/ 24 w 728"/>
              <a:gd name="T17" fmla="*/ 4112 h 4776"/>
              <a:gd name="T18" fmla="*/ 704 w 728"/>
              <a:gd name="T19" fmla="*/ 4112 h 4776"/>
              <a:gd name="T20" fmla="*/ 704 w 728"/>
              <a:gd name="T21" fmla="*/ 4776 h 4776"/>
              <a:gd name="T22" fmla="*/ 24 w 728"/>
              <a:gd name="T23" fmla="*/ 4776 h 4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8" h="4776">
                <a:moveTo>
                  <a:pt x="176" y="3592"/>
                </a:moveTo>
                <a:lnTo>
                  <a:pt x="0" y="1060"/>
                </a:lnTo>
                <a:lnTo>
                  <a:pt x="0" y="0"/>
                </a:lnTo>
                <a:lnTo>
                  <a:pt x="728" y="0"/>
                </a:lnTo>
                <a:lnTo>
                  <a:pt x="728" y="1060"/>
                </a:lnTo>
                <a:lnTo>
                  <a:pt x="560" y="3592"/>
                </a:lnTo>
                <a:lnTo>
                  <a:pt x="176" y="3592"/>
                </a:lnTo>
                <a:close/>
                <a:moveTo>
                  <a:pt x="24" y="4776"/>
                </a:moveTo>
                <a:lnTo>
                  <a:pt x="24" y="4112"/>
                </a:lnTo>
                <a:lnTo>
                  <a:pt x="704" y="4112"/>
                </a:lnTo>
                <a:lnTo>
                  <a:pt x="704" y="4776"/>
                </a:lnTo>
                <a:lnTo>
                  <a:pt x="24" y="47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26262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9700" y="369870"/>
            <a:ext cx="6311900" cy="46166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>Риски при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28335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0"/>
  <p:tag name="THINKCELLPRESENTATIONDONOTDELETE" val="&lt;?xml version=&quot;1.0&quot; encoding=&quot;UTF-16&quot; standalone=&quot;yes&quot;?&gt;&#10;&lt;root reqver=&quot;21047&quot;&gt;&lt;version val=&quot;23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/&gt;&lt;m_precDefaultQuarter/&gt;&lt;m_precDefaultMonth/&gt;&lt;m_precDefaultWeek/&gt;&lt;m_precDefaultDay/&gt;&lt;m_mruColor&gt;&lt;m_vecMRU length=&quot;2&quot;&gt;&lt;elem m_fUsage=&quot;4.26166613909999990000E+000&quot;&gt;&lt;m_msothmcolidx val=&quot;0&quot;/&gt;&lt;m_rgb r=&quot;fc&quot; g=&quot;ea&quot; b=&quot;10&quot;/&gt;&lt;m_ppcolschidx tagver0=&quot;23004&quot; tagname0=&quot;m_ppcolschidxUNRECOGNIZED&quot; val=&quot;0&quot;/&gt;&lt;m_nBrightness val=&quot;0&quot;/&gt;&lt;/elem&gt;&lt;elem m_fUsage=&quot;2.60022790000000010000E+000&quot;&gt;&lt;m_msothmcolidx val=&quot;0&quot;/&gt;&lt;m_rgb r=&quot;fc&quot; g=&quot;1&quot; b=&quot;1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ISNEWSLIDENUMBER" val="False"/>
  <p:tag name="PREVIOUSNAME" val="C:\Users\Sergey Kiselev\Documents\!projects\!!!Almaty\meeting with new AKIM\20151006 Document for meeting with BK Baibek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BTInbNdky7KktEx.m9V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vLX4lUu0SCa2g41mCy3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y7.l6gskqsF3x4LmRjn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z9vLAXs0uzAJoW5X7Z4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vPaYB9.kKPD4b5KShRN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09dscwhEKzEGZouR_gw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j4o4bRN0KMWkqpTHzD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E8NjG9EE2LICP2AyQ9f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0f9J7HEkOohwS7rkAUX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aGfHi250qgkHFMogsX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6UbbGFhREu5leuVPnSzL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ZzR.q7cUqWm9j3eaAdl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g.EkVAkE2_XuXcFnhPk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zQpiFRIEi_xt5cld3KL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ZEzdSKgke2SYRI43rHY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XwXgP.1ECtm5meoqEKB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YTRLMfek2LWzaSGCmzY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fK9ABcBUqPQpdpr36cV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E3jU7KKEezoTLNf1xrw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pbt0lGS0aABf0u7d_8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kvHlDtWEKteWeWNgo_J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w8TuHkIU.7_cgAHuL9I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VG4edQHEC.Mk2xjsa1P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aQqBNJAEyVjR4e0zgCe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Q2fiYOv0q5ykiAC69Io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.Mq3bIC0m8Oc43W7PZy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WHE6YSjkyaDYcdRefyP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GbFpP5ZE.BAVILZPO_F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1VedOLzU2hND4pVSpaj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U3SICB.0Ci3MYfaWJq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bR0bhXY0GGP5IB504Td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LPMwy7b0uQ9UhYbBhns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AVnN37HkOTsZvsdy9Lu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ACA7vSHEW96DriCfptn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4xP_t8bUu9cI4hGCK63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UmzeriMkmBoSpSzCXP6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wSOfOKW0eNG.rQh.wxF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LZvP2DwU2BvYTM0V2nv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Ab_kfmIECjGyn_kihle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2JEaEJDUmsQ0jFVU26j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M7AnSjtUyf3Pi1hqrAK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OvStu3d0Odj556bCR_T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d5MT9CM06LYB4KfT9pB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Ie8lTUdEmvfKyJOEKOc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0MMkbdZ02Mur93gF1pp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dLtyXmK0aUl2NsK5zSW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o5lWP4REO1C.wQCOYEf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EsJe72ykOLzbwLAhNCo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X8XQ2QyEuG4QgNtl7SU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1tTqRTaUGW45iizeGi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V_3apZDkyvCUa3jwypK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9IRQuKRkGEqmzahUNAE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eJejhOZ02hiwbLVL_h9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bnAZWQg0ufYLqUptcXA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V7yn9j02K_bD17XSqO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Zj8Q2Zp0.95sqpzkczt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HJ0NYbQEC30LHMjmOnB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5DruiR3EqiYYL.yCjIM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HJ0NYbQEC30LHMjmOnB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5DruiR3EqiYYL.yCjI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tFLKgTfkyA4wvmOB2rV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5DruiR3EqiYYL.yCjIM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dc1gWuCU.koBQDxesst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29399219169002"/>
  <p:tag name="TOP" val="80"/>
  <p:tag name="HEIGHT" val="87.31249"/>
  <p:tag name="LEFT" val="9.375039"/>
  <p:tag name="WIDTH" val="115.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829399219169002"/>
  <p:tag name="TOP" val="80"/>
  <p:tag name="HEIGHT" val="87.31249"/>
  <p:tag name="LEFT" val="9.375039"/>
  <p:tag name="WIDTH" val="115.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dfLhqWg0q4MZNhS4gn_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2fBfDDQ0G5RX7IceSII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Lcc18KD0qn1BThG.Vag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NmLti3AEmTPcuQqd7hX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mTQN7EQk6mMQTPJmPcH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51xj_cB0yTvsh5W_CF_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SnG3PGaUaOcA4bGBCoe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lfXLCHZk6H.BVIar8NU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IhQK6J.EGU4VQFpyszZ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svqngS_EeHStPMO4jWL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W0eo2p8UeNAvTp7VHJt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pQClbQEGtC5.TaD3eU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sVCIVuZE.493v4eYbQ8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UP7lOXDE.3ZluFN7Pmt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MZmzSGdUy_n0pKA0YKE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23CruVf80eleDoQmNfhC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O5cXjVikyQKB6jNpcz4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mppdJIo0CfdmaVsFug.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KZkBq7B0Ksqq4zNMnmg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.1LeU2ukCbvQgTzJCvF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2TYJjj30irTx4M0U4d1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h0bfAarEOJjhWzEsd2N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7I06_mIkma6TB7WraO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dc1gWuCU.koBQDxesst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XZViwyUkqq1xSWxln2Z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ZETmtAy0auz0yvH.wIV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IPo.mdLUaqzsUHs9IWF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mLX25odUOWnaGbga11H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mLX25odUOWnaGbga11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.Mq3bIC0m8Oc43W7PZy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RbYpv5ok6vsOUKfQN9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Vdib868k.O.p83LnGL1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Ens_IXMES7Ga9MfVIAy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IFKIJvV0ye3oN7sEDVh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3oKk1NeEO1c0DWqiaqs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Ok4H0bWkuU._j9zS8Pq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SqmcW0ZUeTY2ElC9wL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lSNMnouEeckFBS6rzwF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5evHMQc0i18F9eql3p3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hYPLWsY0GEiaR0FzDYq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j49s8F5UeCwv6cesmr0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XL4y2OYEmULi.01nl7r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u6Y27ilkyEY4dc9Ongk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bWuYw69kC3by_XHBsHA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1b_cWm0ECHm7HqZ0rGM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835uV2kUWX4UITzZ0om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PCkutRhkOKicclORnoc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YTimWs2Eqzt.ghCY2y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LrPW2EO0uGMNd6DfDq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l4a1w9fUKUPZThBfAvg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HGuF3s8U6hGCyafZxbl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zqOrzpp0WFkYmY0z4qY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04fOOBDkq7LWTGzYCMT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zOWXd5906KHnJLatIsk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gb.fa8hkO0WICOgltXd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sdAlrkb06f.mWeUhl6x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s23chVsUmdqfdPn_tz4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5cY_0LqEqr928Z8OvmO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fnrvznGk2f1TFMMn2Z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GV8TIw4k2rVf6udVrQe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yEE5reTkqfjMTg..KWA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jsCBCick20whbOCTtT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HHH4rYJE2JYZqrXiM6Q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8DqXMnnUur3P0ghAUSt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HJ0NYbQEC30LHMjmOnB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5DruiR3EqiYYL.yCjIM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tFLKgTfkyA4wvmOB2rV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5DruiR3EqiYYL.yCjIM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HJ0NYbQEC30LHMjmOn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vHMk2oRkaqQcfyUP0IK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uY_XTXZU2FWvWWmWZGn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suS4t61EuvS7ebzBqhO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Qc5M4Z60yIvmN6YZHHA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EIcfJDeEeq8IgVMrhh.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GSdaGUD0i6xOkSK62MP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JBBUa9O0KzqrnJ6Ma_H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3_sEKSe0qvFILceDMtf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1Syie4.U6onaPPPt6jgg"/>
</p:tagLst>
</file>

<file path=ppt/theme/theme1.xml><?xml version="1.0" encoding="utf-8"?>
<a:theme xmlns:a="http://schemas.openxmlformats.org/drawingml/2006/main" name="ALMATY Template">
  <a:themeElements>
    <a:clrScheme name="Current">
      <a:dk1>
        <a:srgbClr val="000000"/>
      </a:dk1>
      <a:lt1>
        <a:srgbClr val="FFFFFF"/>
      </a:lt1>
      <a:dk2>
        <a:srgbClr val="004E7A"/>
      </a:dk2>
      <a:lt2>
        <a:srgbClr val="FFFFFF"/>
      </a:lt2>
      <a:accent1>
        <a:srgbClr val="AFE2FF"/>
      </a:accent1>
      <a:accent2>
        <a:srgbClr val="37B8FF"/>
      </a:accent2>
      <a:accent3>
        <a:srgbClr val="007CC3"/>
      </a:accent3>
      <a:accent4>
        <a:srgbClr val="004E7A"/>
      </a:accent4>
      <a:accent5>
        <a:srgbClr val="FE2C07"/>
      </a:accent5>
      <a:accent6>
        <a:srgbClr val="808080"/>
      </a:accent6>
      <a:hlink>
        <a:srgbClr val="007CC3"/>
      </a:hlink>
      <a:folHlink>
        <a:srgbClr val="004E7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4E7A"/>
        </a:dk2>
        <a:lt2>
          <a:srgbClr val="FFFFFF"/>
        </a:lt2>
        <a:accent1>
          <a:srgbClr val="AFE2FF"/>
        </a:accent1>
        <a:accent2>
          <a:srgbClr val="37B8FF"/>
        </a:accent2>
        <a:accent3>
          <a:srgbClr val="007CC3"/>
        </a:accent3>
        <a:accent4>
          <a:srgbClr val="004E7A"/>
        </a:accent4>
        <a:accent5>
          <a:srgbClr val="FE2C07"/>
        </a:accent5>
        <a:accent6>
          <a:srgbClr val="808080"/>
        </a:accent6>
        <a:hlink>
          <a:srgbClr val="007CC3"/>
        </a:hlink>
        <a:folHlink>
          <a:srgbClr val="004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0 Baseform.potx" id="{2159DD3E-2A1C-4F97-A703-BAFC1D6962B2}" vid="{E96B58C4-C6ED-4B68-9616-32754B0CC414}"/>
    </a:ext>
  </a:extLst>
</a:theme>
</file>

<file path=ppt/theme/theme2.xml><?xml version="1.0" encoding="utf-8"?>
<a:theme xmlns:a="http://schemas.openxmlformats.org/drawingml/2006/main" name="1_ALMATY Template">
  <a:themeElements>
    <a:clrScheme name="Current">
      <a:dk1>
        <a:srgbClr val="000000"/>
      </a:dk1>
      <a:lt1>
        <a:srgbClr val="FFFFFF"/>
      </a:lt1>
      <a:dk2>
        <a:srgbClr val="004E7A"/>
      </a:dk2>
      <a:lt2>
        <a:srgbClr val="FFFFFF"/>
      </a:lt2>
      <a:accent1>
        <a:srgbClr val="AFE2FF"/>
      </a:accent1>
      <a:accent2>
        <a:srgbClr val="37B8FF"/>
      </a:accent2>
      <a:accent3>
        <a:srgbClr val="007CC3"/>
      </a:accent3>
      <a:accent4>
        <a:srgbClr val="004E7A"/>
      </a:accent4>
      <a:accent5>
        <a:srgbClr val="FE2C07"/>
      </a:accent5>
      <a:accent6>
        <a:srgbClr val="808080"/>
      </a:accent6>
      <a:hlink>
        <a:srgbClr val="007CC3"/>
      </a:hlink>
      <a:folHlink>
        <a:srgbClr val="004E7A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4E7A"/>
        </a:dk2>
        <a:lt2>
          <a:srgbClr val="FFFFFF"/>
        </a:lt2>
        <a:accent1>
          <a:srgbClr val="AFE2FF"/>
        </a:accent1>
        <a:accent2>
          <a:srgbClr val="37B8FF"/>
        </a:accent2>
        <a:accent3>
          <a:srgbClr val="007CC3"/>
        </a:accent3>
        <a:accent4>
          <a:srgbClr val="004E7A"/>
        </a:accent4>
        <a:accent5>
          <a:srgbClr val="FE2C07"/>
        </a:accent5>
        <a:accent6>
          <a:srgbClr val="808080"/>
        </a:accent6>
        <a:hlink>
          <a:srgbClr val="007CC3"/>
        </a:hlink>
        <a:folHlink>
          <a:srgbClr val="004E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0 Baseform.potx" id="{2159DD3E-2A1C-4F97-A703-BAFC1D6962B2}" vid="{E96B58C4-C6ED-4B68-9616-32754B0CC41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ALMATY Template</Template>
  <TotalTime>19715</TotalTime>
  <Words>4816</Words>
  <Application>Microsoft Office PowerPoint</Application>
  <PresentationFormat>Произвольный</PresentationFormat>
  <Paragraphs>1366</Paragraphs>
  <Slides>30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ALMATY Template</vt:lpstr>
      <vt:lpstr>1_ALMATY Template</vt:lpstr>
      <vt:lpstr>think-cell Slide</vt:lpstr>
      <vt:lpstr>Chart</vt:lpstr>
      <vt:lpstr>ПРОЕКТ  Программы развития  «Алматы – 2020»</vt:lpstr>
      <vt:lpstr>Рейтинг Алматы в международных индексах</vt:lpstr>
      <vt:lpstr>Рейтинг Алматы в международных индексах</vt:lpstr>
      <vt:lpstr>Алматы – лидер экономического роста в стране </vt:lpstr>
      <vt:lpstr>Достижения в улучшении инфраструктуры и экологии за 2009-13 годы</vt:lpstr>
      <vt:lpstr>Достижения в социальной сфере за 2010-14 годы</vt:lpstr>
      <vt:lpstr>Конкурентные преимущества</vt:lpstr>
      <vt:lpstr>Проблемные зоны </vt:lpstr>
      <vt:lpstr>Слайд 8</vt:lpstr>
      <vt:lpstr>Слайд 9</vt:lpstr>
      <vt:lpstr>    5 принципов реализации Программы </vt:lpstr>
      <vt:lpstr>Слайд 11</vt:lpstr>
      <vt:lpstr>Индикаторы развития города к 2020 году</vt:lpstr>
      <vt:lpstr>Индикаторы развития города к 2020 году</vt:lpstr>
      <vt:lpstr>Комплекс мер по транспортному развитию  </vt:lpstr>
      <vt:lpstr>Комплекс мер по экологии</vt:lpstr>
      <vt:lpstr>Комплекс мер по здравоохранению и образованию</vt:lpstr>
      <vt:lpstr>Комплекс мер по безопасности</vt:lpstr>
      <vt:lpstr>Комплекс мер по развитию ЖКХ</vt:lpstr>
      <vt:lpstr>Мероприятия по повышению привлекательности инвестиционного климата </vt:lpstr>
      <vt:lpstr>Необходимые инициативы для развития сектора туризма </vt:lpstr>
      <vt:lpstr>Необходимые действия для создания туристского продукта</vt:lpstr>
      <vt:lpstr>Необходимые действия для развития инновационных секторов (1/2)</vt:lpstr>
      <vt:lpstr>Слайд 23</vt:lpstr>
      <vt:lpstr>Brookings Global Metro Monitor</vt:lpstr>
      <vt:lpstr>Doing Business</vt:lpstr>
      <vt:lpstr>EIU Hot Spots</vt:lpstr>
      <vt:lpstr>Mercer "Качество жизни"</vt:lpstr>
      <vt:lpstr>Индекс загрязнений Numbeo</vt:lpstr>
      <vt:lpstr>Global Financial Centers Index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Aizhana Dostiyarova</dc:creator>
  <cp:lastModifiedBy>Пользователь Windows</cp:lastModifiedBy>
  <cp:revision>1385</cp:revision>
  <cp:lastPrinted>2015-11-03T16:14:14Z</cp:lastPrinted>
  <dcterms:created xsi:type="dcterms:W3CDTF">2015-05-29T16:02:58Z</dcterms:created>
  <dcterms:modified xsi:type="dcterms:W3CDTF">2018-08-16T06:34:05Z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Office2010WasSaved">
    <vt:lpwstr>1</vt:lpwstr>
  </property>
</Properties>
</file>